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67" r:id="rId3"/>
    <p:sldId id="271" r:id="rId4"/>
    <p:sldId id="257" r:id="rId5"/>
    <p:sldId id="268" r:id="rId6"/>
    <p:sldId id="303" r:id="rId7"/>
    <p:sldId id="262" r:id="rId8"/>
    <p:sldId id="263" r:id="rId9"/>
    <p:sldId id="283" r:id="rId10"/>
    <p:sldId id="308" r:id="rId11"/>
    <p:sldId id="301" r:id="rId12"/>
    <p:sldId id="302" r:id="rId13"/>
    <p:sldId id="277" r:id="rId14"/>
    <p:sldId id="309" r:id="rId15"/>
    <p:sldId id="261" r:id="rId16"/>
    <p:sldId id="266" r:id="rId17"/>
    <p:sldId id="276" r:id="rId18"/>
    <p:sldId id="274" r:id="rId19"/>
    <p:sldId id="289" r:id="rId20"/>
    <p:sldId id="291" r:id="rId21"/>
    <p:sldId id="304" r:id="rId22"/>
    <p:sldId id="306" r:id="rId23"/>
    <p:sldId id="310" r:id="rId24"/>
    <p:sldId id="307" r:id="rId25"/>
    <p:sldId id="409" r:id="rId26"/>
    <p:sldId id="258" r:id="rId27"/>
    <p:sldId id="387" r:id="rId28"/>
    <p:sldId id="408" r:id="rId29"/>
    <p:sldId id="389" r:id="rId30"/>
    <p:sldId id="391" r:id="rId31"/>
    <p:sldId id="401" r:id="rId32"/>
    <p:sldId id="260" r:id="rId33"/>
    <p:sldId id="343" r:id="rId34"/>
    <p:sldId id="384" r:id="rId35"/>
    <p:sldId id="385" r:id="rId36"/>
    <p:sldId id="386" r:id="rId37"/>
    <p:sldId id="404" r:id="rId38"/>
    <p:sldId id="406" r:id="rId39"/>
    <p:sldId id="394" r:id="rId40"/>
    <p:sldId id="407" r:id="rId41"/>
    <p:sldId id="405" r:id="rId42"/>
    <p:sldId id="280" r:id="rId43"/>
    <p:sldId id="30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23"/>
    <p:restoredTop sz="96327"/>
  </p:normalViewPr>
  <p:slideViewPr>
    <p:cSldViewPr snapToGrid="0">
      <p:cViewPr varScale="1">
        <p:scale>
          <a:sx n="100" d="100"/>
          <a:sy n="100" d="100"/>
        </p:scale>
        <p:origin x="18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E4603B-4E8E-4C87-AD26-64D812B2492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952CB39-F512-467B-B218-0B5A78C43031}">
      <dgm:prSet/>
      <dgm:spPr/>
      <dgm:t>
        <a:bodyPr/>
        <a:lstStyle/>
        <a:p>
          <a:r>
            <a:rPr lang="en-US"/>
            <a:t>To look at relationships that change over time</a:t>
          </a:r>
        </a:p>
      </dgm:t>
    </dgm:pt>
    <dgm:pt modelId="{296E5127-39B2-440E-964B-516160A32A7F}" type="parTrans" cxnId="{9A1C8238-1456-4610-A2C1-799E5AE442DE}">
      <dgm:prSet/>
      <dgm:spPr/>
      <dgm:t>
        <a:bodyPr/>
        <a:lstStyle/>
        <a:p>
          <a:endParaRPr lang="en-US"/>
        </a:p>
      </dgm:t>
    </dgm:pt>
    <dgm:pt modelId="{7DEACD13-6CFF-457F-9BF5-C367389465B6}" type="sibTrans" cxnId="{9A1C8238-1456-4610-A2C1-799E5AE442DE}">
      <dgm:prSet/>
      <dgm:spPr/>
      <dgm:t>
        <a:bodyPr/>
        <a:lstStyle/>
        <a:p>
          <a:endParaRPr lang="en-US"/>
        </a:p>
      </dgm:t>
    </dgm:pt>
    <dgm:pt modelId="{83A5FEEF-2462-418E-968E-C89D4A04C1E8}">
      <dgm:prSet/>
      <dgm:spPr/>
      <dgm:t>
        <a:bodyPr/>
        <a:lstStyle/>
        <a:p>
          <a:r>
            <a:rPr lang="en-US"/>
            <a:t>School enrollment changes</a:t>
          </a:r>
        </a:p>
      </dgm:t>
    </dgm:pt>
    <dgm:pt modelId="{98DB3D31-8AC3-4312-8BFD-B6CA650851C1}" type="parTrans" cxnId="{1D413EF2-EDEC-4FB2-8C4F-3A9B5C68C99F}">
      <dgm:prSet/>
      <dgm:spPr/>
      <dgm:t>
        <a:bodyPr/>
        <a:lstStyle/>
        <a:p>
          <a:endParaRPr lang="en-US"/>
        </a:p>
      </dgm:t>
    </dgm:pt>
    <dgm:pt modelId="{111B029B-9A8E-4883-AF7A-95021D7A8478}" type="sibTrans" cxnId="{1D413EF2-EDEC-4FB2-8C4F-3A9B5C68C99F}">
      <dgm:prSet/>
      <dgm:spPr/>
      <dgm:t>
        <a:bodyPr/>
        <a:lstStyle/>
        <a:p>
          <a:endParaRPr lang="en-US"/>
        </a:p>
      </dgm:t>
    </dgm:pt>
    <dgm:pt modelId="{571B3AE8-EE0E-4623-AC3E-3EA91C929EDB}">
      <dgm:prSet/>
      <dgm:spPr/>
      <dgm:t>
        <a:bodyPr/>
        <a:lstStyle/>
        <a:p>
          <a:r>
            <a:rPr lang="en-US"/>
            <a:t>Arts teacher employment changes</a:t>
          </a:r>
        </a:p>
      </dgm:t>
    </dgm:pt>
    <dgm:pt modelId="{2FA460B6-22FF-4431-A638-03E4613CAB89}" type="parTrans" cxnId="{D2217459-621C-407A-9E6B-B10A7C9A6333}">
      <dgm:prSet/>
      <dgm:spPr/>
      <dgm:t>
        <a:bodyPr/>
        <a:lstStyle/>
        <a:p>
          <a:endParaRPr lang="en-US"/>
        </a:p>
      </dgm:t>
    </dgm:pt>
    <dgm:pt modelId="{23D7C91B-6695-44E3-9026-6FF1DBFE1FDB}" type="sibTrans" cxnId="{D2217459-621C-407A-9E6B-B10A7C9A6333}">
      <dgm:prSet/>
      <dgm:spPr/>
      <dgm:t>
        <a:bodyPr/>
        <a:lstStyle/>
        <a:p>
          <a:endParaRPr lang="en-US"/>
        </a:p>
      </dgm:t>
    </dgm:pt>
    <dgm:pt modelId="{CFEB4481-9287-42D4-9C40-5835946E9E9B}">
      <dgm:prSet/>
      <dgm:spPr/>
      <dgm:t>
        <a:bodyPr/>
        <a:lstStyle/>
        <a:p>
          <a:r>
            <a:rPr lang="en-US"/>
            <a:t>To find gaps in access to arts educators</a:t>
          </a:r>
        </a:p>
      </dgm:t>
    </dgm:pt>
    <dgm:pt modelId="{588A78D2-9606-4229-8FB9-546D864B0034}" type="parTrans" cxnId="{36D396E2-12F7-45C6-980E-CC3F2FF2EA0F}">
      <dgm:prSet/>
      <dgm:spPr/>
      <dgm:t>
        <a:bodyPr/>
        <a:lstStyle/>
        <a:p>
          <a:endParaRPr lang="en-US"/>
        </a:p>
      </dgm:t>
    </dgm:pt>
    <dgm:pt modelId="{5D990095-69D9-4F74-B69F-C7CDCCDB2CA4}" type="sibTrans" cxnId="{36D396E2-12F7-45C6-980E-CC3F2FF2EA0F}">
      <dgm:prSet/>
      <dgm:spPr/>
      <dgm:t>
        <a:bodyPr/>
        <a:lstStyle/>
        <a:p>
          <a:endParaRPr lang="en-US"/>
        </a:p>
      </dgm:t>
    </dgm:pt>
    <dgm:pt modelId="{1A4BA462-AA26-48FF-9AE6-13FAFAC01896}">
      <dgm:prSet/>
      <dgm:spPr/>
      <dgm:t>
        <a:bodyPr/>
        <a:lstStyle/>
        <a:p>
          <a:r>
            <a:rPr lang="en-US"/>
            <a:t>To tell a story; frame a narrative that:</a:t>
          </a:r>
        </a:p>
      </dgm:t>
    </dgm:pt>
    <dgm:pt modelId="{80106DE1-7F4C-4438-B6E4-CE5425E17F45}" type="parTrans" cxnId="{F8FB62B5-D8A5-46F1-9419-51EDF12AA54C}">
      <dgm:prSet/>
      <dgm:spPr/>
      <dgm:t>
        <a:bodyPr/>
        <a:lstStyle/>
        <a:p>
          <a:endParaRPr lang="en-US"/>
        </a:p>
      </dgm:t>
    </dgm:pt>
    <dgm:pt modelId="{2FEB677F-F44B-475D-81BE-E1A8D5E9F418}" type="sibTrans" cxnId="{F8FB62B5-D8A5-46F1-9419-51EDF12AA54C}">
      <dgm:prSet/>
      <dgm:spPr/>
      <dgm:t>
        <a:bodyPr/>
        <a:lstStyle/>
        <a:p>
          <a:endParaRPr lang="en-US"/>
        </a:p>
      </dgm:t>
    </dgm:pt>
    <dgm:pt modelId="{68F44083-9288-459E-8E09-E99847BC95A0}">
      <dgm:prSet/>
      <dgm:spPr/>
      <dgm:t>
        <a:bodyPr/>
        <a:lstStyle/>
        <a:p>
          <a:r>
            <a:rPr lang="en-US"/>
            <a:t>Predicts future need or surplus </a:t>
          </a:r>
        </a:p>
      </dgm:t>
    </dgm:pt>
    <dgm:pt modelId="{796E6B90-D966-4223-A52B-9DFBF79AA0F8}" type="parTrans" cxnId="{D359505B-F18D-4653-B310-0FBF84A3BE46}">
      <dgm:prSet/>
      <dgm:spPr/>
      <dgm:t>
        <a:bodyPr/>
        <a:lstStyle/>
        <a:p>
          <a:endParaRPr lang="en-US"/>
        </a:p>
      </dgm:t>
    </dgm:pt>
    <dgm:pt modelId="{D0F4E975-BD42-4E6F-9C50-FF8DEC66F87B}" type="sibTrans" cxnId="{D359505B-F18D-4653-B310-0FBF84A3BE46}">
      <dgm:prSet/>
      <dgm:spPr/>
      <dgm:t>
        <a:bodyPr/>
        <a:lstStyle/>
        <a:p>
          <a:endParaRPr lang="en-US"/>
        </a:p>
      </dgm:t>
    </dgm:pt>
    <dgm:pt modelId="{EC0A16B5-A5A2-490D-AC4B-F275FD3F19BB}">
      <dgm:prSet/>
      <dgm:spPr/>
      <dgm:t>
        <a:bodyPr/>
        <a:lstStyle/>
        <a:p>
          <a:r>
            <a:rPr lang="en-US"/>
            <a:t>Supports advocacy efforts</a:t>
          </a:r>
        </a:p>
      </dgm:t>
    </dgm:pt>
    <dgm:pt modelId="{91591A47-B1D2-4F31-A290-95179365D2D7}" type="parTrans" cxnId="{C1B1290C-966C-4C49-B392-A54BFE43CDD3}">
      <dgm:prSet/>
      <dgm:spPr/>
      <dgm:t>
        <a:bodyPr/>
        <a:lstStyle/>
        <a:p>
          <a:endParaRPr lang="en-US"/>
        </a:p>
      </dgm:t>
    </dgm:pt>
    <dgm:pt modelId="{F7DCB15A-37FB-4100-99BF-F48F41249C50}" type="sibTrans" cxnId="{C1B1290C-966C-4C49-B392-A54BFE43CDD3}">
      <dgm:prSet/>
      <dgm:spPr/>
      <dgm:t>
        <a:bodyPr/>
        <a:lstStyle/>
        <a:p>
          <a:endParaRPr lang="en-US"/>
        </a:p>
      </dgm:t>
    </dgm:pt>
    <dgm:pt modelId="{34FA782A-2B95-4853-8351-F43017A5BFF5}">
      <dgm:prSet/>
      <dgm:spPr/>
      <dgm:t>
        <a:bodyPr/>
        <a:lstStyle/>
        <a:p>
          <a:r>
            <a:rPr lang="en-US"/>
            <a:t>Informs ways in which the field of arts education is changing</a:t>
          </a:r>
        </a:p>
      </dgm:t>
    </dgm:pt>
    <dgm:pt modelId="{D24A7462-340E-4417-A9E8-C8D203AB0702}" type="parTrans" cxnId="{28824713-1579-4EB2-981C-04F099973605}">
      <dgm:prSet/>
      <dgm:spPr/>
      <dgm:t>
        <a:bodyPr/>
        <a:lstStyle/>
        <a:p>
          <a:endParaRPr lang="en-US"/>
        </a:p>
      </dgm:t>
    </dgm:pt>
    <dgm:pt modelId="{1EF25932-2BA2-4B5C-891C-56BDCBE4239B}" type="sibTrans" cxnId="{28824713-1579-4EB2-981C-04F099973605}">
      <dgm:prSet/>
      <dgm:spPr/>
      <dgm:t>
        <a:bodyPr/>
        <a:lstStyle/>
        <a:p>
          <a:endParaRPr lang="en-US"/>
        </a:p>
      </dgm:t>
    </dgm:pt>
    <dgm:pt modelId="{3C331126-5D7F-E949-8DF4-319B34B4D64D}" type="pres">
      <dgm:prSet presAssocID="{62E4603B-4E8E-4C87-AD26-64D812B24922}" presName="linear" presStyleCnt="0">
        <dgm:presLayoutVars>
          <dgm:animLvl val="lvl"/>
          <dgm:resizeHandles val="exact"/>
        </dgm:presLayoutVars>
      </dgm:prSet>
      <dgm:spPr/>
    </dgm:pt>
    <dgm:pt modelId="{AD65534F-2C09-364C-B0E1-726D4414BA71}" type="pres">
      <dgm:prSet presAssocID="{4952CB39-F512-467B-B218-0B5A78C4303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8CE98DE-E998-A442-BEA8-18D7D2522B9B}" type="pres">
      <dgm:prSet presAssocID="{4952CB39-F512-467B-B218-0B5A78C43031}" presName="childText" presStyleLbl="revTx" presStyleIdx="0" presStyleCnt="2">
        <dgm:presLayoutVars>
          <dgm:bulletEnabled val="1"/>
        </dgm:presLayoutVars>
      </dgm:prSet>
      <dgm:spPr/>
    </dgm:pt>
    <dgm:pt modelId="{07073068-5924-3743-9C5C-E49B70788B5E}" type="pres">
      <dgm:prSet presAssocID="{CFEB4481-9287-42D4-9C40-5835946E9E9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18A0EF2-EAE4-364A-AFBD-1A01082DDE47}" type="pres">
      <dgm:prSet presAssocID="{5D990095-69D9-4F74-B69F-C7CDCCDB2CA4}" presName="spacer" presStyleCnt="0"/>
      <dgm:spPr/>
    </dgm:pt>
    <dgm:pt modelId="{3F362246-82CF-F843-9D8F-8334323D97A1}" type="pres">
      <dgm:prSet presAssocID="{1A4BA462-AA26-48FF-9AE6-13FAFAC0189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76B6700-0213-3B45-9110-458B6BD751CA}" type="pres">
      <dgm:prSet presAssocID="{1A4BA462-AA26-48FF-9AE6-13FAFAC0189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1B1290C-966C-4C49-B392-A54BFE43CDD3}" srcId="{1A4BA462-AA26-48FF-9AE6-13FAFAC01896}" destId="{EC0A16B5-A5A2-490D-AC4B-F275FD3F19BB}" srcOrd="1" destOrd="0" parTransId="{91591A47-B1D2-4F31-A290-95179365D2D7}" sibTransId="{F7DCB15A-37FB-4100-99BF-F48F41249C50}"/>
    <dgm:cxn modelId="{5B4B0C10-7FA1-5F4A-9B70-EA6E895CF814}" type="presOf" srcId="{62E4603B-4E8E-4C87-AD26-64D812B24922}" destId="{3C331126-5D7F-E949-8DF4-319B34B4D64D}" srcOrd="0" destOrd="0" presId="urn:microsoft.com/office/officeart/2005/8/layout/vList2"/>
    <dgm:cxn modelId="{28824713-1579-4EB2-981C-04F099973605}" srcId="{1A4BA462-AA26-48FF-9AE6-13FAFAC01896}" destId="{34FA782A-2B95-4853-8351-F43017A5BFF5}" srcOrd="2" destOrd="0" parTransId="{D24A7462-340E-4417-A9E8-C8D203AB0702}" sibTransId="{1EF25932-2BA2-4B5C-891C-56BDCBE4239B}"/>
    <dgm:cxn modelId="{198EA924-99A1-9D44-AD09-69DB23398BDA}" type="presOf" srcId="{34FA782A-2B95-4853-8351-F43017A5BFF5}" destId="{F76B6700-0213-3B45-9110-458B6BD751CA}" srcOrd="0" destOrd="2" presId="urn:microsoft.com/office/officeart/2005/8/layout/vList2"/>
    <dgm:cxn modelId="{088D0B32-BAEA-A14E-95FF-8CB204B0CBB9}" type="presOf" srcId="{EC0A16B5-A5A2-490D-AC4B-F275FD3F19BB}" destId="{F76B6700-0213-3B45-9110-458B6BD751CA}" srcOrd="0" destOrd="1" presId="urn:microsoft.com/office/officeart/2005/8/layout/vList2"/>
    <dgm:cxn modelId="{9A1C8238-1456-4610-A2C1-799E5AE442DE}" srcId="{62E4603B-4E8E-4C87-AD26-64D812B24922}" destId="{4952CB39-F512-467B-B218-0B5A78C43031}" srcOrd="0" destOrd="0" parTransId="{296E5127-39B2-440E-964B-516160A32A7F}" sibTransId="{7DEACD13-6CFF-457F-9BF5-C367389465B6}"/>
    <dgm:cxn modelId="{5F5A4A49-4A2C-E64A-B585-C3DDA8B8E4E3}" type="presOf" srcId="{1A4BA462-AA26-48FF-9AE6-13FAFAC01896}" destId="{3F362246-82CF-F843-9D8F-8334323D97A1}" srcOrd="0" destOrd="0" presId="urn:microsoft.com/office/officeart/2005/8/layout/vList2"/>
    <dgm:cxn modelId="{4FF51755-D5DF-7142-BD67-2FFA96CEAF03}" type="presOf" srcId="{83A5FEEF-2462-418E-968E-C89D4A04C1E8}" destId="{08CE98DE-E998-A442-BEA8-18D7D2522B9B}" srcOrd="0" destOrd="0" presId="urn:microsoft.com/office/officeart/2005/8/layout/vList2"/>
    <dgm:cxn modelId="{D2217459-621C-407A-9E6B-B10A7C9A6333}" srcId="{4952CB39-F512-467B-B218-0B5A78C43031}" destId="{571B3AE8-EE0E-4623-AC3E-3EA91C929EDB}" srcOrd="1" destOrd="0" parTransId="{2FA460B6-22FF-4431-A638-03E4613CAB89}" sibTransId="{23D7C91B-6695-44E3-9026-6FF1DBFE1FDB}"/>
    <dgm:cxn modelId="{D359505B-F18D-4653-B310-0FBF84A3BE46}" srcId="{1A4BA462-AA26-48FF-9AE6-13FAFAC01896}" destId="{68F44083-9288-459E-8E09-E99847BC95A0}" srcOrd="0" destOrd="0" parTransId="{796E6B90-D966-4223-A52B-9DFBF79AA0F8}" sibTransId="{D0F4E975-BD42-4E6F-9C50-FF8DEC66F87B}"/>
    <dgm:cxn modelId="{B7265D6F-FA4B-1D45-AA9A-6686228615B5}" type="presOf" srcId="{CFEB4481-9287-42D4-9C40-5835946E9E9B}" destId="{07073068-5924-3743-9C5C-E49B70788B5E}" srcOrd="0" destOrd="0" presId="urn:microsoft.com/office/officeart/2005/8/layout/vList2"/>
    <dgm:cxn modelId="{0FB88A9C-F432-0341-B11D-F10E0605D8DF}" type="presOf" srcId="{68F44083-9288-459E-8E09-E99847BC95A0}" destId="{F76B6700-0213-3B45-9110-458B6BD751CA}" srcOrd="0" destOrd="0" presId="urn:microsoft.com/office/officeart/2005/8/layout/vList2"/>
    <dgm:cxn modelId="{F8FB62B5-D8A5-46F1-9419-51EDF12AA54C}" srcId="{62E4603B-4E8E-4C87-AD26-64D812B24922}" destId="{1A4BA462-AA26-48FF-9AE6-13FAFAC01896}" srcOrd="2" destOrd="0" parTransId="{80106DE1-7F4C-4438-B6E4-CE5425E17F45}" sibTransId="{2FEB677F-F44B-475D-81BE-E1A8D5E9F418}"/>
    <dgm:cxn modelId="{358B11DB-7893-E943-9AD7-9B915CE10E0F}" type="presOf" srcId="{4952CB39-F512-467B-B218-0B5A78C43031}" destId="{AD65534F-2C09-364C-B0E1-726D4414BA71}" srcOrd="0" destOrd="0" presId="urn:microsoft.com/office/officeart/2005/8/layout/vList2"/>
    <dgm:cxn modelId="{D0628FE0-4C9F-2E4C-A98B-811AF494C3AF}" type="presOf" srcId="{571B3AE8-EE0E-4623-AC3E-3EA91C929EDB}" destId="{08CE98DE-E998-A442-BEA8-18D7D2522B9B}" srcOrd="0" destOrd="1" presId="urn:microsoft.com/office/officeart/2005/8/layout/vList2"/>
    <dgm:cxn modelId="{36D396E2-12F7-45C6-980E-CC3F2FF2EA0F}" srcId="{62E4603B-4E8E-4C87-AD26-64D812B24922}" destId="{CFEB4481-9287-42D4-9C40-5835946E9E9B}" srcOrd="1" destOrd="0" parTransId="{588A78D2-9606-4229-8FB9-546D864B0034}" sibTransId="{5D990095-69D9-4F74-B69F-C7CDCCDB2CA4}"/>
    <dgm:cxn modelId="{1D413EF2-EDEC-4FB2-8C4F-3A9B5C68C99F}" srcId="{4952CB39-F512-467B-B218-0B5A78C43031}" destId="{83A5FEEF-2462-418E-968E-C89D4A04C1E8}" srcOrd="0" destOrd="0" parTransId="{98DB3D31-8AC3-4312-8BFD-B6CA650851C1}" sibTransId="{111B029B-9A8E-4883-AF7A-95021D7A8478}"/>
    <dgm:cxn modelId="{436926C6-3393-1F4B-8B5C-1AA50AAED1DA}" type="presParOf" srcId="{3C331126-5D7F-E949-8DF4-319B34B4D64D}" destId="{AD65534F-2C09-364C-B0E1-726D4414BA71}" srcOrd="0" destOrd="0" presId="urn:microsoft.com/office/officeart/2005/8/layout/vList2"/>
    <dgm:cxn modelId="{1A30082C-1152-CD48-B516-6E2285697B2D}" type="presParOf" srcId="{3C331126-5D7F-E949-8DF4-319B34B4D64D}" destId="{08CE98DE-E998-A442-BEA8-18D7D2522B9B}" srcOrd="1" destOrd="0" presId="urn:microsoft.com/office/officeart/2005/8/layout/vList2"/>
    <dgm:cxn modelId="{D882FAA8-5870-3240-9C12-3AA62DFD185E}" type="presParOf" srcId="{3C331126-5D7F-E949-8DF4-319B34B4D64D}" destId="{07073068-5924-3743-9C5C-E49B70788B5E}" srcOrd="2" destOrd="0" presId="urn:microsoft.com/office/officeart/2005/8/layout/vList2"/>
    <dgm:cxn modelId="{46BEE75A-B921-844A-B8F4-9E0CEBF68C62}" type="presParOf" srcId="{3C331126-5D7F-E949-8DF4-319B34B4D64D}" destId="{818A0EF2-EAE4-364A-AFBD-1A01082DDE47}" srcOrd="3" destOrd="0" presId="urn:microsoft.com/office/officeart/2005/8/layout/vList2"/>
    <dgm:cxn modelId="{13D2CEF5-F2D2-9946-83BF-B37539816CDC}" type="presParOf" srcId="{3C331126-5D7F-E949-8DF4-319B34B4D64D}" destId="{3F362246-82CF-F843-9D8F-8334323D97A1}" srcOrd="4" destOrd="0" presId="urn:microsoft.com/office/officeart/2005/8/layout/vList2"/>
    <dgm:cxn modelId="{B474CBAD-070D-F048-8F24-246C18AD3FA0}" type="presParOf" srcId="{3C331126-5D7F-E949-8DF4-319B34B4D64D}" destId="{F76B6700-0213-3B45-9110-458B6BD751C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65534F-2C09-364C-B0E1-726D4414BA71}">
      <dsp:nvSpPr>
        <dsp:cNvPr id="0" name=""/>
        <dsp:cNvSpPr/>
      </dsp:nvSpPr>
      <dsp:spPr>
        <a:xfrm>
          <a:off x="0" y="152333"/>
          <a:ext cx="9017289" cy="7915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To look at relationships that change over time</a:t>
          </a:r>
        </a:p>
      </dsp:txBody>
      <dsp:txXfrm>
        <a:off x="38638" y="190971"/>
        <a:ext cx="8940013" cy="714229"/>
      </dsp:txXfrm>
    </dsp:sp>
    <dsp:sp modelId="{08CE98DE-E998-A442-BEA8-18D7D2522B9B}">
      <dsp:nvSpPr>
        <dsp:cNvPr id="0" name=""/>
        <dsp:cNvSpPr/>
      </dsp:nvSpPr>
      <dsp:spPr>
        <a:xfrm>
          <a:off x="0" y="943838"/>
          <a:ext cx="9017289" cy="90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6299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School enrollment changes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Arts teacher employment changes</a:t>
          </a:r>
        </a:p>
      </dsp:txBody>
      <dsp:txXfrm>
        <a:off x="0" y="943838"/>
        <a:ext cx="9017289" cy="905107"/>
      </dsp:txXfrm>
    </dsp:sp>
    <dsp:sp modelId="{07073068-5924-3743-9C5C-E49B70788B5E}">
      <dsp:nvSpPr>
        <dsp:cNvPr id="0" name=""/>
        <dsp:cNvSpPr/>
      </dsp:nvSpPr>
      <dsp:spPr>
        <a:xfrm>
          <a:off x="0" y="1848945"/>
          <a:ext cx="9017289" cy="79150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To find gaps in access to arts educators</a:t>
          </a:r>
        </a:p>
      </dsp:txBody>
      <dsp:txXfrm>
        <a:off x="38638" y="1887583"/>
        <a:ext cx="8940013" cy="714229"/>
      </dsp:txXfrm>
    </dsp:sp>
    <dsp:sp modelId="{3F362246-82CF-F843-9D8F-8334323D97A1}">
      <dsp:nvSpPr>
        <dsp:cNvPr id="0" name=""/>
        <dsp:cNvSpPr/>
      </dsp:nvSpPr>
      <dsp:spPr>
        <a:xfrm>
          <a:off x="0" y="2735490"/>
          <a:ext cx="9017289" cy="79150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To tell a story; frame a narrative that:</a:t>
          </a:r>
        </a:p>
      </dsp:txBody>
      <dsp:txXfrm>
        <a:off x="38638" y="2774128"/>
        <a:ext cx="8940013" cy="714229"/>
      </dsp:txXfrm>
    </dsp:sp>
    <dsp:sp modelId="{F76B6700-0213-3B45-9110-458B6BD751CA}">
      <dsp:nvSpPr>
        <dsp:cNvPr id="0" name=""/>
        <dsp:cNvSpPr/>
      </dsp:nvSpPr>
      <dsp:spPr>
        <a:xfrm>
          <a:off x="0" y="3526995"/>
          <a:ext cx="9017289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6299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Predicts future need or surplus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Supports advocacy efforts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Informs ways in which the field of arts education is changing</a:t>
          </a:r>
        </a:p>
      </dsp:txBody>
      <dsp:txXfrm>
        <a:off x="0" y="3526995"/>
        <a:ext cx="9017289" cy="1366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9:00:13.8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9243 499 24575,'-2'-6'0,"-6"3"0,-18 1 0,-20-1 0,-18-5 0,-5-4 0,-1-4 0,-2-3 0,-2-4 0,-6-4 0,5 0 0,4 2 0,10 2 0,7 4 0,8 2 0,7 3 0,2 1 0,2 3 0,1 0 0,-4 1 0,-1 0 0,-4-1 0,-4 0 0,-3 0 0,-4 2 0,-4-2 0,1 3 0,-1 2 0,0-1 0,-3-1 0,-5-6 0,-5-3 0,-3-2 0,3-2 0,1 1 0,3 3 0,4 2 0,1 6 0,4 4 0,4 1 0,1 3 0,2 0 0,1 0 0,-4 0 0,1 0 0,-7 0 0,-3 0 0,-4 0 0,-5 0 0,-4 0 0,-10 0 0,0 0 0,3 0 0,9 0 0,14 0 0,11 0 0,14 0 0,14 3 0,11 0 0,7 2 0,3 0 0,0-4 0,-4-1 0,-13-3 0,-26 1 0,-15 2 0,-12 0 0,-14 0 0,-5 0 0,39 0 0,-1 0 0,-1 0 0,1 0 0,-43 0 0,9 0 0,4 0 0,6 0 0,2 3 0,9 1 0,4-1 0,3 0 0,6-3 0,1 0 0,3 0 0,0 0 0,-1 0 0,-2 0 0,-1 0 0,-3 0 0,-7 0 0,-5 1 0,-6 3 0,-2 3 0,-1 4 0,1-1 0,0-2 0,-1-1 0,-1-3 0,-1-1 0,6-1 0,4-2 0,3 0 0,6 0 0,0 0 0,5 0 0,12 0 0,8 0 0,13-4 0,10-2 0,6 3 0,4 6 0,0 7 0,0 3 0,0-2 0,-5-5 0,-9-2 0,-17-3 0,-15-1 0,-19 0 0,-9 0 0,-4 0 0,-2 0 0,9 0 0,6 0 0,8 0 0,7 0 0,4 0 0,2 0 0,2 0 0,0 0 0,3 0 0,6 0 0,3 0 0,5 0 0,-1 0 0,-6 0 0,-9 0 0,-7 0 0,-12 0 0,-3 0 0,-3 0 0,-2 0 0,1 0 0,1 0 0,4 0 0,2 0 0,3 2 0,2 2 0,5 0 0,4-1 0,5 0 0,0 0 0,0 1 0,2-1 0,2-1 0,0 4 0,0 0 0,-3 3 0,-4-3 0,-1-1 0,3 0 0,1-1 0,4 1 0,-1 0 0,-5 0 0,-1 2 0,-4 1 0,2 1 0,-1 0 0,-1 1 0,2 1 0,3-1 0,1 3 0,4-1 0,-5 1 0,-5 2 0,0 0 0,2 1 0,7 0 0,6-2 0,3 0 0,4 2 0,3 4 0,3 3 0,5 3 0,6 2 0,4 4 0,3 5 0,2 7 0,0 6 0,4 1 0,3-2 0,6-5 0,4-3 0,-1-2 0,1-2 0,-2 2 0,0 2 0,1-1 0,-2-3 0,0-7 0,0-2 0,2 1 0,0 5 0,1 3 0,-1 3 0,-3-2 0,-3-4 0,0-8 0,-4-6 0,0-4 0,2-4 0,-2-1 0,3 1 0,0 4 0,1 2 0,0 3 0,-2-1 0,-2-2 0,-1-3 0,1-4 0,-3 0 0,0 2 0,0 4 0,2 4 0,1 4 0,3 0 0,0-2 0,0-2 0,0-3 0,0-3 0,1-3 0,3 1 0,3 1 0,0 2 0,1-1 0,0-2 0,0-4 0,2 0 0,4-3 0,1 0 0,5 0 0,5-2 0,3 2 0,2-3 0,-2 3 0,-3 0 0,-4-1 0,0 1 0,0-2 0,3 1 0,4 0 0,-2-2 0,2 0 0,-3-3 0,-3 0 0,1 0 0,1 0 0,5 0 0,5 0 0,5 0 0,5 0 0,3 0 0,6-3 0,5-5 0,4-3 0,7-3 0,0 1 0,2-1 0,-1 2 0,-2 0 0,-1 3 0,-5 1 0,-8 1 0,-6 3 0,-3-3 0,2 3 0,17-3 0,20-2 0,-35 4 0,2 1 0,8 0 0,1 0 0,0 1 0,0 2 0,-5 1 0,-2-1 0,-10 0 0,-3-1 0,31-3 0,-14-3 0,-9-5 0,0-4 0,1-1 0,-1 2 0,1 3 0,3 4 0,2 1 0,4 2 0,4 2 0,-3-2 0,2 2 0,-1-2 0,-2 0 0,-2 2 0,-4-2 0,1-2 0,0-3 0,1-3 0,-1 1 0,0-1 0,0-1 0,2-1 0,1 1 0,-2 2 0,-2 4 0,-4 3 0,-5 0 0,-2 2 0,0 0 0,0-3 0,0 1 0,3-5 0,5-2 0,4-1 0,1 3 0,-2 1 0,-7 3 0,-4 3 0,-8-2 0,-8 2 0,-6 0 0,-5-1 0,-1-2 0,1-10 0,2-6 0,-3 5 0,-7 2 0,-4 13 0,3 1 0,18 2 0,11 0 0,7 0 0,3 3 0,-2 1 0,6-1 0,0 1 0,-2-1 0,-7 3 0,-5 3 0,-5 1 0,-4-1 0,0-2 0,-1 0 0,5 0 0,3 1 0,5 2 0,3 1 0,0 2 0,2 2 0,2-3 0,3 0 0,-2-5 0,-4-2 0,0-2 0,3-3 0,10 0 0,5 0 0,2 0 0,-5 2 0,-7 1 0,-2 0 0,-2 0 0,3-1 0,1-2 0,0 0 0,3 0 0,1 3 0,1 1 0,0 1 0,-1 0 0,4-1 0,4-1 0,5-1 0,-2-2 0,-5 0 0,-6 0 0,-7 0 0,-2 0 0,0 0 0,1 0 0,-2 0 0,-3 0 0,-3 0 0,-3 0 0,5 0 0,2 0 0,4 0 0,3 0 0,-1-1 0,-6-2 0,-6-2 0,-9-2 0,-5-1 0,-2-1 0,-2-1 0,0-4 0,0-5 0,2-8 0,3-8 0,3-8 0,3-1 0,0 1 0,0-2 0,-2 2 0,-8 4 0,-10 1 0,-11 0 0,-6-3 0,-1-4 0,-3 0 0,-7 2 0,-4 7 0,-2 7 0,4 8 0,3 7 0,-2 1 0,-2-1 0,-2-4 0,1-5 0,4-1 0,3 3 0,2 4 0,3 4 0,-1 4 0,-1 3 0,-2 4 0,-2 0 0,-5-1 0,-5 0 0,-4 0 0,-1-2 0,1 1 0,3-2 0,3 0 0,3 0 0,1 0 0,-3 0 0,-3-1 0,-4 1 0,-5-3 0,-1 2 0,1 2 0,2 0 0,3 2 0,3-1 0,0 1 0,4 1 0,2-1 0,2 0 0,0-1 0,-5 0 0,-3-3 0,1-2 0,7 1 0,27-10 0,-8 12 0,14-6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5T02:17:38.1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5T02:17:48.6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6T01:51:36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2581 716 21347,'0'-6'0,"-6"0"1545,-15-1-1545,-23-9 545,-22-6-545,-18-8 278,-2-3-278,3 3 860,6 0-860,2 6 0,-1 6 0,-2 6 0,-3 6 0,3 3 0,4 3 0,2 0 0,6 0 0,3 0 0,6 2 0,4 3 0,11 0 0,7 3 0,4 2 0,3 3 0,-6 6 0,-7 8 0,-10 11 0,-19 19 0,29-22 0,-1 2 0,-3 3 0,-1 0 0,1-1 0,2-2 0,-30 26 0,16-16 0,21-14 0,14-9 0,10-4 0,8-1 0,3 1 0,8 6 0,5 10 0,4 9 0,-2 8 0,-5 5 0,-7 4 0,-1-1 0,5-3 0,6-5 0,9-5 0,13 3 0,11-1 0,13 0 0,8-1 0,6-1 0,5-4 0,5 0 0,-1-3 0,-3-5 0,1-5 0,2-4 0,6-5 0,7-5 0,0-5 0,-1-5 0,-8-4 0,-7-1 0,-1-2 0,-4-7 0,1-3 0,-1-6 0,-4-4 0,1-3 0,0-3 0,0-3 0,-1-3 0,-2 0 0,-1-5 0,-3-3 0,-1-5 0,0-6 0,-5-6 0,-4-6 0,-6-1 0,-5-1 0,-4 1 0,-7 4 0,-4 2 0,-5 2 0,-4 0 0,-5 0 0,-6-5 0,-4-3 0,-3-6 0,0-4 0,0 0 0,0 4 0,0 8 0,0 5 0,0 5 0,0 4 0,-6-1 0,-12 1 0,-23-1 0,-25 3 0,-21 3 0,39 22 0,-1 2 0,2 1 0,0 1 0,-38-16 0,12 4 0,11 3 0,5-1 0,4 2 0,-1 0 0,-3 0 0,-9 5 0,-13 6 0,-7 5 0,-8 7 0,44 2 0,0 0 0,-3 0 0,0 0 0,-5 1 0,0 3 0,-3 2 0,-1 4 0,1 4 0,0 3 0,-2 6 0,0 2 0,0 5 0,1 3 0,-1 1 0,0 2 0,0 2 0,0 0 0,1 0 0,2-1 0,1-1 0,1-2 0,3-1 0,2-1 0,4-2 0,1-1 0,3-1 0,1-1 0,-33 23 0,11-4 0,12-1 0,8-2 0,3 0 0,0 3 0,2 3 0,4 3 0,7-2 0,10-7 0,10-5 0,7-10 0,5-3 0,10-3 0,9-2 0,12 1 0,3 0 0,1 2 0,1 3 0,-1 2 0,2 4 0,1 2 0,1 0 0,2 8 0,-4 6 0,-3 7 0,-4 2 0,-1-8 0,4-3 0,6-5 0,7-4 0,4-1 0,4-5 0,-1-3 0,1-4 0,0-1 0,0-1 0,4-1 0,2-1 0,-1-2 0,-4-3 0,-7-1 0,-4-2 0,3-2 0,7 0 0,8-4 0,10-1 0,0-3 0,0-2 0,-4 0 0,-4 0 0,1-2 0,-1-6 0,11-9 0,5-10 0,7-4 0,-2 0 0,-11 5 0,-10 4 0,-14 3 0,-8 2 0,-7 4 0,-2 1 0,-1 2 0,0 0 0,-4 0 0,-2 1 0,-3 1 0,0 0 0,3-1 0,2-2 0,7-7 0,8-6 0,5-6 0,5-5 0,-2-1 0,-8 1 0,-8 2 0,-10 5 0,-7 3 0,-5 1 0,-5 3 0,-5 1 0,-3-1 0,-1 0 0,1-3 0,0-3 0,1 2 0,-1 2 0,-2 7 0,0 6 0,0 3 0,0 4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6T01:51:41.8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6T01:51:43.0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6T01:51:43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6T01:52:06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1276 1 24575,'-31'3'0,"-27"13"0,-29 15 0,32-6 0,-3 3 0,-6 5 0,-1 3 0,0 1 0,0 1 0,1 2 0,1-1 0,7-3 0,2-1 0,10-1 0,2-1 0,-29 28 0,17-4 0,10-3 0,10 0 0,8 1 0,6 6 0,1 7 0,-1 3 0,-3 2 0,-6-3 0,2-6 0,6-7 0,8-6 0,9-2 0,16 2 0,27 3 0,1-23 0,9-1 0,20 2 0,8-1 0,-16-10 0,5-1 0,0 0 0,3 0 0,1 0 0,-1-1 0,-1-1 0,-1 0 0,-1-1 0,26 7 0,-3 0 0,-12-2 0,-5 1 0,-5-3 0,-5 0 0,-10-3 0,-2-1 0,32 9 0,-8-8 0,3-9 0,9-12 0,7-16 0,-44 5 0,0-4 0,-1-5 0,0-1 0,-3-2 0,-1 1 0,37-23 0,-11 6 0,-13 6 0,-10 7 0,-12 1 0,-4 0 0,-6-1 0,-1-8 0,0-11 0,-4-12 0,-5-12 0,-5-5 0,-6-2 0,-5-3 0,-14 1 0,-9 1 0,-10 3 0,-3 9 0,5 7 0,2 8 0,-1 7 0,-2 2 0,-5 3 0,-2-1 0,-5-2 0,-2-5 0,0-3 0,2 2 0,6 6 0,2 7 0,-3 7 0,-6 5 0,-7 4 0,-12 5 0,-10 3 0,-14 4 0,-9 4 0,47 4 0,0 2 0,-2 1 0,1 2 0,2 2 0,0 3 0,0 3 0,2 3 0,0 4 0,1 2 0,2 1 0,0 3 0,-38 23 0,4 2 0,4-1 0,0 2 0,1 0 0,2-1 0,7-2 0,8-5 0,5 0 0,4 3 0,4 1 0,7 0 0,5-1 0,11-3 0,9-2 0,7-2 0,5-2 0,0-1 0,0-3 0,4-2 0,5-4 0,9-3 0,6-1 0,5-1 0,2-1 0,1 0 0,-2 0 0,-2-2 0,-2-2 0,0-3 0,2-1 0,0 1 0,2 0 0,-2 0 0,-3 0 0,1 2 0,0 2 0,3 0 0,2 1 0,1-3 0,2-2 0,9-3 0,11-4 0,20-3 0,22-3 0,-41 0 0,3 0 0,7 0 0,1 0 0,1 0 0,-1 0 0,-4-2 0,-2-1 0,-7 0 0,-3-2 0,27-6 0,-21-4 0,-15-1 0,-4-3 0,2-7 0,9-8 0,8-8 0,6-10 0,2-5 0,-3-2 0,-6 3 0,-9 3 0,-7 4 0,-7 3 0,-5 0 0,-4 4 0,-2 2 0,0 3 0,-2 2 0,-3 3 0,-5 3 0,-5 2 0,-4 2 0,-2 3 0,0-3 0,0-1 0,-1-5 0,-5-5 0,-7-1 0,-7 0 0,-5 5 0,-3 4 0,-3 5 0,-5 2 0,-1 0 0,-3 3 0,2 0 0,1 3 0,-2 3 0,-1 2 0,-1 3 0,-1 0 0,-1 0 0,4-2 0,2 0 0,3 0 0,3 2 0,0 2 0,0 1 0,-1 0 0,0 1 0,0 1 0,1 1 0,-2 1 0,-1 0 0,-2 0 0,-1 0 0,0 0 0,0 0 0,3 2 0,2 2 0,4 1 0,2 2 0,1-3 0,-1-1 0,2-1 0,-4-1 0,-9 12 0,17-9 0,-3 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6T01:52:22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5T02:17:30.8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1395 1 24575,'-95'4'0,"-1"1"0,0-1 0,0 0 0,36 0 0,1 0 0,-29 0 0,-22 0 0,4 2 0,30 1 0,20 9 0,26-7 0,-25 7 0,28-8 0,-3 1 0,-3-1 0,1 1 0,-1-1 0,2-2 0,2 1 0,4-2 0,5-1 0,2-1 0,3-1 0,2 1 0,2-1 0,3-1 0,2 0 0,1-1 0,3 2 0,0 0 0,1 1 0,0 1 0,-2 0 0,0 2 0,0 3 0,-1 3 0,-1 1 0,1 2 0,0 1 0,2-2 0,1-2 0,1-1 0,0 1 0,0 2 0,0 3 0,0 1 0,2 1 0,1-1 0,3-2 0,2-2 0,-2 0 0,-1-4 0,0-1 0,-1-1 0,1-1 0,-1 1 0,1-1 0,-1-1 0,-2 1 0,1-1 0,-1 0 0,0 1 0,1-2 0,-1 1 0,1 0 0,3 2 0,0 2 0,1-1 0,1 2 0,0-1 0,0 0 0,0-1 0,-1-3 0,1 0 0,0 0 0,-1-1 0,1 2 0,-1-1 0,1 1 0,-1 1 0,1 0 0,1 0 0,1 0 0,0 1 0,2 0 0,0-1 0,-1-2 0,0 0 0,1-1 0,1 0 0,4-1 0,5 0 0,6 2 0,4 1 0,1 0 0,-2-1 0,-4 1 0,-2-1 0,-2 1 0,0-1 0,-2-2 0,0-2 0,5 1 0,1-1 0,2 1 0,0-1 0,-3-1 0,0-1 0,-1 0 0,-1 0 0,-1 0 0,0 0 0,0 0 0,-2 0 0,4 0 0,0 0 0,1 0 0,4 0 0,0-1 0,2-1 0,1-3 0,-1-3 0,-2-3 0,-1 0 0,-2 0 0,-1 1 0,-4-1 0,-3 0 0,-2 1 0,-1-1 0,-2-1 0,-1-2 0,-1-1 0,1-3 0,-1-2 0,1-3 0,-1-3 0,0 3 0,0 3 0,-2 3 0,-1 5 0,-3 2 0,-2 3 0,-2 0 0,-2 0 0,0 0 0,0-2 0,0 0 0,0-1 0,0-1 0,0 2 0,0 0 0,0-1 0,0-1 0,0-1 0,0 0 0,0-1 0,0 1 0,0-1 0,0-1 0,1 1 0,1 1 0,0 2 0,0 1 0,-2 1 0,0 0 0,0 0 0,0 1 0,0-1 0,0 1 0,0-1 0,0 1 0,0-2 0,0 0 0,0 0 0,0-1 0,0 0 0,2-1 0,0-3 0,2 0 0,0 1 0,-1 3 0,1 3 0,-2-1 0,0 3 0,-2 0 0,0 0 0,0 0 0,0-1 0,0 2 0,0 0 0,0 3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5T02:17:36.2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805 38 24575,'-22'0'0,"-17"0"0,-20 2 0,-12 2 0,11 1 0,7 0 0,7-1 0,2-1 0,-5 0 0,2-1 0,3-1 0,3-1 0,4 0 0,6 2 0,3 0 0,5 1 0,2 1 0,5 0 0,4 2 0,3 0 0,3 2 0,1 2 0,1 2 0,0 5 0,-1 7 0,1 8 0,-2 5 0,1-1 0,0-2 0,1-6 0,1-4 0,1-1 0,2-3 0,0 1 0,4-1 0,3-2 0,4 0 0,1 0 0,-1 1 0,0-1 0,0 0 0,1-3 0,0 1 0,2-2 0,1-1 0,-2-3 0,-3-2 0,-1 1 0,-1-1 0,2 2 0,2 2 0,0-1 0,2 1 0,1 0 0,1 0 0,1 0 0,2-1 0,1-3 0,0-2 0,1-2 0,2-2 0,-2 0 0,2-2 0,0 0 0,-2 0 0,-1 0 0,1 0 0,0 0 0,2 0 0,1 0 0,0 0 0,3-1 0,0-3 0,0-2 0,-2-2 0,-2-1 0,-2 0 0,-2 2 0,1-1 0,-2 0 0,2-2 0,1-2 0,0-2 0,1-5 0,1 1 0,2-3 0,1-1 0,-3 0 0,-2-2 0,-3 0 0,-1-3 0,-1-1 0,-1 0 0,-3-1 0,-1 5 0,-3 2 0,-4 4 0,-1 4 0,-3 2 0,0 1 0,0 0 0,0 1 0,0-2 0,0 3 0,-1-1 0,-2 1 0,-1 1 0,1-2 0,0 0 0,0-1 0,1-2 0,0-1 0,0-4 0,1-1 0,-2-1 0,1 0 0,0 1 0,0 2 0,-2 4 0,0 3 0,-1 3 0,0 2 0,-1 1 0,1 3 0,0 0 0,0 1 0,1 0 0,-1 0 0,0 0 0,0 0 0,0-1 0,-1 0 0,0-2 0,1-1 0,0 0 0,1 2 0,1 1 0,-1 1 0,0 0 0,-2 0 0,-2 0 0,-2 0 0,-1 2 0,-2 2 0,1 1 0,1 0 0,1 1 0,2-2 0,1 1 0,0-1 0,1-1 0,0 0 0,1 0 0,0 1 0,0-1 0,-1 2 0,-1 0 0,-1 1 0,0-2 0,0 0 0,2 0 0,3-2 0,2-1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50A5A-61D6-BA48-AC69-28D5069B0CF1}" type="datetimeFigureOut">
              <a:rPr lang="en-US" smtClean="0"/>
              <a:t>4/13/24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FB151-E762-704C-8CB9-8553634E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13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ces.ed.gov/programs/coe/indicator/cga/public-school-enrollment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B151-E762-704C-8CB9-8553634E87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E1AFD-5089-CA4F-A36A-F9A4A95A47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43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393939"/>
                </a:solidFill>
                <a:effectLst/>
                <a:latin typeface="IBM Plex Serif" panose="02060503050406000203" pitchFamily="18" charset="77"/>
              </a:rPr>
              <a:t>Public school enrollment </a:t>
            </a:r>
            <a:r>
              <a:rPr lang="en-US" b="0" i="0" u="none" strike="noStrike" dirty="0">
                <a:solidFill>
                  <a:srgbClr val="393939"/>
                </a:solidFill>
                <a:effectLst/>
                <a:latin typeface="IBM Plex Serif" panose="02060503050406000203" pitchFamily="18" charset="77"/>
                <a:hlinkClick r:id="rId3"/>
              </a:rPr>
              <a:t>fell by 3%</a:t>
            </a:r>
            <a:r>
              <a:rPr lang="en-US" b="0" i="0" dirty="0">
                <a:solidFill>
                  <a:srgbClr val="393939"/>
                </a:solidFill>
                <a:effectLst/>
                <a:latin typeface="IBM Plex Serif" panose="02060503050406000203" pitchFamily="18" charset="77"/>
              </a:rPr>
              <a:t> during the first year of the pandemic, according to federal data. The largest decline since 1943, it wiped out a decade of enrollment growth.</a:t>
            </a:r>
          </a:p>
          <a:p>
            <a:pPr algn="l"/>
            <a:r>
              <a:rPr lang="en-US" b="0" i="0" dirty="0">
                <a:solidFill>
                  <a:srgbClr val="393939"/>
                </a:solidFill>
                <a:effectLst/>
                <a:latin typeface="IBM Plex Serif" panose="02060503050406000203" pitchFamily="18" charset="77"/>
              </a:rPr>
              <a:t>The decrease left public schools with 49.4 million students in fall 2020 — about 1.4 million fewer than the previous fall.</a:t>
            </a:r>
          </a:p>
          <a:p>
            <a:endParaRPr lang="en-US" dirty="0"/>
          </a:p>
          <a:p>
            <a:r>
              <a:rPr lang="en-US" dirty="0"/>
              <a:t>Up until 2020, there had been a slight increase in public school enrollment</a:t>
            </a:r>
          </a:p>
          <a:p>
            <a:endParaRPr lang="en-US" dirty="0"/>
          </a:p>
          <a:p>
            <a:r>
              <a:rPr lang="en-US" dirty="0"/>
              <a:t>National Center for Education Statistics (NCES) 2019-2020</a:t>
            </a:r>
          </a:p>
          <a:p>
            <a:pPr lvl="1"/>
            <a:r>
              <a:rPr lang="en-US" dirty="0"/>
              <a:t>National 3% (back to 2009 levels)</a:t>
            </a:r>
          </a:p>
          <a:p>
            <a:pPr lvl="1"/>
            <a:r>
              <a:rPr lang="en-US" dirty="0"/>
              <a:t>State 5%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E1AFD-5089-CA4F-A36A-F9A4A95A47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20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E1AFD-5089-CA4F-A36A-F9A4A95A47C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50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51D00-D722-C7E7-262A-F67B64CCC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58EE6D-4DA7-9AD8-DCEA-BBA6FE31A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B2190-D231-EF6C-8C21-925E955F6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603-3A71-8C43-BA63-ED43AABB4439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C0E7E-78D7-5477-EE1B-E55B214E8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1A7B0-BE52-216A-E78E-968896CA4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1BCD-3DC3-584A-A11B-DAF699EFD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75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2AC84-E2C1-C458-C7BB-840B727B7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1810C-8178-3EE9-1585-0127BCEFF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AEA3A-BA00-FF6A-AAE4-83DBF21F5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603-3A71-8C43-BA63-ED43AABB4439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2E1F0-014D-A0DD-293B-154A78E0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B07BC-25D0-53E6-6734-38C871B3D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1BCD-3DC3-584A-A11B-DAF699EFD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4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6C4F31-2AFD-0587-8C97-F413587236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055C4-0C44-9D8A-2841-BCD113A97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64D26-AB6E-DE67-412F-95B3A062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603-3A71-8C43-BA63-ED43AABB4439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87B77-3E6B-0F41-C4C0-BA7A99BD1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69C1C-0CF4-079D-77BD-11C914A9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1BCD-3DC3-584A-A11B-DAF699EFD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52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C85B4-0E44-1651-91F4-1E11D74C4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14700-68CD-6D7B-4CB6-E72F395B4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FE7CA-8BDB-5A88-2967-AA6F90DA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603-3A71-8C43-BA63-ED43AABB4439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CD039-3A4B-1C00-7265-8093070B4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E3CEC-4E2A-B8F0-3C9B-CC0AEB59E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1BCD-3DC3-584A-A11B-DAF699EFD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30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5E301-F0E3-129C-98AC-A3796558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EE8D7-3530-EA94-1EB5-498E162E0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E0000-DB1D-82CE-9558-9FB4C1EF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603-3A71-8C43-BA63-ED43AABB4439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B3B6C-EE97-5628-534A-7A60E7B9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EEA8C-88ED-95A7-0031-DFAEFF658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1BCD-3DC3-584A-A11B-DAF699EFD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85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9FA61-08D1-3FB8-70E5-0B37D8AC9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5B515-791A-C697-E6CE-1146CF5F1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16E19-5BDE-25F9-D210-29E2CD1A6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33305-FD3C-FF2B-05FF-D8BA2BD0D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603-3A71-8C43-BA63-ED43AABB4439}" type="datetimeFigureOut">
              <a:rPr lang="en-US" smtClean="0"/>
              <a:t>4/13/24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A0B2A-564C-536F-D1F8-B93075CE3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5FE50-2D95-8356-F2AE-00D30B8F7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1BCD-3DC3-584A-A11B-DAF699EFD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20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82D22-B87F-CFA0-5F59-90F74D70B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55EA1-CC29-AD00-7AC7-492AB3FDC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B48063-0958-FEEC-BF5B-A3E00BF2A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3205BB-87DD-BED1-15CF-33EC215EC7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E7F10D-D7C4-935B-F135-8CAE1DF7B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167D4-6425-1817-FCF9-E1ED910B9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603-3A71-8C43-BA63-ED43AABB4439}" type="datetimeFigureOut">
              <a:rPr lang="en-US" smtClean="0"/>
              <a:t>4/13/24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386871-3A16-EAFD-0C37-998414CE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CCFBB9-C5C8-7871-9DC2-FDBC793D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1BCD-3DC3-584A-A11B-DAF699EFD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5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50AC3-A41B-00B4-F840-062D68BDF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36E93A-7DF8-13B6-5BCA-5C4EB945C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603-3A71-8C43-BA63-ED43AABB4439}" type="datetimeFigureOut">
              <a:rPr lang="en-US" smtClean="0"/>
              <a:t>4/13/24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5A3BE-24D7-7E26-DA14-59E7D45C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92127-84B8-0C58-05BA-9A027D4B6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1BCD-3DC3-584A-A11B-DAF699EFD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66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3BCC8-C6CD-D4EF-0A92-BA3754F84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603-3A71-8C43-BA63-ED43AABB4439}" type="datetimeFigureOut">
              <a:rPr lang="en-US" smtClean="0"/>
              <a:t>4/13/24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91DAB-C828-3ABB-D905-3E2DF91C5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F0AE3-2B9D-784E-BC7F-91069F3D4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1BCD-3DC3-584A-A11B-DAF699EFD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29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FAD34-CDC9-82DB-5342-BB5D8028D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CF2D0-3A4C-4242-46DF-740556500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9D917-5368-8F95-6BF3-78FF45C34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ADB1D-DBA4-69F3-D1FE-A31177998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603-3A71-8C43-BA63-ED43AABB4439}" type="datetimeFigureOut">
              <a:rPr lang="en-US" smtClean="0"/>
              <a:t>4/13/24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2374A2-479E-DB3B-EC6B-EF5C05E6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5FA1B-40C5-BEDE-616C-53EB7D88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1BCD-3DC3-584A-A11B-DAF699EFD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3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5382-1242-CCF8-2DFB-A13724B1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206F3B-4D95-5EDE-E50D-54776FBF0C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783C5-4F93-BB87-56B6-A1F2E00A4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E3C7B-641E-EDFA-87AE-8E5FCC096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2603-3A71-8C43-BA63-ED43AABB4439}" type="datetimeFigureOut">
              <a:rPr lang="en-US" smtClean="0"/>
              <a:t>4/13/24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D7D66-52EC-79B4-2998-B7635B124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866B6-62C6-01F0-398F-AFB2C626E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1BCD-3DC3-584A-A11B-DAF699EFD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5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316C1-0AAF-1D20-6381-6AA640DF9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E1C28-6906-4880-2B2C-1B9873475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99751-6FFA-0FC8-B13B-CA6D155F7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C2603-3A71-8C43-BA63-ED43AABB4439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2FD69-EA6E-4F9C-819F-86AA56227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60107-887A-8F88-007A-068CA717D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01BCD-3DC3-584A-A11B-DAF699EFD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4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hyperlink" Target="https://pixabay.com/en/greeting-hands-handshake-shaking-1296493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desas.org/oddeitz/2020/10/25/748820/content.aspx" TargetMode="External"/><Relationship Id="rId13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hyperlink" Target="https://www.pdesas.org/oddeitz/2016/12/29/671047/file.aspx" TargetMode="External"/><Relationship Id="rId12" Type="http://schemas.openxmlformats.org/officeDocument/2006/relationships/customXml" Target="../ink/ink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desas.org/oddeitz/2016/12/10/670469/file.aspx" TargetMode="External"/><Relationship Id="rId11" Type="http://schemas.openxmlformats.org/officeDocument/2006/relationships/hyperlink" Target="https://www.pdesas.org/oddeitz/2023/5/23/793960/file.aspx" TargetMode="External"/><Relationship Id="rId5" Type="http://schemas.openxmlformats.org/officeDocument/2006/relationships/hyperlink" Target="https://www.pdesas.org/oddeitz/2016/12/10/670466/file.aspx" TargetMode="External"/><Relationship Id="rId10" Type="http://schemas.openxmlformats.org/officeDocument/2006/relationships/hyperlink" Target="https://www.pdesas.org/oddeitz/2023/7/26/795313/file.aspx" TargetMode="External"/><Relationship Id="rId4" Type="http://schemas.openxmlformats.org/officeDocument/2006/relationships/hyperlink" Target="https://www.pdesas.org/oddeitz/2016/12/10/670465/file.aspx" TargetMode="External"/><Relationship Id="rId9" Type="http://schemas.openxmlformats.org/officeDocument/2006/relationships/hyperlink" Target="https://www.pdesas.org/oddeitz/2023/11/28/798294/content.aspx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xios.com/2023/01/08/public-school-enrollment-decline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49467/free-illustration-image-cartoon-cellphone-vector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rive.google.com/file/d/1-603l5cTNDT2nAtffBXfVtysFFO2UVTb/view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eddata.org/pennsylvania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cc02.safelinks.protection.outlook.com/?url=https%3A%2F%2Fpublic.tableau.com%2Fviews%2FPAArtsEdMobile_PROD%2FOverview%3F%3Alanguage%3Den-US%26publish%3Dyes%26%3Asid%3D%26%3Adisplay_count%3Dn%26%3Aorigin%3Dviz_share_link&amp;data=05%7C02%7Cc-odeitz%40pa.gov%7Cf7b9e14472f7455a66ae08dc5ee48006%7C418e284101284dd59b6c47fc5a9a1bde%7C0%7C0%7C638489582694074456%7CUnknown%7CTWFpbGZsb3d8eyJWIjoiMC4wLjAwMDAiLCJQIjoiV2luMzIiLCJBTiI6Ik1haWwiLCJXVCI6Mn0%3D%7C0%7C%7C%7C&amp;sdata=qBEx1afbjylZr%2F3JSTq68UjuoMCfmi9msS5tDt9Ic2Y%3D&amp;reserved=0" TargetMode="External"/><Relationship Id="rId4" Type="http://schemas.openxmlformats.org/officeDocument/2006/relationships/hyperlink" Target="https://www.rawpixel.com/image/49467/free-illustration-image-cartoon-cellphone-vector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nces.ed.gov/scedfinder/Home/Browse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customXml" Target="../ink/ink3.xml"/><Relationship Id="rId7" Type="http://schemas.openxmlformats.org/officeDocument/2006/relationships/customXml" Target="../ink/ink6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customXml" Target="../ink/ink4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49.png"/><Relationship Id="rId7" Type="http://schemas.openxmlformats.org/officeDocument/2006/relationships/hyperlink" Target="https://openclipart.org/detail/189639/caution%20-%20pedestrian%20crossing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document/d/1XjdHz-ooG9Yyz0b7PCWewkAIYM_BFU3l/edit?usp=sharing&amp;ouid=109286384075728632198&amp;rtpof=true&amp;sd=true" TargetMode="External"/><Relationship Id="rId3" Type="http://schemas.openxmlformats.org/officeDocument/2006/relationships/hyperlink" Target="https://docs.google.com/document/d/14adyFud54cXJV3Pz88t-825-_kjFcrrf/edit?usp=sharing&amp;ouid=109286384075728632198&amp;rtpof=true&amp;sd=true" TargetMode="External"/><Relationship Id="rId7" Type="http://schemas.openxmlformats.org/officeDocument/2006/relationships/hyperlink" Target="https://docs.google.com/document/d/15fvxaER3tbxZiIdJcwtFWxAGlJC5iuj0/edit?usp=sharing&amp;ouid=109286384075728632198&amp;rtpof=true&amp;sd=true" TargetMode="External"/><Relationship Id="rId2" Type="http://schemas.openxmlformats.org/officeDocument/2006/relationships/hyperlink" Target="https://drive.google.com/drive/folders/17nr-81GELzRQwcTJFwDGMyt2h1mgBfdN?usp=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oogle.com/document/d/1IySpXwD_j1UdtzHktikaZAuY5nL7VQDe/edit?usp=sharing&amp;ouid=109286384075728632198&amp;rtpof=true&amp;sd=true" TargetMode="External"/><Relationship Id="rId5" Type="http://schemas.openxmlformats.org/officeDocument/2006/relationships/hyperlink" Target="https://docs.google.com/document/d/1L5pvOuO61tfcuaFIRq8c9C2lFH-OhMev/edit?usp=sharing&amp;ouid=109286384075728632198&amp;rtpof=true&amp;sd=true" TargetMode="External"/><Relationship Id="rId4" Type="http://schemas.openxmlformats.org/officeDocument/2006/relationships/hyperlink" Target="https://docs.google.com/document/d/1dC48uYaBe9a3NYyaOZ67irT9WXfrvQft/edit?usp=sharing&amp;ouid=109286384075728632198&amp;rtpof=true&amp;sd=true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customXml" Target="../ink/ink8.xml"/><Relationship Id="rId7" Type="http://schemas.openxmlformats.org/officeDocument/2006/relationships/customXml" Target="../ink/ink10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customXml" Target="../ink/ink9.xml"/><Relationship Id="rId4" Type="http://schemas.openxmlformats.org/officeDocument/2006/relationships/image" Target="../media/image54.png"/><Relationship Id="rId9" Type="http://schemas.openxmlformats.org/officeDocument/2006/relationships/customXml" Target="../ink/ink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pa.gov/pages/Secretary-Biography.aspx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pixabay.com/en/help-button-red-emergency-support-153094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B2244AB-4D4B-F475-637C-FF5DCD92E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1134" y="1748265"/>
            <a:ext cx="4168896" cy="3361469"/>
          </a:xfrm>
        </p:spPr>
        <p:txBody>
          <a:bodyPr>
            <a:normAutofit lnSpcReduction="10000"/>
          </a:bodyPr>
          <a:lstStyle/>
          <a:p>
            <a:r>
              <a:rPr lang="en-US" sz="5400" b="1" dirty="0"/>
              <a:t>PDE Update</a:t>
            </a:r>
          </a:p>
          <a:p>
            <a:endParaRPr lang="en-US" sz="5400" b="1" dirty="0"/>
          </a:p>
          <a:p>
            <a:endParaRPr lang="en-US" sz="5400" b="1" dirty="0"/>
          </a:p>
          <a:p>
            <a:r>
              <a:rPr lang="en-US" sz="5400" b="1" dirty="0"/>
              <a:t>April 2024</a:t>
            </a:r>
          </a:p>
          <a:p>
            <a:endParaRPr lang="en-US" sz="5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578C76-5891-7017-B801-1623D2336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132" y="2692462"/>
            <a:ext cx="1104900" cy="1104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B41297-B127-8BB1-A048-79D9FA418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3" y="36317"/>
            <a:ext cx="6821683" cy="682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18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Freeform: Shape 8198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2BD2C42-3E9A-C771-AF45-BE3943D2B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690570"/>
            <a:ext cx="11661524" cy="291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01" name="Group 8200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8202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3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5099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125D902D-175E-D934-C664-261138D5C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2" y="552526"/>
            <a:ext cx="3683111" cy="177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 3088">
            <a:extLst>
              <a:ext uri="{FF2B5EF4-FFF2-40B4-BE49-F238E27FC236}">
                <a16:creationId xmlns:a16="http://schemas.microsoft.com/office/drawing/2014/main" id="{677BE379-C5AE-4A3C-BFE3-2DA66EC67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5844" y="-1"/>
            <a:ext cx="3035439" cy="2557911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1" name="Rectangle 3090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7"/>
            <a:ext cx="7566298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3" name="Rectangle 3092">
            <a:extLst>
              <a:ext uri="{FF2B5EF4-FFF2-40B4-BE49-F238E27FC236}">
                <a16:creationId xmlns:a16="http://schemas.microsoft.com/office/drawing/2014/main" id="{EE78B56D-02E0-449E-B02E-53F927F18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006496"/>
            <a:ext cx="2936368" cy="38515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6F302002-BA89-5B1F-8199-7D67FAE89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131" y="293315"/>
            <a:ext cx="2033801" cy="2033801"/>
          </a:xfrm>
          <a:prstGeom prst="rect">
            <a:avLst/>
          </a:prstGeom>
        </p:spPr>
      </p:pic>
      <p:sp>
        <p:nvSpPr>
          <p:cNvPr id="3095" name="Rectangle 3094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82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8C970251-AE1A-D145-613B-F6316D1DF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556" y="321735"/>
            <a:ext cx="3312786" cy="3312786"/>
          </a:xfrm>
          <a:prstGeom prst="rect">
            <a:avLst/>
          </a:prstGeom>
        </p:spPr>
      </p:pic>
      <p:sp>
        <p:nvSpPr>
          <p:cNvPr id="3097" name="Rectangle 3096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-up of hands shaking&#10;&#10;Description automatically generated">
            <a:extLst>
              <a:ext uri="{FF2B5EF4-FFF2-40B4-BE49-F238E27FC236}">
                <a16:creationId xmlns:a16="http://schemas.microsoft.com/office/drawing/2014/main" id="{B563E6B0-3688-0202-9916-C4F4B1D51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53007" y="4363410"/>
            <a:ext cx="3567362" cy="1846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BCB9B8-3DB7-4B1D-8872-8B5171AFC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0131" y="4250490"/>
            <a:ext cx="5972784" cy="165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33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0907CE-D236-1905-2E62-23B3DFF981D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80855" y="1305698"/>
            <a:ext cx="4282984" cy="4902965"/>
          </a:xfrm>
          <a:custGeom>
            <a:avLst/>
            <a:gdLst>
              <a:gd name="connsiteX0" fmla="*/ 0 w 4282984"/>
              <a:gd name="connsiteY0" fmla="*/ 0 h 4902965"/>
              <a:gd name="connsiteX1" fmla="*/ 621033 w 4282984"/>
              <a:gd name="connsiteY1" fmla="*/ 0 h 4902965"/>
              <a:gd name="connsiteX2" fmla="*/ 1070746 w 4282984"/>
              <a:gd name="connsiteY2" fmla="*/ 0 h 4902965"/>
              <a:gd name="connsiteX3" fmla="*/ 1648949 w 4282984"/>
              <a:gd name="connsiteY3" fmla="*/ 0 h 4902965"/>
              <a:gd name="connsiteX4" fmla="*/ 2098662 w 4282984"/>
              <a:gd name="connsiteY4" fmla="*/ 0 h 4902965"/>
              <a:gd name="connsiteX5" fmla="*/ 2634035 w 4282984"/>
              <a:gd name="connsiteY5" fmla="*/ 0 h 4902965"/>
              <a:gd name="connsiteX6" fmla="*/ 3212238 w 4282984"/>
              <a:gd name="connsiteY6" fmla="*/ 0 h 4902965"/>
              <a:gd name="connsiteX7" fmla="*/ 3619121 w 4282984"/>
              <a:gd name="connsiteY7" fmla="*/ 0 h 4902965"/>
              <a:gd name="connsiteX8" fmla="*/ 4282984 w 4282984"/>
              <a:gd name="connsiteY8" fmla="*/ 0 h 4902965"/>
              <a:gd name="connsiteX9" fmla="*/ 4282984 w 4282984"/>
              <a:gd name="connsiteY9" fmla="*/ 642833 h 4902965"/>
              <a:gd name="connsiteX10" fmla="*/ 4282984 w 4282984"/>
              <a:gd name="connsiteY10" fmla="*/ 1285666 h 4902965"/>
              <a:gd name="connsiteX11" fmla="*/ 4282984 w 4282984"/>
              <a:gd name="connsiteY11" fmla="*/ 1879470 h 4902965"/>
              <a:gd name="connsiteX12" fmla="*/ 4282984 w 4282984"/>
              <a:gd name="connsiteY12" fmla="*/ 2375214 h 4902965"/>
              <a:gd name="connsiteX13" fmla="*/ 4282984 w 4282984"/>
              <a:gd name="connsiteY13" fmla="*/ 2969018 h 4902965"/>
              <a:gd name="connsiteX14" fmla="*/ 4282984 w 4282984"/>
              <a:gd name="connsiteY14" fmla="*/ 3415732 h 4902965"/>
              <a:gd name="connsiteX15" fmla="*/ 4282984 w 4282984"/>
              <a:gd name="connsiteY15" fmla="*/ 3960506 h 4902965"/>
              <a:gd name="connsiteX16" fmla="*/ 4282984 w 4282984"/>
              <a:gd name="connsiteY16" fmla="*/ 4358191 h 4902965"/>
              <a:gd name="connsiteX17" fmla="*/ 4282984 w 4282984"/>
              <a:gd name="connsiteY17" fmla="*/ 4902965 h 4902965"/>
              <a:gd name="connsiteX18" fmla="*/ 3747611 w 4282984"/>
              <a:gd name="connsiteY18" fmla="*/ 4902965 h 4902965"/>
              <a:gd name="connsiteX19" fmla="*/ 3169408 w 4282984"/>
              <a:gd name="connsiteY19" fmla="*/ 4902965 h 4902965"/>
              <a:gd name="connsiteX20" fmla="*/ 2591205 w 4282984"/>
              <a:gd name="connsiteY20" fmla="*/ 4902965 h 4902965"/>
              <a:gd name="connsiteX21" fmla="*/ 2141492 w 4282984"/>
              <a:gd name="connsiteY21" fmla="*/ 4902965 h 4902965"/>
              <a:gd name="connsiteX22" fmla="*/ 1520459 w 4282984"/>
              <a:gd name="connsiteY22" fmla="*/ 4902965 h 4902965"/>
              <a:gd name="connsiteX23" fmla="*/ 985086 w 4282984"/>
              <a:gd name="connsiteY23" fmla="*/ 4902965 h 4902965"/>
              <a:gd name="connsiteX24" fmla="*/ 578203 w 4282984"/>
              <a:gd name="connsiteY24" fmla="*/ 4902965 h 4902965"/>
              <a:gd name="connsiteX25" fmla="*/ 0 w 4282984"/>
              <a:gd name="connsiteY25" fmla="*/ 4902965 h 4902965"/>
              <a:gd name="connsiteX26" fmla="*/ 0 w 4282984"/>
              <a:gd name="connsiteY26" fmla="*/ 4407221 h 4902965"/>
              <a:gd name="connsiteX27" fmla="*/ 0 w 4282984"/>
              <a:gd name="connsiteY27" fmla="*/ 3862447 h 4902965"/>
              <a:gd name="connsiteX28" fmla="*/ 0 w 4282984"/>
              <a:gd name="connsiteY28" fmla="*/ 3219614 h 4902965"/>
              <a:gd name="connsiteX29" fmla="*/ 0 w 4282984"/>
              <a:gd name="connsiteY29" fmla="*/ 2576780 h 4902965"/>
              <a:gd name="connsiteX30" fmla="*/ 0 w 4282984"/>
              <a:gd name="connsiteY30" fmla="*/ 1982977 h 4902965"/>
              <a:gd name="connsiteX31" fmla="*/ 0 w 4282984"/>
              <a:gd name="connsiteY31" fmla="*/ 1487233 h 4902965"/>
              <a:gd name="connsiteX32" fmla="*/ 0 w 4282984"/>
              <a:gd name="connsiteY32" fmla="*/ 1089548 h 4902965"/>
              <a:gd name="connsiteX33" fmla="*/ 0 w 4282984"/>
              <a:gd name="connsiteY33" fmla="*/ 593804 h 4902965"/>
              <a:gd name="connsiteX34" fmla="*/ 0 w 4282984"/>
              <a:gd name="connsiteY34" fmla="*/ 0 h 490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282984" h="4902965" fill="none" extrusionOk="0">
                <a:moveTo>
                  <a:pt x="0" y="0"/>
                </a:moveTo>
                <a:cubicBezTo>
                  <a:pt x="223090" y="-65270"/>
                  <a:pt x="358675" y="45577"/>
                  <a:pt x="621033" y="0"/>
                </a:cubicBezTo>
                <a:cubicBezTo>
                  <a:pt x="883391" y="-45577"/>
                  <a:pt x="975034" y="37234"/>
                  <a:pt x="1070746" y="0"/>
                </a:cubicBezTo>
                <a:cubicBezTo>
                  <a:pt x="1166458" y="-37234"/>
                  <a:pt x="1362436" y="18498"/>
                  <a:pt x="1648949" y="0"/>
                </a:cubicBezTo>
                <a:cubicBezTo>
                  <a:pt x="1935462" y="-18498"/>
                  <a:pt x="1987334" y="25936"/>
                  <a:pt x="2098662" y="0"/>
                </a:cubicBezTo>
                <a:cubicBezTo>
                  <a:pt x="2209990" y="-25936"/>
                  <a:pt x="2432303" y="58552"/>
                  <a:pt x="2634035" y="0"/>
                </a:cubicBezTo>
                <a:cubicBezTo>
                  <a:pt x="2835767" y="-58552"/>
                  <a:pt x="3062472" y="43664"/>
                  <a:pt x="3212238" y="0"/>
                </a:cubicBezTo>
                <a:cubicBezTo>
                  <a:pt x="3362004" y="-43664"/>
                  <a:pt x="3450587" y="29130"/>
                  <a:pt x="3619121" y="0"/>
                </a:cubicBezTo>
                <a:cubicBezTo>
                  <a:pt x="3787655" y="-29130"/>
                  <a:pt x="4149380" y="30805"/>
                  <a:pt x="4282984" y="0"/>
                </a:cubicBezTo>
                <a:cubicBezTo>
                  <a:pt x="4307784" y="270306"/>
                  <a:pt x="4246615" y="509372"/>
                  <a:pt x="4282984" y="642833"/>
                </a:cubicBezTo>
                <a:cubicBezTo>
                  <a:pt x="4319353" y="776294"/>
                  <a:pt x="4217966" y="1127340"/>
                  <a:pt x="4282984" y="1285666"/>
                </a:cubicBezTo>
                <a:cubicBezTo>
                  <a:pt x="4348002" y="1443992"/>
                  <a:pt x="4271566" y="1686151"/>
                  <a:pt x="4282984" y="1879470"/>
                </a:cubicBezTo>
                <a:cubicBezTo>
                  <a:pt x="4294402" y="2072789"/>
                  <a:pt x="4258801" y="2186970"/>
                  <a:pt x="4282984" y="2375214"/>
                </a:cubicBezTo>
                <a:cubicBezTo>
                  <a:pt x="4307167" y="2563458"/>
                  <a:pt x="4280476" y="2750223"/>
                  <a:pt x="4282984" y="2969018"/>
                </a:cubicBezTo>
                <a:cubicBezTo>
                  <a:pt x="4285492" y="3187813"/>
                  <a:pt x="4260511" y="3240359"/>
                  <a:pt x="4282984" y="3415732"/>
                </a:cubicBezTo>
                <a:cubicBezTo>
                  <a:pt x="4305457" y="3591105"/>
                  <a:pt x="4266690" y="3767086"/>
                  <a:pt x="4282984" y="3960506"/>
                </a:cubicBezTo>
                <a:cubicBezTo>
                  <a:pt x="4299278" y="4153926"/>
                  <a:pt x="4261227" y="4230196"/>
                  <a:pt x="4282984" y="4358191"/>
                </a:cubicBezTo>
                <a:cubicBezTo>
                  <a:pt x="4304741" y="4486187"/>
                  <a:pt x="4280768" y="4764965"/>
                  <a:pt x="4282984" y="4902965"/>
                </a:cubicBezTo>
                <a:cubicBezTo>
                  <a:pt x="4171978" y="4940103"/>
                  <a:pt x="3956691" y="4899983"/>
                  <a:pt x="3747611" y="4902965"/>
                </a:cubicBezTo>
                <a:cubicBezTo>
                  <a:pt x="3538531" y="4905947"/>
                  <a:pt x="3363802" y="4888125"/>
                  <a:pt x="3169408" y="4902965"/>
                </a:cubicBezTo>
                <a:cubicBezTo>
                  <a:pt x="2975014" y="4917805"/>
                  <a:pt x="2739833" y="4849039"/>
                  <a:pt x="2591205" y="4902965"/>
                </a:cubicBezTo>
                <a:cubicBezTo>
                  <a:pt x="2442577" y="4956891"/>
                  <a:pt x="2322881" y="4882508"/>
                  <a:pt x="2141492" y="4902965"/>
                </a:cubicBezTo>
                <a:cubicBezTo>
                  <a:pt x="1960103" y="4923422"/>
                  <a:pt x="1810206" y="4849277"/>
                  <a:pt x="1520459" y="4902965"/>
                </a:cubicBezTo>
                <a:cubicBezTo>
                  <a:pt x="1230712" y="4956653"/>
                  <a:pt x="1199953" y="4861427"/>
                  <a:pt x="985086" y="4902965"/>
                </a:cubicBezTo>
                <a:cubicBezTo>
                  <a:pt x="770219" y="4944503"/>
                  <a:pt x="677398" y="4897081"/>
                  <a:pt x="578203" y="4902965"/>
                </a:cubicBezTo>
                <a:cubicBezTo>
                  <a:pt x="479008" y="4908849"/>
                  <a:pt x="175857" y="4854813"/>
                  <a:pt x="0" y="4902965"/>
                </a:cubicBezTo>
                <a:cubicBezTo>
                  <a:pt x="-35614" y="4672103"/>
                  <a:pt x="8910" y="4509567"/>
                  <a:pt x="0" y="4407221"/>
                </a:cubicBezTo>
                <a:cubicBezTo>
                  <a:pt x="-8910" y="4304875"/>
                  <a:pt x="14406" y="4031471"/>
                  <a:pt x="0" y="3862447"/>
                </a:cubicBezTo>
                <a:cubicBezTo>
                  <a:pt x="-14406" y="3693423"/>
                  <a:pt x="51014" y="3459310"/>
                  <a:pt x="0" y="3219614"/>
                </a:cubicBezTo>
                <a:cubicBezTo>
                  <a:pt x="-51014" y="2979918"/>
                  <a:pt x="75060" y="2836133"/>
                  <a:pt x="0" y="2576780"/>
                </a:cubicBezTo>
                <a:cubicBezTo>
                  <a:pt x="-75060" y="2317427"/>
                  <a:pt x="53172" y="2206304"/>
                  <a:pt x="0" y="1982977"/>
                </a:cubicBezTo>
                <a:cubicBezTo>
                  <a:pt x="-53172" y="1759650"/>
                  <a:pt x="24277" y="1610382"/>
                  <a:pt x="0" y="1487233"/>
                </a:cubicBezTo>
                <a:cubicBezTo>
                  <a:pt x="-24277" y="1364084"/>
                  <a:pt x="30279" y="1267300"/>
                  <a:pt x="0" y="1089548"/>
                </a:cubicBezTo>
                <a:cubicBezTo>
                  <a:pt x="-30279" y="911796"/>
                  <a:pt x="7135" y="737348"/>
                  <a:pt x="0" y="593804"/>
                </a:cubicBezTo>
                <a:cubicBezTo>
                  <a:pt x="-7135" y="450260"/>
                  <a:pt x="66091" y="255979"/>
                  <a:pt x="0" y="0"/>
                </a:cubicBezTo>
                <a:close/>
              </a:path>
              <a:path w="4282984" h="4902965" stroke="0" extrusionOk="0">
                <a:moveTo>
                  <a:pt x="0" y="0"/>
                </a:moveTo>
                <a:cubicBezTo>
                  <a:pt x="128782" y="-1021"/>
                  <a:pt x="282051" y="48688"/>
                  <a:pt x="492543" y="0"/>
                </a:cubicBezTo>
                <a:cubicBezTo>
                  <a:pt x="703035" y="-48688"/>
                  <a:pt x="739632" y="34420"/>
                  <a:pt x="899427" y="0"/>
                </a:cubicBezTo>
                <a:cubicBezTo>
                  <a:pt x="1059222" y="-34420"/>
                  <a:pt x="1383764" y="26890"/>
                  <a:pt x="1520459" y="0"/>
                </a:cubicBezTo>
                <a:cubicBezTo>
                  <a:pt x="1657154" y="-26890"/>
                  <a:pt x="1775679" y="50884"/>
                  <a:pt x="2013002" y="0"/>
                </a:cubicBezTo>
                <a:cubicBezTo>
                  <a:pt x="2250325" y="-50884"/>
                  <a:pt x="2290644" y="54448"/>
                  <a:pt x="2505546" y="0"/>
                </a:cubicBezTo>
                <a:cubicBezTo>
                  <a:pt x="2720448" y="-54448"/>
                  <a:pt x="2916788" y="35184"/>
                  <a:pt x="3126578" y="0"/>
                </a:cubicBezTo>
                <a:cubicBezTo>
                  <a:pt x="3336368" y="-35184"/>
                  <a:pt x="3427655" y="11308"/>
                  <a:pt x="3576292" y="0"/>
                </a:cubicBezTo>
                <a:cubicBezTo>
                  <a:pt x="3724929" y="-11308"/>
                  <a:pt x="3962234" y="49696"/>
                  <a:pt x="4282984" y="0"/>
                </a:cubicBezTo>
                <a:cubicBezTo>
                  <a:pt x="4356704" y="238123"/>
                  <a:pt x="4277684" y="363929"/>
                  <a:pt x="4282984" y="642833"/>
                </a:cubicBezTo>
                <a:cubicBezTo>
                  <a:pt x="4288284" y="921737"/>
                  <a:pt x="4276271" y="968360"/>
                  <a:pt x="4282984" y="1089548"/>
                </a:cubicBezTo>
                <a:cubicBezTo>
                  <a:pt x="4289697" y="1210736"/>
                  <a:pt x="4273494" y="1521687"/>
                  <a:pt x="4282984" y="1634322"/>
                </a:cubicBezTo>
                <a:cubicBezTo>
                  <a:pt x="4292474" y="1746957"/>
                  <a:pt x="4226322" y="2080547"/>
                  <a:pt x="4282984" y="2228125"/>
                </a:cubicBezTo>
                <a:cubicBezTo>
                  <a:pt x="4339646" y="2375703"/>
                  <a:pt x="4236529" y="2428702"/>
                  <a:pt x="4282984" y="2625810"/>
                </a:cubicBezTo>
                <a:cubicBezTo>
                  <a:pt x="4329439" y="2822918"/>
                  <a:pt x="4223036" y="2951455"/>
                  <a:pt x="4282984" y="3170584"/>
                </a:cubicBezTo>
                <a:cubicBezTo>
                  <a:pt x="4342932" y="3389713"/>
                  <a:pt x="4273843" y="3529532"/>
                  <a:pt x="4282984" y="3715358"/>
                </a:cubicBezTo>
                <a:cubicBezTo>
                  <a:pt x="4292125" y="3901184"/>
                  <a:pt x="4262673" y="4053709"/>
                  <a:pt x="4282984" y="4260132"/>
                </a:cubicBezTo>
                <a:cubicBezTo>
                  <a:pt x="4303295" y="4466555"/>
                  <a:pt x="4252858" y="4626724"/>
                  <a:pt x="4282984" y="4902965"/>
                </a:cubicBezTo>
                <a:cubicBezTo>
                  <a:pt x="4036881" y="4949184"/>
                  <a:pt x="3873445" y="4880915"/>
                  <a:pt x="3704781" y="4902965"/>
                </a:cubicBezTo>
                <a:cubicBezTo>
                  <a:pt x="3536117" y="4925015"/>
                  <a:pt x="3429705" y="4881429"/>
                  <a:pt x="3297898" y="4902965"/>
                </a:cubicBezTo>
                <a:cubicBezTo>
                  <a:pt x="3166091" y="4924501"/>
                  <a:pt x="3017331" y="4902024"/>
                  <a:pt x="2848184" y="4902965"/>
                </a:cubicBezTo>
                <a:cubicBezTo>
                  <a:pt x="2679037" y="4903906"/>
                  <a:pt x="2457804" y="4849150"/>
                  <a:pt x="2227152" y="4902965"/>
                </a:cubicBezTo>
                <a:cubicBezTo>
                  <a:pt x="1996500" y="4956780"/>
                  <a:pt x="1839105" y="4896134"/>
                  <a:pt x="1691779" y="4902965"/>
                </a:cubicBezTo>
                <a:cubicBezTo>
                  <a:pt x="1544453" y="4909796"/>
                  <a:pt x="1345003" y="4877215"/>
                  <a:pt x="1242065" y="4902965"/>
                </a:cubicBezTo>
                <a:cubicBezTo>
                  <a:pt x="1139127" y="4928715"/>
                  <a:pt x="864317" y="4885243"/>
                  <a:pt x="706692" y="4902965"/>
                </a:cubicBezTo>
                <a:cubicBezTo>
                  <a:pt x="549067" y="4920687"/>
                  <a:pt x="144884" y="4873703"/>
                  <a:pt x="0" y="4902965"/>
                </a:cubicBezTo>
                <a:cubicBezTo>
                  <a:pt x="-9292" y="4707664"/>
                  <a:pt x="37042" y="4629860"/>
                  <a:pt x="0" y="4505280"/>
                </a:cubicBezTo>
                <a:cubicBezTo>
                  <a:pt x="-37042" y="4380701"/>
                  <a:pt x="48621" y="4154477"/>
                  <a:pt x="0" y="3911477"/>
                </a:cubicBezTo>
                <a:cubicBezTo>
                  <a:pt x="-48621" y="3668477"/>
                  <a:pt x="14605" y="3623688"/>
                  <a:pt x="0" y="3464762"/>
                </a:cubicBezTo>
                <a:cubicBezTo>
                  <a:pt x="-14605" y="3305837"/>
                  <a:pt x="54033" y="3104525"/>
                  <a:pt x="0" y="2821929"/>
                </a:cubicBezTo>
                <a:cubicBezTo>
                  <a:pt x="-54033" y="2539333"/>
                  <a:pt x="17144" y="2511733"/>
                  <a:pt x="0" y="2326185"/>
                </a:cubicBezTo>
                <a:cubicBezTo>
                  <a:pt x="-17144" y="2140637"/>
                  <a:pt x="8656" y="2119552"/>
                  <a:pt x="0" y="1928500"/>
                </a:cubicBezTo>
                <a:cubicBezTo>
                  <a:pt x="-8656" y="1737448"/>
                  <a:pt x="17851" y="1454711"/>
                  <a:pt x="0" y="1334696"/>
                </a:cubicBezTo>
                <a:cubicBezTo>
                  <a:pt x="-17851" y="1214681"/>
                  <a:pt x="8659" y="1009281"/>
                  <a:pt x="0" y="887981"/>
                </a:cubicBezTo>
                <a:cubicBezTo>
                  <a:pt x="-8659" y="766681"/>
                  <a:pt x="34902" y="372716"/>
                  <a:pt x="0" y="0"/>
                </a:cubicBezTo>
                <a:close/>
              </a:path>
            </a:pathLst>
          </a:custGeom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>
            <a:noAutofit/>
          </a:bodyPr>
          <a:lstStyle/>
          <a:p>
            <a:r>
              <a:rPr lang="en-US" sz="2400" b="1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PMEA Modern Band Showcase (Friday)</a:t>
            </a:r>
          </a:p>
          <a:p>
            <a:endParaRPr lang="en-US" sz="1800" dirty="0"/>
          </a:p>
          <a:p>
            <a:r>
              <a:rPr lang="en-US" sz="1800" b="1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8:30 am State College Area HS Rock Ensemble</a:t>
            </a:r>
            <a:endParaRPr lang="en-US" sz="1800" b="1" dirty="0"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r>
              <a:rPr lang="en-US" sz="1800" b="1" dirty="0">
                <a:highlight>
                  <a:srgbClr val="FFFFFF"/>
                </a:highlight>
                <a:latin typeface="Open Sans" panose="020B0606030504020204" pitchFamily="34" charset="0"/>
              </a:rPr>
              <a:t>10:30 am </a:t>
            </a:r>
            <a:r>
              <a:rPr lang="en-US" sz="1800" b="1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New Oxford HS Brickyard Six</a:t>
            </a:r>
            <a:endParaRPr lang="en-US" sz="1800" b="1" dirty="0"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r>
              <a:rPr lang="en-US" sz="1800" b="1" dirty="0">
                <a:highlight>
                  <a:srgbClr val="FFFFFF"/>
                </a:highlight>
                <a:latin typeface="Open Sans" panose="020B0606030504020204" pitchFamily="34" charset="0"/>
              </a:rPr>
              <a:t>12:00 pm </a:t>
            </a:r>
            <a:r>
              <a:rPr lang="en-US" sz="1800" b="1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Spring Grove Area HS Select Modern Band</a:t>
            </a:r>
            <a:endParaRPr lang="en-US" sz="1800" b="1" dirty="0"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r>
              <a:rPr lang="en-US" sz="1800" b="1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2:30 pm Ridley HS – Refrigerator</a:t>
            </a:r>
          </a:p>
          <a:p>
            <a:endParaRPr lang="en-US" sz="1800" b="1" dirty="0"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r>
              <a:rPr lang="en-US" sz="1800" b="1" dirty="0">
                <a:solidFill>
                  <a:srgbClr val="0070C0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9:30 pm </a:t>
            </a:r>
            <a:r>
              <a:rPr lang="en-US" sz="18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PMEA Modern Band Jam Session</a:t>
            </a:r>
            <a:endParaRPr lang="en-US" sz="18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A black and blue background with text&#10;&#10;Description automatically generated">
            <a:extLst>
              <a:ext uri="{FF2B5EF4-FFF2-40B4-BE49-F238E27FC236}">
                <a16:creationId xmlns:a16="http://schemas.microsoft.com/office/drawing/2014/main" id="{B0413C4C-6C5F-004E-9C97-FB87CB0B9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0914" y="997846"/>
            <a:ext cx="5370231" cy="234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A8E7EA4-28C8-A2EA-541F-6150ADF5F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70" y="270606"/>
            <a:ext cx="11523257" cy="622256"/>
          </a:xfrm>
        </p:spPr>
        <p:txBody>
          <a:bodyPr anchor="b">
            <a:normAutofit/>
          </a:bodyPr>
          <a:lstStyle/>
          <a:p>
            <a:pPr algn="ctr"/>
            <a:r>
              <a:rPr lang="en-US" sz="3600" b="1" dirty="0"/>
              <a:t>Modern Band at this Conference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D3D73D-78CF-84D6-AD91-93CE2C2A57FE}"/>
              </a:ext>
            </a:extLst>
          </p:cNvPr>
          <p:cNvSpPr txBox="1"/>
          <p:nvPr/>
        </p:nvSpPr>
        <p:spPr>
          <a:xfrm>
            <a:off x="5840914" y="3900339"/>
            <a:ext cx="60988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GUITAR/MODERN BAND Sessions (Thursday)</a:t>
            </a:r>
          </a:p>
          <a:p>
            <a:endParaRPr lang="en-US" sz="2400" dirty="0"/>
          </a:p>
          <a:p>
            <a:r>
              <a:rPr lang="en-US" sz="2400" dirty="0"/>
              <a:t>• Back to </a:t>
            </a:r>
            <a:r>
              <a:rPr lang="en-US" sz="2400" dirty="0" err="1"/>
              <a:t>Bassics</a:t>
            </a:r>
            <a:r>
              <a:rPr lang="en-US" sz="2400" dirty="0"/>
              <a:t> </a:t>
            </a:r>
          </a:p>
          <a:p>
            <a:r>
              <a:rPr lang="en-US" sz="2400" dirty="0"/>
              <a:t>• Exploring the Modern Band Method </a:t>
            </a:r>
          </a:p>
          <a:p>
            <a:r>
              <a:rPr lang="en-US" sz="2400" dirty="0"/>
              <a:t>• Let’s Write a Song Together! </a:t>
            </a:r>
          </a:p>
          <a:p>
            <a:r>
              <a:rPr lang="en-US" sz="2400" dirty="0"/>
              <a:t>• Modern Band Playbook: Where do I Start?</a:t>
            </a:r>
          </a:p>
        </p:txBody>
      </p:sp>
    </p:spTree>
    <p:extLst>
      <p:ext uri="{BB962C8B-B14F-4D97-AF65-F5344CB8AC3E}">
        <p14:creationId xmlns:p14="http://schemas.microsoft.com/office/powerpoint/2010/main" val="349631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68184DAF-6B6C-1B0A-EA55-66A808284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0" t="17160" r="18172" b="4232"/>
          <a:stretch/>
        </p:blipFill>
        <p:spPr>
          <a:xfrm>
            <a:off x="2783993" y="243590"/>
            <a:ext cx="7907639" cy="63708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FA9546-18BA-57C2-0D9C-C7E032F6261A}"/>
              </a:ext>
            </a:extLst>
          </p:cNvPr>
          <p:cNvSpPr txBox="1"/>
          <p:nvPr/>
        </p:nvSpPr>
        <p:spPr>
          <a:xfrm>
            <a:off x="650793" y="2418936"/>
            <a:ext cx="3253561" cy="3108543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There is currently no public plan for the Pennsylvania Department of Education to adopt new arts education standards.</a:t>
            </a:r>
          </a:p>
        </p:txBody>
      </p:sp>
    </p:spTree>
    <p:extLst>
      <p:ext uri="{BB962C8B-B14F-4D97-AF65-F5344CB8AC3E}">
        <p14:creationId xmlns:p14="http://schemas.microsoft.com/office/powerpoint/2010/main" val="2045106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7" name="Rectangle 922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7DA1DD96-BE9D-2539-11F0-647606A26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69" y="1307304"/>
            <a:ext cx="2967039" cy="2967039"/>
          </a:xfrm>
          <a:prstGeom prst="rect">
            <a:avLst/>
          </a:prstGeom>
        </p:spPr>
      </p:pic>
      <p:pic>
        <p:nvPicPr>
          <p:cNvPr id="9218" name="Picture 2" descr="A colorful logo with a white background&#10;&#10;Description automatically generated">
            <a:extLst>
              <a:ext uri="{FF2B5EF4-FFF2-40B4-BE49-F238E27FC236}">
                <a16:creationId xmlns:a16="http://schemas.microsoft.com/office/drawing/2014/main" id="{39CDAEF8-1A8E-6F1D-7DA5-795A823D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08" y="4189831"/>
            <a:ext cx="2189163" cy="21891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A logo for a dance school&#10;&#10;Description automatically generated">
            <a:extLst>
              <a:ext uri="{FF2B5EF4-FFF2-40B4-BE49-F238E27FC236}">
                <a16:creationId xmlns:a16="http://schemas.microsoft.com/office/drawing/2014/main" id="{2AC08FE1-B537-94F2-C20A-96027049C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62586" y="3429000"/>
            <a:ext cx="3670299" cy="3671609"/>
          </a:xfrm>
          <a:prstGeom prst="rect">
            <a:avLst/>
          </a:prstGeom>
        </p:spPr>
      </p:pic>
      <p:pic>
        <p:nvPicPr>
          <p:cNvPr id="9222" name="Picture 6" descr="Picture">
            <a:extLst>
              <a:ext uri="{FF2B5EF4-FFF2-40B4-BE49-F238E27FC236}">
                <a16:creationId xmlns:a16="http://schemas.microsoft.com/office/drawing/2014/main" id="{E037B480-0039-C29B-EBBD-91E5C6E21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803" y="1966126"/>
            <a:ext cx="6697502" cy="12070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text and letters&#10;&#10;Description automatically generated with medium confidence">
            <a:extLst>
              <a:ext uri="{FF2B5EF4-FFF2-40B4-BE49-F238E27FC236}">
                <a16:creationId xmlns:a16="http://schemas.microsoft.com/office/drawing/2014/main" id="{851AE6B0-507C-4828-BA2E-D7F5AA023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3098" y="4000859"/>
            <a:ext cx="2377117" cy="23781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C6279E-9EBE-CC99-DA8F-5E5748959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Arts Education Organizations in PA</a:t>
            </a:r>
          </a:p>
        </p:txBody>
      </p:sp>
    </p:spTree>
    <p:extLst>
      <p:ext uri="{BB962C8B-B14F-4D97-AF65-F5344CB8AC3E}">
        <p14:creationId xmlns:p14="http://schemas.microsoft.com/office/powerpoint/2010/main" val="1934907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 descr="A logo for a dance school&#10;&#10;Description automatically generated">
            <a:extLst>
              <a:ext uri="{FF2B5EF4-FFF2-40B4-BE49-F238E27FC236}">
                <a16:creationId xmlns:a16="http://schemas.microsoft.com/office/drawing/2014/main" id="{171EC0F3-34B0-B014-6C41-6AFAB759F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9233" y="-144746"/>
            <a:ext cx="5275471" cy="52754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E25C5AE-0DB5-7551-EDE7-E901C7D1E936}"/>
              </a:ext>
            </a:extLst>
          </p:cNvPr>
          <p:cNvSpPr txBox="1"/>
          <p:nvPr/>
        </p:nvSpPr>
        <p:spPr>
          <a:xfrm>
            <a:off x="9160561" y="4609840"/>
            <a:ext cx="2508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Dance Certification January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C5A157-6BB8-96E9-7AA9-5188E6FA72C3}"/>
              </a:ext>
            </a:extLst>
          </p:cNvPr>
          <p:cNvSpPr txBox="1"/>
          <p:nvPr/>
        </p:nvSpPr>
        <p:spPr>
          <a:xfrm>
            <a:off x="233048" y="4365010"/>
            <a:ext cx="7352269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Current Programs Certified for Licensure</a:t>
            </a:r>
          </a:p>
          <a:p>
            <a:endParaRPr lang="en-US" sz="800" dirty="0"/>
          </a:p>
          <a:p>
            <a:r>
              <a:rPr lang="en-US" sz="2800" dirty="0"/>
              <a:t>Drexel University: Undergraduate</a:t>
            </a:r>
          </a:p>
          <a:p>
            <a:r>
              <a:rPr lang="en-US" sz="2800" dirty="0"/>
              <a:t>Seton Hill University: Undergraduate</a:t>
            </a:r>
          </a:p>
          <a:p>
            <a:r>
              <a:rPr lang="en-US" sz="2800" dirty="0"/>
              <a:t>Point Park University: Undergraduate &amp; Graduate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6480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08B117-27C0-F6C0-0BC8-4071F431E672}"/>
              </a:ext>
            </a:extLst>
          </p:cNvPr>
          <p:cNvSpPr txBox="1"/>
          <p:nvPr/>
        </p:nvSpPr>
        <p:spPr>
          <a:xfrm>
            <a:off x="667144" y="5707233"/>
            <a:ext cx="10857702" cy="738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Folk and Traditional Arts</a:t>
            </a:r>
            <a:r>
              <a:rPr lang="en-US" sz="2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				 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Arts in Education Residencies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6" descr="Agency Image">
            <a:extLst>
              <a:ext uri="{FF2B5EF4-FFF2-40B4-BE49-F238E27FC236}">
                <a16:creationId xmlns:a16="http://schemas.microsoft.com/office/drawing/2014/main" id="{2C832E29-5006-502B-BD73-693F319AE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535" y="781342"/>
            <a:ext cx="11327549" cy="373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379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16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18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screenshot of a website&#10;&#10;Description automatically generated">
            <a:extLst>
              <a:ext uri="{FF2B5EF4-FFF2-40B4-BE49-F238E27FC236}">
                <a16:creationId xmlns:a16="http://schemas.microsoft.com/office/drawing/2014/main" id="{051E77B7-8AC4-5F95-AC2F-DF1B054E9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8" t="25191" r="69510" b="63104"/>
          <a:stretch/>
        </p:blipFill>
        <p:spPr>
          <a:xfrm>
            <a:off x="706569" y="3008156"/>
            <a:ext cx="3209544" cy="117020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6" descr="Agency Image">
            <a:extLst>
              <a:ext uri="{FF2B5EF4-FFF2-40B4-BE49-F238E27FC236}">
                <a16:creationId xmlns:a16="http://schemas.microsoft.com/office/drawing/2014/main" id="{187C86C5-AFD8-26EC-44E5-7F0504710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" b="21283"/>
          <a:stretch/>
        </p:blipFill>
        <p:spPr bwMode="auto">
          <a:xfrm rot="21600000">
            <a:off x="8180070" y="3144685"/>
            <a:ext cx="3209544" cy="84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B8D0D1-5044-83BC-1F54-4667E88753F5}"/>
              </a:ext>
            </a:extLst>
          </p:cNvPr>
          <p:cNvSpPr txBox="1"/>
          <p:nvPr/>
        </p:nvSpPr>
        <p:spPr>
          <a:xfrm>
            <a:off x="4560486" y="1307224"/>
            <a:ext cx="304942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Career Readiness</a:t>
            </a:r>
          </a:p>
        </p:txBody>
      </p:sp>
      <p:pic>
        <p:nvPicPr>
          <p:cNvPr id="4" name="Picture 3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381BE565-C343-D4D5-8B32-305898737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54" t="27369" r="31132" b="34237"/>
          <a:stretch/>
        </p:blipFill>
        <p:spPr>
          <a:xfrm>
            <a:off x="4480427" y="2471165"/>
            <a:ext cx="3209544" cy="250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40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6F197C9-5724-18A2-1AEA-26865D8FB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04" t="38923" r="6810" b="38701"/>
          <a:stretch/>
        </p:blipFill>
        <p:spPr>
          <a:xfrm>
            <a:off x="7681471" y="1534506"/>
            <a:ext cx="3588589" cy="1894494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E5F7082-C20C-AF0C-230C-AA93380DE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5" t="18114" r="21110" b="44151"/>
          <a:stretch/>
        </p:blipFill>
        <p:spPr>
          <a:xfrm>
            <a:off x="595782" y="1323259"/>
            <a:ext cx="6936671" cy="3974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88845B-270A-B1DB-03C2-931135DD2569}"/>
              </a:ext>
            </a:extLst>
          </p:cNvPr>
          <p:cNvSpPr txBox="1"/>
          <p:nvPr/>
        </p:nvSpPr>
        <p:spPr>
          <a:xfrm>
            <a:off x="7681471" y="3928572"/>
            <a:ext cx="44027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u="none" strike="noStrike" dirty="0">
                <a:solidFill>
                  <a:srgbClr val="1373CD"/>
                </a:solidFill>
                <a:effectLst/>
                <a:latin typeface="proxima-nova"/>
                <a:hlinkClick r:id="rId4"/>
              </a:rPr>
              <a:t>Using Classroom Portfolios to Evaluate Arts Educators</a:t>
            </a:r>
            <a:endParaRPr lang="en-US" i="0" u="none" strike="noStrike" dirty="0">
              <a:solidFill>
                <a:srgbClr val="1373CD"/>
              </a:solidFill>
              <a:effectLst/>
              <a:latin typeface="proxima-nova"/>
            </a:endParaRPr>
          </a:p>
          <a:p>
            <a:r>
              <a:rPr lang="en-US" i="0" u="none" strike="noStrike" dirty="0">
                <a:solidFill>
                  <a:srgbClr val="1373CD"/>
                </a:solidFill>
                <a:effectLst/>
                <a:latin typeface="proxima-nova"/>
                <a:hlinkClick r:id="rId5"/>
              </a:rPr>
              <a:t>NAfME Teacher Evaluation Position Statement</a:t>
            </a:r>
            <a:endParaRPr lang="en-US" dirty="0">
              <a:solidFill>
                <a:srgbClr val="1373CD"/>
              </a:solidFill>
              <a:latin typeface="proxima-nova"/>
            </a:endParaRPr>
          </a:p>
          <a:p>
            <a:r>
              <a:rPr lang="en-US" i="0" u="none" strike="noStrike" dirty="0">
                <a:solidFill>
                  <a:srgbClr val="1373CD"/>
                </a:solidFill>
                <a:effectLst/>
                <a:latin typeface="proxima-nova"/>
                <a:hlinkClick r:id="rId6"/>
              </a:rPr>
              <a:t>Practical Ideas for Evaluating Teachers of the Arts (Dance, Theatre, Music, Visual Art) Colorado Dept. of Education</a:t>
            </a:r>
            <a:endParaRPr lang="en-US" i="0" u="none" strike="noStrike" dirty="0">
              <a:solidFill>
                <a:srgbClr val="1373CD"/>
              </a:solidFill>
              <a:effectLst/>
              <a:latin typeface="proxima-nova"/>
            </a:endParaRPr>
          </a:p>
          <a:p>
            <a:r>
              <a:rPr lang="en-US" i="0" u="none" strike="noStrike" dirty="0">
                <a:solidFill>
                  <a:srgbClr val="1063B0"/>
                </a:solidFill>
                <a:effectLst/>
                <a:latin typeface="proxima-nova"/>
                <a:hlinkClick r:id="rId7"/>
              </a:rPr>
              <a:t>Archiving Teacher Effectiveness (Music)</a:t>
            </a:r>
            <a:endParaRPr lang="en-US" dirty="0">
              <a:solidFill>
                <a:srgbClr val="1373CD"/>
              </a:solidFill>
              <a:latin typeface="proxima-nova"/>
            </a:endParaRPr>
          </a:p>
          <a:p>
            <a:r>
              <a:rPr lang="en-US" i="0" u="none" strike="noStrike" dirty="0">
                <a:solidFill>
                  <a:srgbClr val="1373CD"/>
                </a:solidFill>
                <a:effectLst/>
                <a:latin typeface="proxima-nova"/>
                <a:hlinkClick r:id="rId8"/>
              </a:rPr>
              <a:t>Teacher Evaluation: Look Fors in Music</a:t>
            </a:r>
            <a:endParaRPr lang="en-US" i="0" u="none" strike="noStrike" dirty="0">
              <a:solidFill>
                <a:srgbClr val="1373CD"/>
              </a:solidFill>
              <a:effectLst/>
              <a:latin typeface="proxima-nov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E7191-E7F7-782C-F91F-6AD4AEDB1E1B}"/>
              </a:ext>
            </a:extLst>
          </p:cNvPr>
          <p:cNvSpPr txBox="1"/>
          <p:nvPr/>
        </p:nvSpPr>
        <p:spPr>
          <a:xfrm>
            <a:off x="7638663" y="454394"/>
            <a:ext cx="3222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dirty="0">
                <a:solidFill>
                  <a:srgbClr val="1063B0"/>
                </a:solidFill>
                <a:effectLst/>
                <a:latin typeface="proxima-nova"/>
                <a:hlinkClick r:id="rId9"/>
              </a:rPr>
              <a:t>Act 13 for Arts Teachers</a:t>
            </a:r>
            <a:endParaRPr lang="en-US" sz="2400" b="1" dirty="0"/>
          </a:p>
          <a:p>
            <a:r>
              <a:rPr lang="en-US" sz="1800" b="1" i="0" u="none" strike="noStrike" dirty="0">
                <a:solidFill>
                  <a:srgbClr val="1373CD"/>
                </a:solidFill>
                <a:effectLst/>
                <a:latin typeface="proxima-nova"/>
                <a:hlinkClick r:id="rId10"/>
              </a:rPr>
              <a:t>Danielson Framework Examples of Practice for Music.pdf</a:t>
            </a:r>
            <a:endParaRPr lang="en-US" sz="1800" b="1" i="0" u="none" strike="noStrike" dirty="0">
              <a:solidFill>
                <a:srgbClr val="1373CD"/>
              </a:solidFill>
              <a:effectLst/>
              <a:latin typeface="proxima-nov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52853-2FC8-211E-A2BC-BAE449B22E99}"/>
              </a:ext>
            </a:extLst>
          </p:cNvPr>
          <p:cNvSpPr txBox="1"/>
          <p:nvPr/>
        </p:nvSpPr>
        <p:spPr>
          <a:xfrm>
            <a:off x="7681471" y="3429000"/>
            <a:ext cx="2747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u="none" strike="noStrike" dirty="0">
                <a:solidFill>
                  <a:srgbClr val="1373CD"/>
                </a:solidFill>
                <a:effectLst/>
                <a:latin typeface="proxima-nova"/>
                <a:hlinkClick r:id="rId11"/>
              </a:rPr>
              <a:t>SPM-Music Teacher (2).pdf</a:t>
            </a:r>
            <a:endParaRPr lang="en-US" sz="1800" b="1" dirty="0">
              <a:solidFill>
                <a:srgbClr val="1373CD"/>
              </a:solidFill>
              <a:latin typeface="proxima-nov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2CAF98-ADB9-225E-7F4D-BCC8940414D3}"/>
              </a:ext>
            </a:extLst>
          </p:cNvPr>
          <p:cNvSpPr txBox="1"/>
          <p:nvPr/>
        </p:nvSpPr>
        <p:spPr>
          <a:xfrm>
            <a:off x="627841" y="473306"/>
            <a:ext cx="6936671" cy="61555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Teacher Evaluation for Arts Educators</a:t>
            </a:r>
          </a:p>
        </p:txBody>
      </p:sp>
      <p:sp>
        <p:nvSpPr>
          <p:cNvPr id="13" name="Up Arrow Callout 12">
            <a:extLst>
              <a:ext uri="{FF2B5EF4-FFF2-40B4-BE49-F238E27FC236}">
                <a16:creationId xmlns:a16="http://schemas.microsoft.com/office/drawing/2014/main" id="{FCFCC9A3-A393-45CE-5326-BA633724EE8E}"/>
              </a:ext>
            </a:extLst>
          </p:cNvPr>
          <p:cNvSpPr/>
          <p:nvPr/>
        </p:nvSpPr>
        <p:spPr>
          <a:xfrm>
            <a:off x="2060342" y="5318769"/>
            <a:ext cx="2304624" cy="914400"/>
          </a:xfrm>
          <a:prstGeom prst="up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SAS PLC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444D772-4423-C496-F553-51DD3FB2CB09}"/>
                  </a:ext>
                </a:extLst>
              </p14:cNvPr>
              <p14:cNvContentPartPr/>
              <p14:nvPr/>
            </p14:nvContentPartPr>
            <p14:xfrm>
              <a:off x="1039945" y="4787558"/>
              <a:ext cx="3461760" cy="697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444D772-4423-C496-F553-51DD3FB2CB0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30945" y="4778558"/>
                <a:ext cx="3479400" cy="71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6482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6FEC8-C133-B877-5EBB-AF57AE3CA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7" y="548464"/>
            <a:ext cx="9131588" cy="741493"/>
          </a:xfrm>
        </p:spPr>
        <p:txBody>
          <a:bodyPr anchor="b">
            <a:normAutofit/>
          </a:bodyPr>
          <a:lstStyle/>
          <a:p>
            <a:r>
              <a:rPr lang="en-US" sz="4000" dirty="0"/>
              <a:t>Why Arts Teacher Access Data?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A5C705-B476-F9A7-EE06-80801D020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97" r="33841" b="1"/>
          <a:stretch/>
        </p:blipFill>
        <p:spPr>
          <a:xfrm>
            <a:off x="1" y="10"/>
            <a:ext cx="1894113" cy="6857990"/>
          </a:xfrm>
          <a:prstGeom prst="rect">
            <a:avLst/>
          </a:prstGeom>
          <a:effectLst/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37836B-358A-0857-C976-1B35212A19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34986" y="1485900"/>
          <a:ext cx="9017289" cy="5045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7647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5DD9D-5C3F-4CDB-B677-0DE6417C8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03" y="1119116"/>
            <a:ext cx="7969086" cy="2213635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C1EFC3-A3D9-FFC1-672A-0653D3D8F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303" y="3338851"/>
            <a:ext cx="8921672" cy="1313713"/>
          </a:xfrm>
        </p:spPr>
        <p:txBody>
          <a:bodyPr anchor="b">
            <a:normAutofit/>
          </a:bodyPr>
          <a:lstStyle/>
          <a:p>
            <a:pPr algn="l"/>
            <a:r>
              <a:rPr lang="en-US" sz="8000" dirty="0"/>
              <a:t>O David Deitz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A280C-7C48-4387-38B5-61883B451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920" y="4559484"/>
            <a:ext cx="7321298" cy="1485859"/>
          </a:xfrm>
        </p:spPr>
        <p:txBody>
          <a:bodyPr anchor="t">
            <a:noAutofit/>
          </a:bodyPr>
          <a:lstStyle/>
          <a:p>
            <a:pPr algn="l"/>
            <a:r>
              <a:rPr lang="en-US" sz="2800" dirty="0"/>
              <a:t>Fine Arts Education Consultant</a:t>
            </a:r>
          </a:p>
          <a:p>
            <a:pPr algn="l"/>
            <a:r>
              <a:rPr lang="en-US" sz="2800" dirty="0"/>
              <a:t>PA Dept of Education</a:t>
            </a:r>
          </a:p>
          <a:p>
            <a:pPr algn="l"/>
            <a:r>
              <a:rPr lang="en-US" sz="2800" dirty="0" err="1"/>
              <a:t>c-odeitz@pa.gov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5261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C5596-11A7-B5DC-F9EB-3D260011D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6516"/>
          </a:xfrm>
        </p:spPr>
        <p:txBody>
          <a:bodyPr>
            <a:normAutofit/>
          </a:bodyPr>
          <a:lstStyle/>
          <a:p>
            <a:r>
              <a:rPr lang="en-US" dirty="0"/>
              <a:t>Public School Enrollment Data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7820F823-9E19-0BAE-4062-781BB2F86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51" t="25460" r="16648" b="16232"/>
          <a:stretch/>
        </p:blipFill>
        <p:spPr>
          <a:xfrm>
            <a:off x="287792" y="1052723"/>
            <a:ext cx="8408339" cy="56055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A5BA78-F0E6-6B7D-3170-73DEFA847154}"/>
              </a:ext>
            </a:extLst>
          </p:cNvPr>
          <p:cNvSpPr txBox="1"/>
          <p:nvPr/>
        </p:nvSpPr>
        <p:spPr>
          <a:xfrm>
            <a:off x="8154956" y="3612159"/>
            <a:ext cx="2657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hlinkClick r:id="rId4"/>
              </a:rPr>
              <a:t>General decline in public school enrollment across the country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0D907-0AB6-A411-D98D-33988A276DFB}"/>
              </a:ext>
            </a:extLst>
          </p:cNvPr>
          <p:cNvSpPr txBox="1"/>
          <p:nvPr/>
        </p:nvSpPr>
        <p:spPr>
          <a:xfrm>
            <a:off x="8452869" y="6011055"/>
            <a:ext cx="3144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hlinkClick r:id="rId4"/>
              </a:rPr>
              <a:t>Axios</a:t>
            </a:r>
            <a:r>
              <a:rPr lang="en-US" i="1" dirty="0">
                <a:hlinkClick r:id="rId4"/>
              </a:rPr>
              <a:t> 1.8.23, Politics and  Policy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72221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CA2A-ACF2-BDFD-A2DD-872D6E5D0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932"/>
          </a:xfrm>
        </p:spPr>
        <p:txBody>
          <a:bodyPr/>
          <a:lstStyle/>
          <a:p>
            <a:pPr algn="ctr"/>
            <a:r>
              <a:rPr lang="en-US" b="1" dirty="0"/>
              <a:t>Music Teacher Shortage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D9DDA-F66D-3679-62E8-AD71F3C13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10" t="31897" r="15282" b="17860"/>
          <a:stretch/>
        </p:blipFill>
        <p:spPr>
          <a:xfrm>
            <a:off x="1575758" y="1176058"/>
            <a:ext cx="9040483" cy="514559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A40276-D09F-3BD1-6545-9357E118DD73}"/>
              </a:ext>
            </a:extLst>
          </p:cNvPr>
          <p:cNvSpPr txBox="1"/>
          <p:nvPr/>
        </p:nvSpPr>
        <p:spPr>
          <a:xfrm>
            <a:off x="340744" y="6380527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files.eric.ed.gov</a:t>
            </a:r>
            <a:r>
              <a:rPr lang="en-US" dirty="0"/>
              <a:t>/</a:t>
            </a:r>
            <a:r>
              <a:rPr lang="en-US" dirty="0" err="1"/>
              <a:t>fulltext</a:t>
            </a:r>
            <a:r>
              <a:rPr lang="en-US" dirty="0"/>
              <a:t>/EJ1315165.pdf</a:t>
            </a:r>
          </a:p>
        </p:txBody>
      </p:sp>
    </p:spTree>
    <p:extLst>
      <p:ext uri="{BB962C8B-B14F-4D97-AF65-F5344CB8AC3E}">
        <p14:creationId xmlns:p14="http://schemas.microsoft.com/office/powerpoint/2010/main" val="1681799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97E957-9C13-02EC-C93B-15A5A5251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5441" y="1890554"/>
            <a:ext cx="4766330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tx2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Last year’s message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70EBD-DC24-0105-6D63-D6274B8245BF}"/>
              </a:ext>
            </a:extLst>
          </p:cNvPr>
          <p:cNvSpPr txBox="1"/>
          <p:nvPr/>
        </p:nvSpPr>
        <p:spPr>
          <a:xfrm>
            <a:off x="322302" y="434909"/>
            <a:ext cx="6321679" cy="19076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tx2"/>
                </a:solidFill>
              </a:rPr>
              <a:t>The need for music teachers in public schools has not decreased at the rate of student population decrease.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4631B-3FF0-D447-A6CB-0DB7E71B4F18}"/>
              </a:ext>
            </a:extLst>
          </p:cNvPr>
          <p:cNvSpPr>
            <a:spLocks/>
          </p:cNvSpPr>
          <p:nvPr/>
        </p:nvSpPr>
        <p:spPr>
          <a:xfrm>
            <a:off x="243125" y="2359264"/>
            <a:ext cx="5622149" cy="215618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defTabSz="557784">
              <a:spcAft>
                <a:spcPts val="600"/>
              </a:spcAft>
            </a:pPr>
            <a:endParaRPr lang="en-US" sz="32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143320" defTabSz="557784">
              <a:spcAft>
                <a:spcPts val="600"/>
              </a:spcAft>
              <a:tabLst>
                <a:tab pos="3827987" algn="l"/>
              </a:tabLst>
            </a:pPr>
            <a:r>
              <a:rPr lang="en-US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The percent increase of music teachers in charter schools has surpassed the percent increase of students in charter schools.</a:t>
            </a:r>
          </a:p>
          <a:p>
            <a:pPr>
              <a:spcAft>
                <a:spcPts val="600"/>
              </a:spcAft>
            </a:pP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BBA677-12BD-474A-B905-DED961E7448A}"/>
              </a:ext>
            </a:extLst>
          </p:cNvPr>
          <p:cNvSpPr txBox="1"/>
          <p:nvPr/>
        </p:nvSpPr>
        <p:spPr>
          <a:xfrm>
            <a:off x="322302" y="4685101"/>
            <a:ext cx="6167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7784">
              <a:spcAft>
                <a:spcPts val="600"/>
              </a:spcAft>
            </a:pPr>
            <a:r>
              <a:rPr lang="en-US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There are more music teachers employed than in 2012 or 2017, but .6% fewer are employed in public schools.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4" name="Graphic 3" descr="Music">
            <a:extLst>
              <a:ext uri="{FF2B5EF4-FFF2-40B4-BE49-F238E27FC236}">
                <a16:creationId xmlns:a16="http://schemas.microsoft.com/office/drawing/2014/main" id="{79E1E115-CCE8-80A2-A830-0A1A4BF40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8793" y="2794139"/>
            <a:ext cx="2799626" cy="279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24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0488-341D-3EE3-E13E-F7D273BA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853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Pennsylvania Music Teacher Data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47E9234-985A-3194-A1DA-7FD3513C5C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910691"/>
              </p:ext>
            </p:extLst>
          </p:nvPr>
        </p:nvGraphicFramePr>
        <p:xfrm>
          <a:off x="1538795" y="1139265"/>
          <a:ext cx="9114409" cy="5244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6715">
                  <a:extLst>
                    <a:ext uri="{9D8B030D-6E8A-4147-A177-3AD203B41FA5}">
                      <a16:colId xmlns:a16="http://schemas.microsoft.com/office/drawing/2014/main" val="503914734"/>
                    </a:ext>
                  </a:extLst>
                </a:gridCol>
                <a:gridCol w="1100455">
                  <a:extLst>
                    <a:ext uri="{9D8B030D-6E8A-4147-A177-3AD203B41FA5}">
                      <a16:colId xmlns:a16="http://schemas.microsoft.com/office/drawing/2014/main" val="592914815"/>
                    </a:ext>
                  </a:extLst>
                </a:gridCol>
                <a:gridCol w="1100455">
                  <a:extLst>
                    <a:ext uri="{9D8B030D-6E8A-4147-A177-3AD203B41FA5}">
                      <a16:colId xmlns:a16="http://schemas.microsoft.com/office/drawing/2014/main" val="1682562188"/>
                    </a:ext>
                  </a:extLst>
                </a:gridCol>
                <a:gridCol w="1100455">
                  <a:extLst>
                    <a:ext uri="{9D8B030D-6E8A-4147-A177-3AD203B41FA5}">
                      <a16:colId xmlns:a16="http://schemas.microsoft.com/office/drawing/2014/main" val="686876286"/>
                    </a:ext>
                  </a:extLst>
                </a:gridCol>
                <a:gridCol w="1100455">
                  <a:extLst>
                    <a:ext uri="{9D8B030D-6E8A-4147-A177-3AD203B41FA5}">
                      <a16:colId xmlns:a16="http://schemas.microsoft.com/office/drawing/2014/main" val="1930255752"/>
                    </a:ext>
                  </a:extLst>
                </a:gridCol>
                <a:gridCol w="1100455">
                  <a:extLst>
                    <a:ext uri="{9D8B030D-6E8A-4147-A177-3AD203B41FA5}">
                      <a16:colId xmlns:a16="http://schemas.microsoft.com/office/drawing/2014/main" val="2743276855"/>
                    </a:ext>
                  </a:extLst>
                </a:gridCol>
                <a:gridCol w="1705419">
                  <a:extLst>
                    <a:ext uri="{9D8B030D-6E8A-4147-A177-3AD203B41FA5}">
                      <a16:colId xmlns:a16="http://schemas.microsoft.com/office/drawing/2014/main" val="4101395601"/>
                    </a:ext>
                  </a:extLst>
                </a:gridCol>
              </a:tblGrid>
              <a:tr h="73802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PMEA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2109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1036451"/>
                  </a:ext>
                </a:extLst>
              </a:tr>
              <a:tr h="73802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Collegiate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610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715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973266"/>
                  </a:ext>
                </a:extLst>
              </a:tr>
              <a:tr h="73802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Retired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289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352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9212130"/>
                  </a:ext>
                </a:extLst>
              </a:tr>
              <a:tr h="73802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2997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2839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2087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2394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2664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3555155"/>
                  </a:ext>
                </a:extLst>
              </a:tr>
              <a:tr h="73802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C000"/>
                          </a:solidFill>
                        </a:rPr>
                        <a:t>PDE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926919"/>
                  </a:ext>
                </a:extLst>
              </a:tr>
              <a:tr h="73802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Public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Charter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CTE/IU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2311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2497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3566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3858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3968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bg1"/>
                          </a:solidFill>
                        </a:rPr>
                        <a:t>4034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038604"/>
                  </a:ext>
                </a:extLst>
              </a:tr>
            </a:tbl>
          </a:graphicData>
        </a:graphic>
      </p:graphicFrame>
      <p:sp>
        <p:nvSpPr>
          <p:cNvPr id="7" name="Up Arrow 6">
            <a:extLst>
              <a:ext uri="{FF2B5EF4-FFF2-40B4-BE49-F238E27FC236}">
                <a16:creationId xmlns:a16="http://schemas.microsoft.com/office/drawing/2014/main" id="{AA735EED-4407-C3C7-7988-34990110B553}"/>
              </a:ext>
            </a:extLst>
          </p:cNvPr>
          <p:cNvSpPr/>
          <p:nvPr/>
        </p:nvSpPr>
        <p:spPr>
          <a:xfrm>
            <a:off x="10761186" y="5229531"/>
            <a:ext cx="484632" cy="97840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C35E60F0-6FEB-6EB9-FA33-5331D38AACBF}"/>
              </a:ext>
            </a:extLst>
          </p:cNvPr>
          <p:cNvSpPr/>
          <p:nvPr/>
        </p:nvSpPr>
        <p:spPr>
          <a:xfrm>
            <a:off x="11598372" y="5229531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1A7858-C3E2-E8A0-6447-7F5BA2713AFA}"/>
              </a:ext>
            </a:extLst>
          </p:cNvPr>
          <p:cNvSpPr txBox="1"/>
          <p:nvPr/>
        </p:nvSpPr>
        <p:spPr>
          <a:xfrm>
            <a:off x="11115761" y="5187296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2247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88AA8E-E604-8615-C50B-A9A6E5D15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300" b="1" dirty="0">
                <a:solidFill>
                  <a:srgbClr val="FFFFFF"/>
                </a:solidFill>
              </a:rPr>
              <a:t>How can today’s data help us--</a:t>
            </a:r>
            <a:r>
              <a:rPr lang="en-US" sz="4300" b="1" dirty="0">
                <a:solidFill>
                  <a:srgbClr val="FFFF00"/>
                </a:solidFill>
              </a:rPr>
              <a:t>PMEA</a:t>
            </a:r>
            <a:r>
              <a:rPr lang="en-US" sz="4300" b="1" dirty="0">
                <a:solidFill>
                  <a:srgbClr val="FFFFFF"/>
                </a:solidFill>
              </a:rPr>
              <a:t>--to prepare for the future of music education?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B0492-9D98-363F-64ED-496696904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6173" y="518400"/>
            <a:ext cx="6172667" cy="5837949"/>
          </a:xfrm>
        </p:spPr>
        <p:txBody>
          <a:bodyPr anchor="ctr">
            <a:noAutofit/>
          </a:bodyPr>
          <a:lstStyle/>
          <a:p>
            <a:pPr marL="752475" indent="-457200">
              <a:buFont typeface="Wingdings" pitchFamily="2" charset="2"/>
              <a:buChar char="v"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Music teacher prep program graduation rates in relation to need.</a:t>
            </a:r>
          </a:p>
          <a:p>
            <a:pPr marL="1373188" lvl="1" indent="-222250"/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Retirement</a:t>
            </a:r>
          </a:p>
          <a:p>
            <a:pPr marL="1373188" lvl="1" indent="-222250"/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Resignations</a:t>
            </a:r>
          </a:p>
          <a:p>
            <a:pPr marL="1490663" indent="-457200">
              <a:buFont typeface="Wingdings" pitchFamily="2" charset="2"/>
              <a:buChar char="v"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Music teacher need based on student participation rates, esp. ensemble participation.</a:t>
            </a:r>
          </a:p>
          <a:p>
            <a:pPr marL="1947863" lvl="1" indent="-265113"/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Are ensembles smaller post-Covid?</a:t>
            </a:r>
          </a:p>
          <a:p>
            <a:pPr marL="1947863" lvl="1" indent="-265113"/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Will there be some low participation numbers for certain grade levels?</a:t>
            </a:r>
          </a:p>
          <a:p>
            <a:pPr marL="869950" lvl="1" indent="-590550">
              <a:buFont typeface="Wingdings" pitchFamily="2" charset="2"/>
              <a:buChar char="v"/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Do any unique populations lack access to music education?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985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hands holding cameras&#10;&#10;Description automatically generated">
            <a:extLst>
              <a:ext uri="{FF2B5EF4-FFF2-40B4-BE49-F238E27FC236}">
                <a16:creationId xmlns:a16="http://schemas.microsoft.com/office/drawing/2014/main" id="{A57C8579-415C-4038-6A93-4A9A0D3A9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440" r="6894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A07D03-53F6-71C2-864B-0F49DDFE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b="1" dirty="0">
                <a:solidFill>
                  <a:srgbClr val="FFFF00"/>
                </a:solidFill>
              </a:rPr>
              <a:t>Suggestion: get your personal devices out now so you can take a picture of the upcoming </a:t>
            </a:r>
            <a:br>
              <a:rPr lang="en-US" sz="5100" b="1" dirty="0">
                <a:solidFill>
                  <a:srgbClr val="FFFF00"/>
                </a:solidFill>
              </a:rPr>
            </a:br>
            <a:r>
              <a:rPr lang="en-US" sz="5100" b="1" dirty="0">
                <a:solidFill>
                  <a:srgbClr val="FFFF00"/>
                </a:solidFill>
              </a:rPr>
              <a:t>QR code.</a:t>
            </a:r>
          </a:p>
        </p:txBody>
      </p:sp>
    </p:spTree>
    <p:extLst>
      <p:ext uri="{BB962C8B-B14F-4D97-AF65-F5344CB8AC3E}">
        <p14:creationId xmlns:p14="http://schemas.microsoft.com/office/powerpoint/2010/main" val="3399255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8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7DBDB8C5-ABAD-E693-F5C3-ACBB8431C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9" t="21788" r="41803" b="50894"/>
          <a:stretch/>
        </p:blipFill>
        <p:spPr>
          <a:xfrm>
            <a:off x="522041" y="1295931"/>
            <a:ext cx="6589537" cy="5081125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AB8C56-62C8-9289-29EE-508593E73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8872" y="5403819"/>
            <a:ext cx="2207954" cy="863737"/>
          </a:xfrm>
        </p:spPr>
        <p:txBody>
          <a:bodyPr anchor="t">
            <a:noAutofit/>
          </a:bodyPr>
          <a:lstStyle/>
          <a:p>
            <a:pPr algn="r"/>
            <a:r>
              <a:rPr lang="en-US" sz="2200" b="1" dirty="0"/>
              <a:t>PA Release Date</a:t>
            </a:r>
          </a:p>
          <a:p>
            <a:pPr algn="r"/>
            <a:r>
              <a:rPr lang="en-US" sz="2200" b="1" dirty="0"/>
              <a:t>October 2023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A8DAE93-4EB4-AB13-45C6-3FD35808F3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77" t="23248" r="9486" b="39829"/>
          <a:stretch/>
        </p:blipFill>
        <p:spPr>
          <a:xfrm>
            <a:off x="7730572" y="1734172"/>
            <a:ext cx="3620334" cy="35631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6A99F9-40A5-3A0F-7CF9-70F89B3C3253}"/>
              </a:ext>
            </a:extLst>
          </p:cNvPr>
          <p:cNvSpPr txBox="1"/>
          <p:nvPr/>
        </p:nvSpPr>
        <p:spPr>
          <a:xfrm>
            <a:off x="8408424" y="4090454"/>
            <a:ext cx="2199513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the Report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178441-132D-FF3C-3443-54FF8B3DCD59}"/>
              </a:ext>
            </a:extLst>
          </p:cNvPr>
          <p:cNvSpPr txBox="1">
            <a:spLocks/>
          </p:cNvSpPr>
          <p:nvPr/>
        </p:nvSpPr>
        <p:spPr>
          <a:xfrm>
            <a:off x="457200" y="304800"/>
            <a:ext cx="11089626" cy="1143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The Pennsylvania Dashboard for the…</a:t>
            </a:r>
          </a:p>
        </p:txBody>
      </p:sp>
    </p:spTree>
    <p:extLst>
      <p:ext uri="{BB962C8B-B14F-4D97-AF65-F5344CB8AC3E}">
        <p14:creationId xmlns:p14="http://schemas.microsoft.com/office/powerpoint/2010/main" val="1147406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64E82-C196-79A7-0750-38296B803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6FBB-73B8-1249-B36F-8F9E46635888}" type="datetime1">
              <a:rPr lang="en-US" smtClean="0"/>
              <a:t>4/17/24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FA50B-D876-6BF5-5506-3447C7810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D03841-1AC7-211D-1724-74E2A8A06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142" y="488866"/>
            <a:ext cx="8478998" cy="61848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88792E-D0E8-B432-74A6-24BE37F64F39}"/>
              </a:ext>
            </a:extLst>
          </p:cNvPr>
          <p:cNvSpPr txBox="1"/>
          <p:nvPr/>
        </p:nvSpPr>
        <p:spPr>
          <a:xfrm>
            <a:off x="838200" y="1656351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highlight>
                  <a:srgbClr val="06347A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3600" dirty="0" err="1">
                <a:solidFill>
                  <a:schemeClr val="bg1"/>
                </a:solidFill>
                <a:highlight>
                  <a:srgbClr val="06347A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artseddata.org</a:t>
            </a:r>
            <a:r>
              <a:rPr lang="en-US" sz="3600" dirty="0">
                <a:solidFill>
                  <a:schemeClr val="bg1"/>
                </a:solidFill>
                <a:highlight>
                  <a:srgbClr val="06347A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3600" dirty="0" err="1">
                <a:solidFill>
                  <a:schemeClr val="bg1"/>
                </a:solidFill>
                <a:highlight>
                  <a:srgbClr val="06347A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pennsylvania</a:t>
            </a:r>
            <a:r>
              <a:rPr lang="en-US" sz="3600" dirty="0">
                <a:solidFill>
                  <a:schemeClr val="bg1"/>
                </a:solidFill>
                <a:highlight>
                  <a:srgbClr val="06347A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3600" dirty="0">
              <a:solidFill>
                <a:schemeClr val="bg1"/>
              </a:solidFill>
              <a:highlight>
                <a:srgbClr val="06347A"/>
              </a:highlight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A872CDD1-F191-0326-65A2-42FD47CC42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68" t="39337" r="10125" b="44775"/>
          <a:stretch/>
        </p:blipFill>
        <p:spPr>
          <a:xfrm rot="20554339">
            <a:off x="-841" y="2845179"/>
            <a:ext cx="12351239" cy="18874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59C4FC-2337-1325-ECE9-591F4581D577}"/>
              </a:ext>
            </a:extLst>
          </p:cNvPr>
          <p:cNvSpPr txBox="1"/>
          <p:nvPr/>
        </p:nvSpPr>
        <p:spPr>
          <a:xfrm>
            <a:off x="3166639" y="184296"/>
            <a:ext cx="5851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Updated Yesterday! </a:t>
            </a:r>
          </a:p>
        </p:txBody>
      </p:sp>
    </p:spTree>
    <p:extLst>
      <p:ext uri="{BB962C8B-B14F-4D97-AF65-F5344CB8AC3E}">
        <p14:creationId xmlns:p14="http://schemas.microsoft.com/office/powerpoint/2010/main" val="478196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640D3-9943-4744-B990-8FF686F19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11" y="2540600"/>
            <a:ext cx="2896751" cy="5000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Mobile App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10D0AA-DE19-7119-7558-160128158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721" y="-908"/>
            <a:ext cx="6858908" cy="6858908"/>
          </a:xfrm>
          <a:prstGeom prst="rect">
            <a:avLst/>
          </a:prstGeom>
        </p:spPr>
      </p:pic>
      <p:pic>
        <p:nvPicPr>
          <p:cNvPr id="7" name="Picture 6" descr="A group of hands holding cameras&#10;&#10;Description automatically generated">
            <a:extLst>
              <a:ext uri="{FF2B5EF4-FFF2-40B4-BE49-F238E27FC236}">
                <a16:creationId xmlns:a16="http://schemas.microsoft.com/office/drawing/2014/main" id="{40643B39-AF16-4741-72B9-3553A892B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9212" y="640313"/>
            <a:ext cx="2896751" cy="12773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D661C9-A84C-C363-5FEC-091D7F48EBC0}"/>
              </a:ext>
            </a:extLst>
          </p:cNvPr>
          <p:cNvSpPr txBox="1"/>
          <p:nvPr/>
        </p:nvSpPr>
        <p:spPr>
          <a:xfrm>
            <a:off x="649210" y="3428546"/>
            <a:ext cx="28967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highlight>
                  <a:srgbClr val="FFFFFF"/>
                </a:highlight>
                <a:latin typeface="Segoe UI" panose="020B0502040204020203" pitchFamily="34" charset="0"/>
                <a:hlinkClick r:id="rId5" tooltip="Original URL: https://public.tableau.com/views/PAArtsEdMobile_PROD/Overview?:language=en-US&amp;publish=yes&amp;:sid=&amp;:display_count=n&amp;:origin=viz_share_link. Click or tap if you trust this link."/>
              </a:rPr>
              <a:t>https://public.tableau.com/views/PAArtsEdMobile_PROD/Overview?:language=en-US&amp;publish=yes&amp;:sid=&amp;:display_count=n&amp;:origin=viz_share_link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420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25B5EF5-60CA-F90B-41EC-55295799B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23" t="47309" r="7498" b="11916"/>
          <a:stretch/>
        </p:blipFill>
        <p:spPr>
          <a:xfrm>
            <a:off x="2998381" y="297560"/>
            <a:ext cx="9042417" cy="6262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E3F9F4-C0A5-AC56-5A9B-B5F3B856DBC9}"/>
              </a:ext>
            </a:extLst>
          </p:cNvPr>
          <p:cNvSpPr txBox="1"/>
          <p:nvPr/>
        </p:nvSpPr>
        <p:spPr>
          <a:xfrm>
            <a:off x="531629" y="2274838"/>
            <a:ext cx="2296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Music </a:t>
            </a:r>
          </a:p>
          <a:p>
            <a:r>
              <a:rPr lang="en-US" sz="3600" dirty="0"/>
              <a:t>Course Enrollment in 2022</a:t>
            </a:r>
          </a:p>
        </p:txBody>
      </p:sp>
    </p:spTree>
    <p:extLst>
      <p:ext uri="{BB962C8B-B14F-4D97-AF65-F5344CB8AC3E}">
        <p14:creationId xmlns:p14="http://schemas.microsoft.com/office/powerpoint/2010/main" val="1105309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38962-4FC8-FA05-8EAA-51D2A0E5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Update Topics from Past Years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F4DE0-1E1B-EFA0-BE28-F411B93FE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624" y="159544"/>
            <a:ext cx="6906491" cy="653891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</a:rPr>
              <a:t>Arts PLC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</a:rPr>
              <a:t>Modern Band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</a:rPr>
              <a:t>State and National Standards</a:t>
            </a:r>
          </a:p>
          <a:p>
            <a:pPr marL="0" indent="0">
              <a:buNone/>
            </a:pPr>
            <a:r>
              <a:rPr lang="en-US" sz="3600" dirty="0"/>
              <a:t>ESSA (Every Student Succeeds Act)</a:t>
            </a:r>
          </a:p>
          <a:p>
            <a:pPr marL="457200" indent="-457200">
              <a:buNone/>
            </a:pPr>
            <a:r>
              <a:rPr lang="en-US" sz="3600" dirty="0">
                <a:solidFill>
                  <a:srgbClr val="C00000"/>
                </a:solidFill>
              </a:rPr>
              <a:t>Title IV and ESSER (Elementary and Secondary School Emergency Relief) funding</a:t>
            </a:r>
          </a:p>
          <a:p>
            <a:pPr marL="457200" indent="-457200">
              <a:buNone/>
            </a:pPr>
            <a:r>
              <a:rPr lang="en-US" sz="3600" b="1" dirty="0">
                <a:solidFill>
                  <a:srgbClr val="0070C0"/>
                </a:solidFill>
              </a:rPr>
              <a:t>Career Readiness</a:t>
            </a:r>
          </a:p>
          <a:p>
            <a:pPr marL="457200" indent="-457200">
              <a:buNone/>
            </a:pPr>
            <a:r>
              <a:rPr lang="en-US" sz="3600" b="1" dirty="0">
                <a:solidFill>
                  <a:srgbClr val="0070C0"/>
                </a:solidFill>
              </a:rPr>
              <a:t>Teacher Evaluation in the Arts</a:t>
            </a:r>
          </a:p>
          <a:p>
            <a:pPr marL="457200" indent="-457200">
              <a:buNone/>
            </a:pPr>
            <a:r>
              <a:rPr lang="en-US" sz="3600" b="1" dirty="0">
                <a:solidFill>
                  <a:srgbClr val="0070C0"/>
                </a:solidFill>
              </a:rPr>
              <a:t>Music Teacher Shortage (?)</a:t>
            </a:r>
          </a:p>
          <a:p>
            <a:pPr marL="457200" indent="-457200">
              <a:buNone/>
            </a:pPr>
            <a:r>
              <a:rPr lang="en-US" sz="3600" b="1" dirty="0">
                <a:solidFill>
                  <a:srgbClr val="0070C0"/>
                </a:solidFill>
              </a:rPr>
              <a:t>Arts Education Access Data</a:t>
            </a:r>
          </a:p>
        </p:txBody>
      </p:sp>
    </p:spTree>
    <p:extLst>
      <p:ext uri="{BB962C8B-B14F-4D97-AF65-F5344CB8AC3E}">
        <p14:creationId xmlns:p14="http://schemas.microsoft.com/office/powerpoint/2010/main" val="1412849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D427-95C2-866C-E82E-5B76C4D64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43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School Profile Tab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3FBD4-1358-6272-5BB1-4E461934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6FBB-73B8-1249-B36F-8F9E46635888}" type="datetime1">
              <a:rPr lang="en-US" smtClean="0"/>
              <a:t>4/15/24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1965B-880D-2465-B949-6C7A97BF6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D219EAA-33F5-1CE3-3B5A-0AA258C77D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t="51249" r="21605" b="8796"/>
          <a:stretch/>
        </p:blipFill>
        <p:spPr>
          <a:xfrm>
            <a:off x="409146" y="1123433"/>
            <a:ext cx="11373708" cy="473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91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05D81-1178-B963-5CEF-79879ED22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6FBB-73B8-1249-B36F-8F9E46635888}" type="datetime1">
              <a:rPr lang="en-US" smtClean="0"/>
              <a:t>4/15/24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D9109-A8FE-A60C-62E7-D33EE829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0E18C3-F305-712E-14A9-36D7149B6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0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Course Count by Year</a:t>
            </a:r>
          </a:p>
        </p:txBody>
      </p:sp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B1599780-500E-C8C3-A059-D172B7AD86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1" t="19133" r="21163" b="19431"/>
          <a:stretch/>
        </p:blipFill>
        <p:spPr>
          <a:xfrm>
            <a:off x="1041400" y="1000362"/>
            <a:ext cx="10109200" cy="54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6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AE8BCA-514C-8098-DCB7-9BE4F3C5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354" y="1023410"/>
            <a:ext cx="2574352" cy="4807612"/>
          </a:xfrm>
        </p:spPr>
        <p:txBody>
          <a:bodyPr>
            <a:normAutofit/>
          </a:bodyPr>
          <a:lstStyle/>
          <a:p>
            <a:r>
              <a:rPr lang="en-US" sz="4100" b="0" i="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Ubuntu" panose="020F0502020204030204" pitchFamily="34" charset="0"/>
              </a:rPr>
              <a:t>S</a:t>
            </a:r>
            <a:r>
              <a:rPr lang="en-US" sz="4100" b="0" i="0" dirty="0">
                <a:effectLst/>
                <a:latin typeface="Ubuntu" panose="020F0502020204030204" pitchFamily="34" charset="0"/>
              </a:rPr>
              <a:t>chool</a:t>
            </a:r>
            <a:br>
              <a:rPr lang="en-US" sz="4100" b="0" i="0" dirty="0">
                <a:effectLst/>
                <a:latin typeface="Ubuntu" panose="020F0502020204030204" pitchFamily="34" charset="0"/>
              </a:rPr>
            </a:br>
            <a:br>
              <a:rPr lang="en-US" sz="1800" b="0" i="0" dirty="0">
                <a:effectLst/>
                <a:latin typeface="Ubuntu" panose="020F0502020204030204" pitchFamily="34" charset="0"/>
              </a:rPr>
            </a:br>
            <a:r>
              <a:rPr lang="en-US" sz="4100" b="0" i="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Ubuntu" panose="020F0502020204030204" pitchFamily="34" charset="0"/>
              </a:rPr>
              <a:t>C</a:t>
            </a:r>
            <a:r>
              <a:rPr lang="en-US" sz="4100" b="0" i="0" dirty="0">
                <a:effectLst/>
                <a:latin typeface="Ubuntu" panose="020F0502020204030204" pitchFamily="34" charset="0"/>
              </a:rPr>
              <a:t>ourses </a:t>
            </a:r>
            <a:br>
              <a:rPr lang="en-US" sz="4100" b="0" i="0" dirty="0">
                <a:effectLst/>
                <a:latin typeface="Ubuntu" panose="020F0502020204030204" pitchFamily="34" charset="0"/>
              </a:rPr>
            </a:br>
            <a:r>
              <a:rPr lang="en-US" sz="1800" b="0" i="0" dirty="0">
                <a:effectLst/>
                <a:latin typeface="Ubuntu" panose="020F0502020204030204" pitchFamily="34" charset="0"/>
              </a:rPr>
              <a:t>for the</a:t>
            </a:r>
            <a:br>
              <a:rPr lang="en-US" sz="1800" b="0" i="0" dirty="0">
                <a:effectLst/>
                <a:latin typeface="Ubuntu" panose="020F0502020204030204" pitchFamily="34" charset="0"/>
              </a:rPr>
            </a:br>
            <a:r>
              <a:rPr lang="en-US" sz="4100" b="0" i="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Ubuntu" panose="020F0502020204030204" pitchFamily="34" charset="0"/>
              </a:rPr>
              <a:t>E</a:t>
            </a:r>
            <a:r>
              <a:rPr lang="en-US" sz="4100" b="0" i="0" dirty="0">
                <a:effectLst/>
                <a:latin typeface="Ubuntu" panose="020F0502020204030204" pitchFamily="34" charset="0"/>
              </a:rPr>
              <a:t>xchange </a:t>
            </a:r>
            <a:br>
              <a:rPr lang="en-US" sz="4100" b="0" i="0" dirty="0">
                <a:effectLst/>
                <a:latin typeface="Ubuntu" panose="020F0502020204030204" pitchFamily="34" charset="0"/>
              </a:rPr>
            </a:br>
            <a:r>
              <a:rPr lang="en-US" sz="1800" b="0" i="0" dirty="0">
                <a:effectLst/>
                <a:latin typeface="Ubuntu" panose="020F0502020204030204" pitchFamily="34" charset="0"/>
              </a:rPr>
              <a:t>of </a:t>
            </a:r>
            <a:br>
              <a:rPr lang="en-US" sz="4100" b="0" i="0" dirty="0">
                <a:effectLst/>
                <a:latin typeface="Ubuntu" panose="020F0502020204030204" pitchFamily="34" charset="0"/>
              </a:rPr>
            </a:br>
            <a:r>
              <a:rPr lang="en-US" sz="4100" b="0" i="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Ubuntu" panose="020F0502020204030204" pitchFamily="34" charset="0"/>
              </a:rPr>
              <a:t>D</a:t>
            </a:r>
            <a:r>
              <a:rPr lang="en-US" sz="4100" b="0" i="0" dirty="0">
                <a:effectLst/>
                <a:latin typeface="Ubuntu" panose="020F0502020204030204" pitchFamily="34" charset="0"/>
              </a:rPr>
              <a:t>ata</a:t>
            </a:r>
            <a:endParaRPr lang="en-US" sz="4100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D2A1E-C975-EF4C-38E0-3C3AF2414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6071" y="774700"/>
            <a:ext cx="5829124" cy="1089391"/>
          </a:xfrm>
        </p:spPr>
        <p:txBody>
          <a:bodyPr anchor="ctr">
            <a:normAutofit/>
          </a:bodyPr>
          <a:lstStyle/>
          <a:p>
            <a:r>
              <a:rPr lang="en-US" sz="2000" dirty="0">
                <a:latin typeface="Ubuntu" panose="020F0502020204030204" pitchFamily="34" charset="0"/>
              </a:rPr>
              <a:t>Subject Code (05, Visual and Performing Arts</a:t>
            </a:r>
          </a:p>
          <a:p>
            <a:r>
              <a:rPr lang="en-US" sz="2000" dirty="0">
                <a:hlinkClick r:id="rId2"/>
              </a:rPr>
              <a:t>https://nces.ed.gov/scedfinder/Home/Browse</a:t>
            </a:r>
            <a:endParaRPr lang="en-US" sz="2000" dirty="0"/>
          </a:p>
        </p:txBody>
      </p:sp>
      <p:pic>
        <p:nvPicPr>
          <p:cNvPr id="4" name="Picture 3" descr="The visual and performing arts drop-down has six items: dance, theater, music, visual arts, media arts, and all others.">
            <a:extLst>
              <a:ext uri="{FF2B5EF4-FFF2-40B4-BE49-F238E27FC236}">
                <a16:creationId xmlns:a16="http://schemas.microsoft.com/office/drawing/2014/main" id="{5F4F52F8-3BD2-C135-EBC5-73828AA55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9" t="48199" r="58334" b="18978"/>
          <a:stretch/>
        </p:blipFill>
        <p:spPr>
          <a:xfrm>
            <a:off x="5921293" y="1852863"/>
            <a:ext cx="4841353" cy="408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72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127D8-2B07-B460-6692-29789BEEC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536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SCED Code Reporting Definitions: Band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D7997-D401-979E-89A2-551EC5EF3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4/15/24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A16DE-B4FE-756A-7DFB-7C155D288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D4CA5E-99DE-6621-1912-93B49F1A45EE}"/>
              </a:ext>
            </a:extLst>
          </p:cNvPr>
          <p:cNvSpPr txBox="1"/>
          <p:nvPr/>
        </p:nvSpPr>
        <p:spPr>
          <a:xfrm>
            <a:off x="406400" y="1124392"/>
            <a:ext cx="11353799" cy="430887"/>
          </a:xfrm>
          <a:prstGeom prst="rect">
            <a:avLst/>
          </a:prstGeom>
          <a:solidFill>
            <a:srgbClr val="06347A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Some SCED Code definitions are similar, causing variation in reporting between school districts.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4C53FC-7EF0-1B68-5A5C-9CDC183D40E4}"/>
              </a:ext>
            </a:extLst>
          </p:cNvPr>
          <p:cNvSpPr txBox="1"/>
          <p:nvPr/>
        </p:nvSpPr>
        <p:spPr>
          <a:xfrm>
            <a:off x="825499" y="1801378"/>
            <a:ext cx="105156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cap="all" dirty="0"/>
              <a:t>GENERAL BAND (CODE #05101)</a:t>
            </a:r>
          </a:p>
          <a:p>
            <a:r>
              <a:rPr lang="en-US" sz="2200" dirty="0">
                <a:solidFill>
                  <a:srgbClr val="666666"/>
                </a:solidFill>
              </a:rPr>
              <a:t>General Band courses help students develop </a:t>
            </a:r>
            <a:r>
              <a:rPr lang="en-US" sz="2200" dirty="0">
                <a:solidFill>
                  <a:srgbClr val="666666"/>
                </a:solidFill>
                <a:highlight>
                  <a:srgbClr val="FFFF00"/>
                </a:highlight>
              </a:rPr>
              <a:t>techniques for playing brass, woodwind, and percussion instruments</a:t>
            </a:r>
            <a:r>
              <a:rPr lang="en-US" sz="2200" dirty="0">
                <a:solidFill>
                  <a:srgbClr val="666666"/>
                </a:solidFill>
              </a:rPr>
              <a:t> and their ability to perform a </a:t>
            </a:r>
            <a:r>
              <a:rPr lang="en-US" sz="2200" dirty="0">
                <a:solidFill>
                  <a:srgbClr val="666666"/>
                </a:solidFill>
                <a:highlight>
                  <a:srgbClr val="00FFFF"/>
                </a:highlight>
              </a:rPr>
              <a:t>variety of </a:t>
            </a:r>
            <a:r>
              <a:rPr lang="en-US" sz="2200" dirty="0">
                <a:solidFill>
                  <a:srgbClr val="666666"/>
                </a:solidFill>
                <a:highlight>
                  <a:srgbClr val="FF00FF"/>
                </a:highlight>
              </a:rPr>
              <a:t>concert</a:t>
            </a:r>
            <a:r>
              <a:rPr lang="en-US" sz="2200" dirty="0">
                <a:solidFill>
                  <a:srgbClr val="666666"/>
                </a:solidFill>
                <a:highlight>
                  <a:srgbClr val="00FFFF"/>
                </a:highlight>
              </a:rPr>
              <a:t> band literature styles</a:t>
            </a:r>
            <a:r>
              <a:rPr lang="en-US" sz="2200" dirty="0">
                <a:solidFill>
                  <a:srgbClr val="666666"/>
                </a:solidFill>
              </a:rPr>
              <a:t>. These courses may emphasize rehearsal and performance experiences in a range of styles (e.g., concert, marching, orchestral, and modern) and also </a:t>
            </a:r>
            <a:r>
              <a:rPr lang="en-US" sz="2200" dirty="0">
                <a:solidFill>
                  <a:srgbClr val="666666"/>
                </a:solidFill>
                <a:highlight>
                  <a:srgbClr val="FFFF00"/>
                </a:highlight>
              </a:rPr>
              <a:t>include experiences in creating and responding to music.</a:t>
            </a:r>
          </a:p>
          <a:p>
            <a:endParaRPr lang="en-US" sz="800" dirty="0">
              <a:solidFill>
                <a:srgbClr val="666666"/>
              </a:solidFill>
              <a:highlight>
                <a:srgbClr val="FFFF00"/>
              </a:highlight>
            </a:endParaRPr>
          </a:p>
          <a:p>
            <a:r>
              <a:rPr lang="en-US" sz="2200" b="1" u="sng" cap="all" dirty="0">
                <a:highlight>
                  <a:srgbClr val="FF00FF"/>
                </a:highlight>
              </a:rPr>
              <a:t>CONCERT</a:t>
            </a:r>
            <a:r>
              <a:rPr lang="en-US" sz="2200" b="1" u="sng" cap="all" dirty="0"/>
              <a:t> BAND (CODE #05102)</a:t>
            </a:r>
          </a:p>
          <a:p>
            <a:r>
              <a:rPr lang="en-US" sz="2200" dirty="0">
                <a:solidFill>
                  <a:srgbClr val="666666"/>
                </a:solidFill>
              </a:rPr>
              <a:t>Courses in Concert Band are designed to promote students’ </a:t>
            </a:r>
            <a:r>
              <a:rPr lang="en-US" sz="2200" dirty="0">
                <a:solidFill>
                  <a:srgbClr val="666666"/>
                </a:solidFill>
                <a:highlight>
                  <a:srgbClr val="FFFF00"/>
                </a:highlight>
              </a:rPr>
              <a:t>technique for playing brass, woodwind, and percussion instruments</a:t>
            </a:r>
            <a:r>
              <a:rPr lang="en-US" sz="2200" dirty="0">
                <a:solidFill>
                  <a:srgbClr val="666666"/>
                </a:solidFill>
              </a:rPr>
              <a:t> and cover a </a:t>
            </a:r>
            <a:r>
              <a:rPr lang="en-US" sz="2200" dirty="0">
                <a:solidFill>
                  <a:srgbClr val="666666"/>
                </a:solidFill>
                <a:highlight>
                  <a:srgbClr val="00FFFF"/>
                </a:highlight>
              </a:rPr>
              <a:t>variety of band literature styles</a:t>
            </a:r>
            <a:r>
              <a:rPr lang="en-US" sz="2200" dirty="0">
                <a:solidFill>
                  <a:srgbClr val="666666"/>
                </a:solidFill>
              </a:rPr>
              <a:t>, primarily for concert performances and also </a:t>
            </a:r>
            <a:r>
              <a:rPr lang="en-US" sz="2200" dirty="0">
                <a:solidFill>
                  <a:srgbClr val="666666"/>
                </a:solidFill>
                <a:highlight>
                  <a:srgbClr val="FFFF00"/>
                </a:highlight>
              </a:rPr>
              <a:t>include experiences in creating and responding to music.</a:t>
            </a:r>
            <a:endParaRPr lang="en-US" sz="2200" dirty="0">
              <a:highlight>
                <a:srgbClr val="FF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8551D5-480F-D5AD-F124-E3F58C7CA1F5}"/>
              </a:ext>
            </a:extLst>
          </p:cNvPr>
          <p:cNvSpPr txBox="1"/>
          <p:nvPr/>
        </p:nvSpPr>
        <p:spPr>
          <a:xfrm>
            <a:off x="1692468" y="5987018"/>
            <a:ext cx="9127932" cy="369332"/>
          </a:xfrm>
          <a:prstGeom prst="rect">
            <a:avLst/>
          </a:prstGeom>
          <a:solidFill>
            <a:srgbClr val="06347A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Which code was used by schools who have </a:t>
            </a:r>
            <a:r>
              <a:rPr lang="en-US" i="1" dirty="0">
                <a:solidFill>
                  <a:srgbClr val="FFC000"/>
                </a:solidFill>
              </a:rPr>
              <a:t>Wind Ensemble, High School Band, Cadet Band, </a:t>
            </a:r>
            <a:r>
              <a:rPr lang="en-US" i="1" dirty="0" err="1">
                <a:solidFill>
                  <a:srgbClr val="FFC000"/>
                </a:solidFill>
              </a:rPr>
              <a:t>etc</a:t>
            </a:r>
            <a:r>
              <a:rPr lang="en-US" i="1" dirty="0">
                <a:solidFill>
                  <a:srgbClr val="FFC000"/>
                </a:solidFill>
              </a:rPr>
              <a:t>?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91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09453-1BAD-E1C3-F264-3B21B82E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449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SCED Code Visualization for Music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10715-6438-FF79-3BCD-C7C0F233A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4/15/24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6E164-11FD-5FCF-E9F1-6F276C869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861EE6A-1FCB-442F-78A1-79C8FBFADB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5" t="37788" r="16668" b="10431"/>
          <a:stretch/>
        </p:blipFill>
        <p:spPr>
          <a:xfrm>
            <a:off x="1925836" y="842278"/>
            <a:ext cx="8340328" cy="5700494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628C872F-CD58-67C2-25E5-E68DEBEAADFA}"/>
              </a:ext>
            </a:extLst>
          </p:cNvPr>
          <p:cNvSpPr/>
          <p:nvPr/>
        </p:nvSpPr>
        <p:spPr>
          <a:xfrm>
            <a:off x="1231392" y="38735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677BF11-A806-1E04-1864-826734139C0C}"/>
              </a:ext>
            </a:extLst>
          </p:cNvPr>
          <p:cNvSpPr/>
          <p:nvPr/>
        </p:nvSpPr>
        <p:spPr>
          <a:xfrm>
            <a:off x="1152910" y="551374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55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0DBCD-E1FA-80E0-9BC0-0C3A4818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42899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SCED Code: General Band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F42D9-F44F-E849-DB7D-49729F213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4/15/24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60D57-4E0F-8B22-EE61-8547BF24F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CA99E8-AB81-C5A5-6793-F9C53E82D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596" y="1257931"/>
            <a:ext cx="8456808" cy="532638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1FD8BA4-0F73-08DE-7582-E995D6D3CE30}"/>
                  </a:ext>
                </a:extLst>
              </p14:cNvPr>
              <p14:cNvContentPartPr/>
              <p14:nvPr/>
            </p14:nvContentPartPr>
            <p14:xfrm>
              <a:off x="5549980" y="1515020"/>
              <a:ext cx="1173240" cy="772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1FD8BA4-0F73-08DE-7582-E995D6D3CE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1340" y="1506380"/>
                <a:ext cx="1190880" cy="79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0446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EF1BB-0121-2C7E-2FFF-0BE7AAAC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SCED Code: Concert Band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6A619-83DE-8673-9D4C-2858BC64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4/15/24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6D956-ECB1-1168-FD1E-70799C65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9AF4B5-CF84-A37C-4B6C-2435BE602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" t="-373" r="980" b="1201"/>
          <a:stretch/>
        </p:blipFill>
        <p:spPr>
          <a:xfrm>
            <a:off x="2278239" y="1447800"/>
            <a:ext cx="7635522" cy="49085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EF13D4-14A0-5CF3-0F1B-B7902F3D4D0E}"/>
                  </a:ext>
                </a:extLst>
              </p14:cNvPr>
              <p14:cNvContentPartPr/>
              <p14:nvPr/>
            </p14:nvContentPartPr>
            <p14:xfrm>
              <a:off x="5384380" y="3327980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EF13D4-14A0-5CF3-0F1B-B7902F3D4D0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75740" y="33193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AAEEEF3-844F-67E7-FC72-070606D9D751}"/>
                  </a:ext>
                </a:extLst>
              </p14:cNvPr>
              <p14:cNvContentPartPr/>
              <p14:nvPr/>
            </p14:nvContentPartPr>
            <p14:xfrm>
              <a:off x="5010700" y="2683580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AAEEEF3-844F-67E7-FC72-070606D9D7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01700" y="26745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C96330F-2735-84A1-1C05-662B8FF6552F}"/>
                  </a:ext>
                </a:extLst>
              </p14:cNvPr>
              <p14:cNvContentPartPr/>
              <p14:nvPr/>
            </p14:nvContentPartPr>
            <p14:xfrm>
              <a:off x="7303540" y="4596260"/>
              <a:ext cx="36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C96330F-2735-84A1-1C05-662B8FF6552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94900" y="45876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64B9484-0F72-A656-928C-E8CF96A2D4E0}"/>
                  </a:ext>
                </a:extLst>
              </p14:cNvPr>
              <p14:cNvContentPartPr/>
              <p14:nvPr/>
            </p14:nvContentPartPr>
            <p14:xfrm>
              <a:off x="5841220" y="1846580"/>
              <a:ext cx="931680" cy="694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64B9484-0F72-A656-928C-E8CF96A2D4E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32220" y="1837940"/>
                <a:ext cx="949320" cy="71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9130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D62163C-FB41-C10A-D7BA-2EDBE51F69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t="29472" r="13609" b="24619"/>
          <a:stretch/>
        </p:blipFill>
        <p:spPr bwMode="auto">
          <a:xfrm>
            <a:off x="1933963" y="1531144"/>
            <a:ext cx="1998663" cy="233203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732C75C1-6291-8460-B3BF-7E0AC08F0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 t="28989" r="14790" b="25091"/>
          <a:stretch/>
        </p:blipFill>
        <p:spPr bwMode="auto">
          <a:xfrm>
            <a:off x="8259376" y="3405713"/>
            <a:ext cx="1998663" cy="233203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D136F386-1B2A-76B6-F3CD-AFCDE5D03C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t="29231" r="13651" b="25330"/>
          <a:stretch/>
        </p:blipFill>
        <p:spPr bwMode="auto">
          <a:xfrm>
            <a:off x="4073910" y="2133600"/>
            <a:ext cx="2022475" cy="233203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5CED2-318B-D9F4-12CA-15A2E3CEEF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6" t="30680" r="15789" b="24854"/>
          <a:stretch/>
        </p:blipFill>
        <p:spPr bwMode="auto">
          <a:xfrm>
            <a:off x="6178721" y="2745572"/>
            <a:ext cx="1984375" cy="233203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544FA-6B21-AF5D-7B09-2073D78B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1200" y="6356351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2924176-147C-0D4D-A94D-1A3B1A5CBC53}" type="datetime1">
              <a:rPr lang="en-US" smtClean="0"/>
              <a:pPr>
                <a:spcAft>
                  <a:spcPts val="600"/>
                </a:spcAft>
              </a:pPr>
              <a:t>4/15/24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9602C-8672-9AA2-9B64-6CD173CE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80C5762-CF65-4775-9966-A58D40CC61B9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4981C675-DB33-3BB3-8923-2290663763D2}"/>
              </a:ext>
            </a:extLst>
          </p:cNvPr>
          <p:cNvSpPr/>
          <p:nvPr/>
        </p:nvSpPr>
        <p:spPr>
          <a:xfrm>
            <a:off x="1981200" y="4015580"/>
            <a:ext cx="6019800" cy="1745458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264C26-62FC-6E2E-4EDB-AE404E168968}"/>
              </a:ext>
            </a:extLst>
          </p:cNvPr>
          <p:cNvSpPr/>
          <p:nvPr/>
        </p:nvSpPr>
        <p:spPr>
          <a:xfrm>
            <a:off x="9222740" y="1909632"/>
            <a:ext cx="914400" cy="914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B9E20DD-1912-5BCE-023B-7D040E25E0D9}"/>
              </a:ext>
            </a:extLst>
          </p:cNvPr>
          <p:cNvSpPr/>
          <p:nvPr/>
        </p:nvSpPr>
        <p:spPr>
          <a:xfrm>
            <a:off x="6474881" y="1414728"/>
            <a:ext cx="1142808" cy="1143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A6FFDB-8835-F821-7F81-358734921230}"/>
              </a:ext>
            </a:extLst>
          </p:cNvPr>
          <p:cNvSpPr/>
          <p:nvPr/>
        </p:nvSpPr>
        <p:spPr>
          <a:xfrm>
            <a:off x="7383357" y="1466832"/>
            <a:ext cx="1142808" cy="1143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8614E48-F77C-0575-0C83-94B768AEA298}"/>
              </a:ext>
            </a:extLst>
          </p:cNvPr>
          <p:cNvSpPr/>
          <p:nvPr/>
        </p:nvSpPr>
        <p:spPr>
          <a:xfrm>
            <a:off x="8363928" y="1414728"/>
            <a:ext cx="1142808" cy="1143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CAF12C6-7EA6-E12A-A4BB-EF81BA6F8420}"/>
              </a:ext>
            </a:extLst>
          </p:cNvPr>
          <p:cNvSpPr/>
          <p:nvPr/>
        </p:nvSpPr>
        <p:spPr>
          <a:xfrm>
            <a:off x="5965552" y="1414728"/>
            <a:ext cx="671567" cy="71887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EB2EB4-CE3F-6128-0D70-F4B8F167E0D3}"/>
              </a:ext>
            </a:extLst>
          </p:cNvPr>
          <p:cNvSpPr txBox="1"/>
          <p:nvPr/>
        </p:nvSpPr>
        <p:spPr>
          <a:xfrm>
            <a:off x="6894319" y="1736870"/>
            <a:ext cx="2339808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Integrated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Arts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38E02-7B70-A250-6D3D-0FD2E9C75639}"/>
              </a:ext>
            </a:extLst>
          </p:cNvPr>
          <p:cNvSpPr txBox="1"/>
          <p:nvPr/>
        </p:nvSpPr>
        <p:spPr>
          <a:xfrm>
            <a:off x="2743200" y="4888309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Media Arts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44D35E-0BBE-0699-B811-E75AD1AED93D}"/>
              </a:ext>
            </a:extLst>
          </p:cNvPr>
          <p:cNvSpPr txBox="1"/>
          <p:nvPr/>
        </p:nvSpPr>
        <p:spPr>
          <a:xfrm>
            <a:off x="2081523" y="3114954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Dance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4F2F3D-C850-0636-4975-9530CB8A032F}"/>
              </a:ext>
            </a:extLst>
          </p:cNvPr>
          <p:cNvSpPr txBox="1"/>
          <p:nvPr/>
        </p:nvSpPr>
        <p:spPr>
          <a:xfrm>
            <a:off x="4114801" y="3362361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Music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3D6D7D-D7DA-DED1-483C-69549D71AD83}"/>
              </a:ext>
            </a:extLst>
          </p:cNvPr>
          <p:cNvSpPr txBox="1"/>
          <p:nvPr/>
        </p:nvSpPr>
        <p:spPr>
          <a:xfrm>
            <a:off x="6934402" y="2821550"/>
            <a:ext cx="1155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Theatre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4A97E3-737B-8DE4-C739-AD082E439361}"/>
              </a:ext>
            </a:extLst>
          </p:cNvPr>
          <p:cNvSpPr txBox="1"/>
          <p:nvPr/>
        </p:nvSpPr>
        <p:spPr>
          <a:xfrm>
            <a:off x="8565247" y="5299374"/>
            <a:ext cx="138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Visual Art</a:t>
            </a:r>
          </a:p>
        </p:txBody>
      </p:sp>
      <p:pic>
        <p:nvPicPr>
          <p:cNvPr id="28" name="Picture 27" descr="A yellow sign with a person walking on it&#10;&#10;Description automatically generated">
            <a:extLst>
              <a:ext uri="{FF2B5EF4-FFF2-40B4-BE49-F238E27FC236}">
                <a16:creationId xmlns:a16="http://schemas.microsoft.com/office/drawing/2014/main" id="{FE98EDE7-D3A8-25C7-30C7-6C414AFE1B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068" r="-5" b="1128"/>
          <a:stretch/>
        </p:blipFill>
        <p:spPr>
          <a:xfrm>
            <a:off x="9733965" y="178482"/>
            <a:ext cx="1563342" cy="1533242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962787-4015-879F-3ACF-A5EA728A476F}"/>
                  </a:ext>
                </a:extLst>
              </p14:cNvPr>
              <p14:cNvContentPartPr/>
              <p14:nvPr/>
            </p14:nvContentPartPr>
            <p14:xfrm>
              <a:off x="10079140" y="890060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962787-4015-879F-3ACF-A5EA728A476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70500" y="88106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FD0C4CF-6387-BC75-1619-CDEEAA077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04800"/>
            <a:ext cx="815594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PA SCED Code Crosswalks for Arts</a:t>
            </a:r>
          </a:p>
        </p:txBody>
      </p:sp>
    </p:spTree>
    <p:extLst>
      <p:ext uri="{BB962C8B-B14F-4D97-AF65-F5344CB8AC3E}">
        <p14:creationId xmlns:p14="http://schemas.microsoft.com/office/powerpoint/2010/main" val="427082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3DF2C-7CB6-E4A1-E828-E56B01E0C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 SCED Code Crosswalks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9FA7E7-13ED-F651-3DAE-A76A72934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76400"/>
            <a:ext cx="8229600" cy="4114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1. </a:t>
            </a:r>
            <a:r>
              <a:rPr lang="en-US" sz="3600" dirty="0">
                <a:hlinkClick r:id="rId3"/>
              </a:rPr>
              <a:t>Dance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2. </a:t>
            </a:r>
            <a:r>
              <a:rPr lang="en-US" sz="3600" dirty="0">
                <a:hlinkClick r:id="rId4"/>
              </a:rPr>
              <a:t>Music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3. </a:t>
            </a:r>
            <a:r>
              <a:rPr lang="en-US" sz="3600" dirty="0">
                <a:hlinkClick r:id="rId5"/>
              </a:rPr>
              <a:t>Theatre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4. </a:t>
            </a:r>
            <a:r>
              <a:rPr lang="en-US" sz="3600" dirty="0">
                <a:hlinkClick r:id="rId6"/>
              </a:rPr>
              <a:t>Visual Art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5. </a:t>
            </a:r>
            <a:r>
              <a:rPr lang="en-US" sz="3600" dirty="0">
                <a:hlinkClick r:id="rId7"/>
              </a:rPr>
              <a:t>Media Arts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6. </a:t>
            </a:r>
            <a:r>
              <a:rPr lang="en-US" sz="3600" dirty="0">
                <a:hlinkClick r:id="rId8"/>
              </a:rPr>
              <a:t>Integrated Arts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61D6F-7710-B998-4D45-27462CACD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4/18/24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D74D1-240C-FC01-04F2-DC5FD57C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0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41997-6109-CE44-E879-AC9A21DAB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11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PA SCED Code Crosswalk Language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1B158-39BE-1B3A-5196-CA4BA0D1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4/15/24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89F02-726C-934B-10B1-B85704373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FC1F0469-BD3B-3B22-A228-E48F45B62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5" t="42222" r="6651" b="20000"/>
          <a:stretch/>
        </p:blipFill>
        <p:spPr>
          <a:xfrm>
            <a:off x="1031220" y="878747"/>
            <a:ext cx="10145259" cy="5475219"/>
          </a:xfrm>
          <a:prstGeom prst="rect">
            <a:avLst/>
          </a:prstGeom>
        </p:spPr>
      </p:pic>
      <p:sp>
        <p:nvSpPr>
          <p:cNvPr id="9" name="Up Arrow 8">
            <a:extLst>
              <a:ext uri="{FF2B5EF4-FFF2-40B4-BE49-F238E27FC236}">
                <a16:creationId xmlns:a16="http://schemas.microsoft.com/office/drawing/2014/main" id="{6F3F511C-4ABC-CD55-7886-BB3DCCE3E17D}"/>
              </a:ext>
            </a:extLst>
          </p:cNvPr>
          <p:cNvSpPr/>
          <p:nvPr/>
        </p:nvSpPr>
        <p:spPr>
          <a:xfrm>
            <a:off x="6585003" y="2992928"/>
            <a:ext cx="2560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9C045083-D044-EF40-E1AB-642B19A6C27C}"/>
              </a:ext>
            </a:extLst>
          </p:cNvPr>
          <p:cNvSpPr/>
          <p:nvPr/>
        </p:nvSpPr>
        <p:spPr>
          <a:xfrm rot="20868655">
            <a:off x="6559012" y="4965636"/>
            <a:ext cx="308015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57D4028-36C6-BB31-CC66-69D038CA9A21}"/>
                  </a:ext>
                </a:extLst>
              </p14:cNvPr>
              <p14:cNvContentPartPr/>
              <p14:nvPr/>
            </p14:nvContentPartPr>
            <p14:xfrm>
              <a:off x="6459194" y="2475890"/>
              <a:ext cx="537120" cy="285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57D4028-36C6-BB31-CC66-69D038CA9A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0194" y="2466890"/>
                <a:ext cx="55476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28B5522-00FC-D15C-B30C-DDC907717AE0}"/>
                  </a:ext>
                </a:extLst>
              </p14:cNvPr>
              <p14:cNvContentPartPr/>
              <p14:nvPr/>
            </p14:nvContentPartPr>
            <p14:xfrm>
              <a:off x="6388083" y="4551076"/>
              <a:ext cx="393840" cy="272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28B5522-00FC-D15C-B30C-DDC907717A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79083" y="4542076"/>
                <a:ext cx="41148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19ACA98-5CDE-AB9E-6A8A-543D9555BF10}"/>
                  </a:ext>
                </a:extLst>
              </p14:cNvPr>
              <p14:cNvContentPartPr/>
              <p14:nvPr/>
            </p14:nvContentPartPr>
            <p14:xfrm>
              <a:off x="6170139" y="3997334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19ACA98-5CDE-AB9E-6A8A-543D9555BF1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61139" y="398833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D89EC4E-92AF-67E1-8016-5FD76166A3AF}"/>
                  </a:ext>
                </a:extLst>
              </p14:cNvPr>
              <p14:cNvContentPartPr/>
              <p14:nvPr/>
            </p14:nvContentPartPr>
            <p14:xfrm>
              <a:off x="5064579" y="6404654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D89EC4E-92AF-67E1-8016-5FD76166A3A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55579" y="639565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3012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949CAF-8A6A-79B6-7540-87874391A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000" dirty="0"/>
              <a:t>Khalid </a:t>
            </a:r>
            <a:r>
              <a:rPr lang="en-US" sz="5000" dirty="0" err="1"/>
              <a:t>Mumin</a:t>
            </a:r>
            <a:r>
              <a:rPr lang="en-US" sz="5000" dirty="0"/>
              <a:t>, Secretary of Education</a:t>
            </a:r>
          </a:p>
        </p:txBody>
      </p:sp>
      <p:pic>
        <p:nvPicPr>
          <p:cNvPr id="1026" name="Picture 2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93FBDED9-DE43-5B86-A3D2-106E6595E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34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6F44B-D3F1-BA88-DF2F-798DA7F88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Secondary English Teacher, Scotland PA</a:t>
            </a:r>
          </a:p>
          <a:p>
            <a:pPr>
              <a:buNone/>
            </a:pPr>
            <a:r>
              <a:rPr lang="en-US" dirty="0"/>
              <a:t>Superintendent, Reading and Lower Merion SDs</a:t>
            </a:r>
          </a:p>
          <a:p>
            <a:pPr>
              <a:buNone/>
            </a:pPr>
            <a:r>
              <a:rPr lang="en-US" dirty="0"/>
              <a:t>Author: </a:t>
            </a:r>
            <a:r>
              <a:rPr lang="en-US" b="0" i="0" dirty="0">
                <a:solidFill>
                  <a:srgbClr val="464646"/>
                </a:solidFill>
                <a:effectLst/>
              </a:rPr>
              <a:t>Problem Child: Leading Students Living in Poverty Towards Infinite Possibilities of Success.</a:t>
            </a:r>
            <a:endParaRPr lang="en-US" dirty="0"/>
          </a:p>
          <a:p>
            <a:pPr>
              <a:buNone/>
            </a:pPr>
            <a:r>
              <a:rPr lang="en-US" dirty="0">
                <a:hlinkClick r:id="rId3"/>
              </a:rPr>
              <a:t>Biography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268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7F9EC-4097-A402-6B91-88EBE4819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Finding accuracy and consistency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A9735-8F67-137F-06CF-5572FE9E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4/15/24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1A312B-B795-11BE-16AE-9F6315B8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C25856-3F7E-5442-7B93-E61D8898A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29" y="1690688"/>
            <a:ext cx="10921986" cy="35671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B57AD5-1AB3-3CCF-0B3A-2EB137A8D53E}"/>
              </a:ext>
            </a:extLst>
          </p:cNvPr>
          <p:cNvSpPr/>
          <p:nvPr/>
        </p:nvSpPr>
        <p:spPr>
          <a:xfrm>
            <a:off x="8610600" y="4800600"/>
            <a:ext cx="1498600" cy="3413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DF52ECBC-26F9-61CC-EEDE-320AA57D5B2F}"/>
              </a:ext>
            </a:extLst>
          </p:cNvPr>
          <p:cNvSpPr/>
          <p:nvPr/>
        </p:nvSpPr>
        <p:spPr>
          <a:xfrm>
            <a:off x="4838700" y="3135975"/>
            <a:ext cx="3276600" cy="83820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There’s a Jewelry SCED code.</a:t>
            </a:r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A71196D1-460D-FE4C-86C5-4557B91B0E73}"/>
              </a:ext>
            </a:extLst>
          </p:cNvPr>
          <p:cNvSpPr/>
          <p:nvPr/>
        </p:nvSpPr>
        <p:spPr>
          <a:xfrm>
            <a:off x="4358640" y="1909831"/>
            <a:ext cx="3810000" cy="738781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Possibly incorrect?</a:t>
            </a:r>
          </a:p>
        </p:txBody>
      </p:sp>
      <p:sp>
        <p:nvSpPr>
          <p:cNvPr id="10" name="Left-Right-Up Arrow 9">
            <a:extLst>
              <a:ext uri="{FF2B5EF4-FFF2-40B4-BE49-F238E27FC236}">
                <a16:creationId xmlns:a16="http://schemas.microsoft.com/office/drawing/2014/main" id="{6D5852EF-1B8C-5027-1AF4-6CD6D62EAE90}"/>
              </a:ext>
            </a:extLst>
          </p:cNvPr>
          <p:cNvSpPr/>
          <p:nvPr/>
        </p:nvSpPr>
        <p:spPr>
          <a:xfrm>
            <a:off x="2098040" y="5182757"/>
            <a:ext cx="3048000" cy="1049768"/>
          </a:xfrm>
          <a:prstGeom prst="leftRightUpArrow">
            <a:avLst>
              <a:gd name="adj1" fmla="val 50000"/>
              <a:gd name="adj2" fmla="val 25000"/>
              <a:gd name="adj3" fmla="val 2192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What’s the best code?</a:t>
            </a:r>
          </a:p>
        </p:txBody>
      </p:sp>
    </p:spTree>
    <p:extLst>
      <p:ext uri="{BB962C8B-B14F-4D97-AF65-F5344CB8AC3E}">
        <p14:creationId xmlns:p14="http://schemas.microsoft.com/office/powerpoint/2010/main" val="7782491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FF57B-DDE3-8B85-38F3-E518ABD12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71" y="186612"/>
            <a:ext cx="7656195" cy="6352300"/>
          </a:xfrm>
        </p:spPr>
        <p:txBody>
          <a:bodyPr anchor="ctr">
            <a:normAutofit/>
          </a:bodyPr>
          <a:lstStyle/>
          <a:p>
            <a:pPr marL="404813" indent="-404813">
              <a:buNone/>
            </a:pPr>
            <a:r>
              <a:rPr lang="en-US" sz="4800" b="1" dirty="0"/>
              <a:t>Your help is needed!</a:t>
            </a:r>
            <a:r>
              <a:rPr lang="en-US" sz="4800" b="1" dirty="0">
                <a:solidFill>
                  <a:srgbClr val="FFFFFF"/>
                </a:solidFill>
              </a:rPr>
              <a:t>!</a:t>
            </a:r>
          </a:p>
          <a:p>
            <a:pPr marL="404813" indent="-404813">
              <a:buNone/>
            </a:pPr>
            <a:endParaRPr lang="en-US" sz="900" b="1" dirty="0">
              <a:solidFill>
                <a:srgbClr val="FFFFFF"/>
              </a:solidFill>
            </a:endParaRPr>
          </a:p>
          <a:p>
            <a:pPr marL="404813" indent="-404813">
              <a:buNone/>
            </a:pPr>
            <a:r>
              <a:rPr lang="en-US" sz="3200" dirty="0"/>
              <a:t>1</a:t>
            </a:r>
            <a:r>
              <a:rPr lang="en-US" sz="3600" dirty="0"/>
              <a:t>. Learn more about the Dashboard and the Crosswalks</a:t>
            </a:r>
          </a:p>
          <a:p>
            <a:pPr marL="404813" indent="-404813">
              <a:buNone/>
            </a:pPr>
            <a:r>
              <a:rPr lang="en-US" sz="3600" dirty="0"/>
              <a:t>	Today, 4:30 pm, CC130A</a:t>
            </a:r>
          </a:p>
          <a:p>
            <a:pPr marL="404813" indent="-404813">
              <a:buNone/>
            </a:pPr>
            <a:r>
              <a:rPr lang="en-US" sz="3600" dirty="0"/>
              <a:t>	</a:t>
            </a:r>
            <a:r>
              <a:rPr lang="en-US" sz="3600" b="1" dirty="0"/>
              <a:t>Exploring the PA Dashboard</a:t>
            </a:r>
          </a:p>
          <a:p>
            <a:pPr marL="0" indent="0">
              <a:buNone/>
            </a:pPr>
            <a:endParaRPr lang="en-US" sz="800" dirty="0"/>
          </a:p>
          <a:p>
            <a:pPr marL="358775" indent="-358775">
              <a:buNone/>
            </a:pPr>
            <a:r>
              <a:rPr lang="en-US" sz="3600" dirty="0"/>
              <a:t>2. Find your </a:t>
            </a:r>
            <a:r>
              <a:rPr lang="en-US" sz="3600" i="1" dirty="0"/>
              <a:t>Pupil Information Management System </a:t>
            </a:r>
            <a:r>
              <a:rPr lang="en-US" sz="3600" dirty="0"/>
              <a:t>(PIMS) Administrators and help them crosswalk your school’s courses to </a:t>
            </a:r>
          </a:p>
          <a:p>
            <a:pPr marL="358775" indent="-358775">
              <a:buNone/>
            </a:pPr>
            <a:r>
              <a:rPr lang="en-US" sz="3600" dirty="0"/>
              <a:t>    the SCED codes.</a:t>
            </a:r>
          </a:p>
        </p:txBody>
      </p:sp>
      <p:pic>
        <p:nvPicPr>
          <p:cNvPr id="11" name="Picture 10" descr="A red button with white text&#10;&#10;Description automatically generated">
            <a:extLst>
              <a:ext uri="{FF2B5EF4-FFF2-40B4-BE49-F238E27FC236}">
                <a16:creationId xmlns:a16="http://schemas.microsoft.com/office/drawing/2014/main" id="{C30BA19D-85F2-A846-CCCE-57BA254D4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8533" y="2176106"/>
            <a:ext cx="3430205" cy="287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357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c 4" descr="Checklist with solid fill">
            <a:extLst>
              <a:ext uri="{FF2B5EF4-FFF2-40B4-BE49-F238E27FC236}">
                <a16:creationId xmlns:a16="http://schemas.microsoft.com/office/drawing/2014/main" id="{C814B862-1BCD-CDC2-1DB5-1E582A25B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1889" y="709019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1D9717-0AD0-A857-FB5B-77F5DCC65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624" y="159544"/>
            <a:ext cx="6906491" cy="653891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</a:rPr>
              <a:t>Arts PLC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</a:rPr>
              <a:t>Modern Band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</a:rPr>
              <a:t>State and National Standards</a:t>
            </a:r>
          </a:p>
          <a:p>
            <a:pPr marL="0" indent="0">
              <a:buNone/>
            </a:pPr>
            <a:r>
              <a:rPr lang="en-US" sz="3600" dirty="0"/>
              <a:t>ESSA (Every Student Succeeds Act)</a:t>
            </a:r>
          </a:p>
          <a:p>
            <a:pPr marL="457200" indent="-457200">
              <a:buNone/>
            </a:pPr>
            <a:r>
              <a:rPr lang="en-US" sz="3600" dirty="0">
                <a:solidFill>
                  <a:srgbClr val="C00000"/>
                </a:solidFill>
              </a:rPr>
              <a:t>Title IV and ESSER (Elementary and Secondary School Emergency Relief) funding</a:t>
            </a:r>
          </a:p>
          <a:p>
            <a:pPr marL="457200" indent="-457200">
              <a:buNone/>
            </a:pPr>
            <a:r>
              <a:rPr lang="en-US" sz="3600" b="1" dirty="0">
                <a:solidFill>
                  <a:srgbClr val="0070C0"/>
                </a:solidFill>
              </a:rPr>
              <a:t>Career Readiness</a:t>
            </a:r>
          </a:p>
          <a:p>
            <a:pPr marL="457200" indent="-457200">
              <a:buNone/>
            </a:pPr>
            <a:r>
              <a:rPr lang="en-US" sz="3600" b="1" dirty="0">
                <a:solidFill>
                  <a:srgbClr val="0070C0"/>
                </a:solidFill>
              </a:rPr>
              <a:t>Teacher Evaluation in the Arts</a:t>
            </a:r>
          </a:p>
          <a:p>
            <a:pPr marL="457200" indent="-457200">
              <a:buNone/>
            </a:pPr>
            <a:r>
              <a:rPr lang="en-US" sz="3600" b="1" dirty="0">
                <a:solidFill>
                  <a:srgbClr val="0070C0"/>
                </a:solidFill>
              </a:rPr>
              <a:t>Music Teacher Shortage (?)</a:t>
            </a:r>
          </a:p>
          <a:p>
            <a:pPr marL="457200" indent="-457200">
              <a:buNone/>
            </a:pPr>
            <a:r>
              <a:rPr lang="en-US" sz="3600" b="1" dirty="0">
                <a:solidFill>
                  <a:srgbClr val="0070C0"/>
                </a:solidFill>
              </a:rPr>
              <a:t>Arts Education Access Data</a:t>
            </a:r>
          </a:p>
        </p:txBody>
      </p:sp>
    </p:spTree>
    <p:extLst>
      <p:ext uri="{BB962C8B-B14F-4D97-AF65-F5344CB8AC3E}">
        <p14:creationId xmlns:p14="http://schemas.microsoft.com/office/powerpoint/2010/main" val="2993450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77A8-A59D-14FF-9DA3-B4EF35D14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011"/>
            <a:ext cx="12192000" cy="1948722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Thanks for all you do each and every day!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O. David Deitz---Fine Arts Education Consultant---PA Department of Education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9B5C96-F3DC-5B77-842E-3CC99DC8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213" y="2251316"/>
            <a:ext cx="2143748" cy="390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E96110C-832A-8DCF-702E-CA4E9065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7328" y="2251317"/>
            <a:ext cx="2159745" cy="390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6F12FC9-9450-A1D9-3EEB-45B1D76E0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2753" y="2251317"/>
            <a:ext cx="2175744" cy="390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6FF9871-2841-7B2E-A176-074CAAB99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6932" y="2251316"/>
            <a:ext cx="2159745" cy="390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205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7" name="Freeform: Shape 3086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28477-884C-F4EE-5887-2BBAA7C91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01" y="1276710"/>
            <a:ext cx="2925184" cy="422694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Joining the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Arts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&amp; Humanities PLC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D06AE32-E0E9-0A4E-8CA9-AAE2D082E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70" t="21807" r="38476" b="66677"/>
          <a:stretch/>
        </p:blipFill>
        <p:spPr>
          <a:xfrm>
            <a:off x="4601040" y="478712"/>
            <a:ext cx="6437707" cy="237947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074" name="Picture 2" descr="Whova">
            <a:extLst>
              <a:ext uri="{FF2B5EF4-FFF2-40B4-BE49-F238E27FC236}">
                <a16:creationId xmlns:a16="http://schemas.microsoft.com/office/drawing/2014/main" id="{44796654-3BB5-D34E-30C5-BCDB2D98C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1751" y="4185251"/>
            <a:ext cx="6396996" cy="2162364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A35D0D-20A1-B3D3-89A0-82F274F05662}"/>
              </a:ext>
            </a:extLst>
          </p:cNvPr>
          <p:cNvSpPr txBox="1"/>
          <p:nvPr/>
        </p:nvSpPr>
        <p:spPr>
          <a:xfrm>
            <a:off x="6689904" y="3198552"/>
            <a:ext cx="2259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pdesas.org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35839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83F4-4CCA-76DA-36F4-5A6F43C3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Update: Multi-Factor Authentication</a:t>
            </a:r>
          </a:p>
        </p:txBody>
      </p:sp>
      <p:pic>
        <p:nvPicPr>
          <p:cNvPr id="4098" name="Picture 2" descr="Screen Clipping">
            <a:extLst>
              <a:ext uri="{FF2B5EF4-FFF2-40B4-BE49-F238E27FC236}">
                <a16:creationId xmlns:a16="http://schemas.microsoft.com/office/drawing/2014/main" id="{E2CA9D28-DCCC-864E-1F73-AD3DFD890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40"/>
          <a:stretch/>
        </p:blipFill>
        <p:spPr bwMode="auto">
          <a:xfrm>
            <a:off x="205018" y="2953194"/>
            <a:ext cx="11838399" cy="32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C163F8-0D30-5089-C9B2-0C713AC3B3E6}"/>
              </a:ext>
            </a:extLst>
          </p:cNvPr>
          <p:cNvSpPr txBox="1"/>
          <p:nvPr/>
        </p:nvSpPr>
        <p:spPr>
          <a:xfrm>
            <a:off x="5489292" y="1533984"/>
            <a:ext cx="3838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Update your profile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BD726397-A040-8882-87B6-07618F588264}"/>
              </a:ext>
            </a:extLst>
          </p:cNvPr>
          <p:cNvSpPr/>
          <p:nvPr/>
        </p:nvSpPr>
        <p:spPr>
          <a:xfrm rot="18331027">
            <a:off x="9982893" y="1641512"/>
            <a:ext cx="304275" cy="132556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01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F9C989C-99C5-9936-BB31-1B27ADBC0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57" t="18326" r="3903" b="12278"/>
          <a:stretch/>
        </p:blipFill>
        <p:spPr>
          <a:xfrm>
            <a:off x="1325423" y="288485"/>
            <a:ext cx="9547912" cy="649702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82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4E014ED-5575-2F51-254C-CCD6BF007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2" t="28695" r="6507" b="5217"/>
          <a:stretch/>
        </p:blipFill>
        <p:spPr>
          <a:xfrm>
            <a:off x="1593011" y="220634"/>
            <a:ext cx="9005977" cy="6416732"/>
          </a:xfrm>
          <a:prstGeom prst="rect">
            <a:avLst/>
          </a:prstGeom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099826E8-7EB7-985A-1D43-A9805DB98111}"/>
              </a:ext>
            </a:extLst>
          </p:cNvPr>
          <p:cNvSpPr/>
          <p:nvPr/>
        </p:nvSpPr>
        <p:spPr>
          <a:xfrm rot="19114855">
            <a:off x="5227922" y="4611747"/>
            <a:ext cx="4189543" cy="98341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There are 3 of them!</a:t>
            </a:r>
          </a:p>
        </p:txBody>
      </p:sp>
    </p:spTree>
    <p:extLst>
      <p:ext uri="{BB962C8B-B14F-4D97-AF65-F5344CB8AC3E}">
        <p14:creationId xmlns:p14="http://schemas.microsoft.com/office/powerpoint/2010/main" val="3292015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30" name="Rectangle 922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2FD6C1-B502-81C2-D80F-E1B80ED784D9}"/>
              </a:ext>
            </a:extLst>
          </p:cNvPr>
          <p:cNvSpPr txBox="1"/>
          <p:nvPr/>
        </p:nvSpPr>
        <p:spPr>
          <a:xfrm>
            <a:off x="4501547" y="1054148"/>
            <a:ext cx="7235664" cy="50533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dirty="0">
                <a:latin typeface="+mj-lt"/>
                <a:ea typeface="+mj-ea"/>
                <a:cs typeface="+mj-cs"/>
              </a:rPr>
              <a:t>Arts and Humanities PLC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6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6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 err="1">
                <a:latin typeface="+mj-lt"/>
                <a:ea typeface="+mj-ea"/>
                <a:cs typeface="+mj-cs"/>
              </a:rPr>
              <a:t>eBlast</a:t>
            </a:r>
            <a:endParaRPr lang="en-US" sz="9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A blue and white sign with a person playing a trumpet&#10;&#10;Description automatically generated">
            <a:extLst>
              <a:ext uri="{FF2B5EF4-FFF2-40B4-BE49-F238E27FC236}">
                <a16:creationId xmlns:a16="http://schemas.microsoft.com/office/drawing/2014/main" id="{B4F6DB10-F9B7-7C9C-703C-C04ECCF1D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1" r="2" b="2"/>
          <a:stretch/>
        </p:blipFill>
        <p:spPr bwMode="auto">
          <a:xfrm>
            <a:off x="20" y="10"/>
            <a:ext cx="4049786" cy="6857990"/>
          </a:xfrm>
          <a:custGeom>
            <a:avLst/>
            <a:gdLst/>
            <a:ahLst/>
            <a:cxnLst/>
            <a:rect l="l" t="t" r="r" b="b"/>
            <a:pathLst>
              <a:path w="4049806" h="685800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2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4409267"/>
            <a:ext cx="4242816" cy="18288"/>
          </a:xfrm>
          <a:custGeom>
            <a:avLst/>
            <a:gdLst>
              <a:gd name="connsiteX0" fmla="*/ 0 w 4242816"/>
              <a:gd name="connsiteY0" fmla="*/ 0 h 18288"/>
              <a:gd name="connsiteX1" fmla="*/ 690973 w 4242816"/>
              <a:gd name="connsiteY1" fmla="*/ 0 h 18288"/>
              <a:gd name="connsiteX2" fmla="*/ 1212233 w 4242816"/>
              <a:gd name="connsiteY2" fmla="*/ 0 h 18288"/>
              <a:gd name="connsiteX3" fmla="*/ 1860778 w 4242816"/>
              <a:gd name="connsiteY3" fmla="*/ 0 h 18288"/>
              <a:gd name="connsiteX4" fmla="*/ 2424466 w 4242816"/>
              <a:gd name="connsiteY4" fmla="*/ 0 h 18288"/>
              <a:gd name="connsiteX5" fmla="*/ 3115439 w 4242816"/>
              <a:gd name="connsiteY5" fmla="*/ 0 h 18288"/>
              <a:gd name="connsiteX6" fmla="*/ 3636699 w 4242816"/>
              <a:gd name="connsiteY6" fmla="*/ 0 h 18288"/>
              <a:gd name="connsiteX7" fmla="*/ 4242816 w 4242816"/>
              <a:gd name="connsiteY7" fmla="*/ 0 h 18288"/>
              <a:gd name="connsiteX8" fmla="*/ 4242816 w 4242816"/>
              <a:gd name="connsiteY8" fmla="*/ 18288 h 18288"/>
              <a:gd name="connsiteX9" fmla="*/ 3636699 w 4242816"/>
              <a:gd name="connsiteY9" fmla="*/ 18288 h 18288"/>
              <a:gd name="connsiteX10" fmla="*/ 3030583 w 4242816"/>
              <a:gd name="connsiteY10" fmla="*/ 18288 h 18288"/>
              <a:gd name="connsiteX11" fmla="*/ 2466894 w 4242816"/>
              <a:gd name="connsiteY11" fmla="*/ 18288 h 18288"/>
              <a:gd name="connsiteX12" fmla="*/ 1988062 w 4242816"/>
              <a:gd name="connsiteY12" fmla="*/ 18288 h 18288"/>
              <a:gd name="connsiteX13" fmla="*/ 1466802 w 4242816"/>
              <a:gd name="connsiteY13" fmla="*/ 18288 h 18288"/>
              <a:gd name="connsiteX14" fmla="*/ 860686 w 4242816"/>
              <a:gd name="connsiteY14" fmla="*/ 18288 h 18288"/>
              <a:gd name="connsiteX15" fmla="*/ 0 w 4242816"/>
              <a:gd name="connsiteY15" fmla="*/ 18288 h 18288"/>
              <a:gd name="connsiteX16" fmla="*/ 0 w 424281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stroke="0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81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20478</TotalTime>
  <Words>1252</Words>
  <Application>Microsoft Macintosh PowerPoint</Application>
  <PresentationFormat>Widescreen</PresentationFormat>
  <Paragraphs>233</Paragraphs>
  <Slides>43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Calibri Light</vt:lpstr>
      <vt:lpstr>IBM Plex Serif</vt:lpstr>
      <vt:lpstr>Open Sans</vt:lpstr>
      <vt:lpstr>proxima-nova</vt:lpstr>
      <vt:lpstr>Segoe UI</vt:lpstr>
      <vt:lpstr>Ubuntu</vt:lpstr>
      <vt:lpstr>Wingdings</vt:lpstr>
      <vt:lpstr>Office Theme</vt:lpstr>
      <vt:lpstr>PowerPoint Presentation</vt:lpstr>
      <vt:lpstr>O David Deitz</vt:lpstr>
      <vt:lpstr>Update Topics from Past Years</vt:lpstr>
      <vt:lpstr>Khalid Mumin, Secretary of Education</vt:lpstr>
      <vt:lpstr>Joining the   Arts  &amp; Humanities PLC</vt:lpstr>
      <vt:lpstr>Update: Multi-Factor Authentication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Modern Band at this Conference</vt:lpstr>
      <vt:lpstr>PowerPoint Presentation</vt:lpstr>
      <vt:lpstr>Arts Education Organizations in PA</vt:lpstr>
      <vt:lpstr>PowerPoint Presentation</vt:lpstr>
      <vt:lpstr>PowerPoint Presentation</vt:lpstr>
      <vt:lpstr>PowerPoint Presentation</vt:lpstr>
      <vt:lpstr>PowerPoint Presentation</vt:lpstr>
      <vt:lpstr>Why Arts Teacher Access Data?</vt:lpstr>
      <vt:lpstr>Public School Enrollment Data</vt:lpstr>
      <vt:lpstr>Music Teacher Shortage Data</vt:lpstr>
      <vt:lpstr>Last year’s message</vt:lpstr>
      <vt:lpstr>Pennsylvania Music Teacher Data</vt:lpstr>
      <vt:lpstr>How can today’s data help us--PMEA--to prepare for the future of music education?</vt:lpstr>
      <vt:lpstr>Suggestion: get your personal devices out now so you can take a picture of the upcoming  QR code.</vt:lpstr>
      <vt:lpstr>PowerPoint Presentation</vt:lpstr>
      <vt:lpstr>PowerPoint Presentation</vt:lpstr>
      <vt:lpstr>Mobile App</vt:lpstr>
      <vt:lpstr>PowerPoint Presentation</vt:lpstr>
      <vt:lpstr>School Profile Tab</vt:lpstr>
      <vt:lpstr>Course Count by Year</vt:lpstr>
      <vt:lpstr>School  Courses  for the Exchange  of  Data</vt:lpstr>
      <vt:lpstr>SCED Code Reporting Definitions: Band</vt:lpstr>
      <vt:lpstr>SCED Code Visualization for Music</vt:lpstr>
      <vt:lpstr>SCED Code: General Band</vt:lpstr>
      <vt:lpstr>SCED Code: Concert Band</vt:lpstr>
      <vt:lpstr>PA SCED Code Crosswalks for Arts</vt:lpstr>
      <vt:lpstr>PA SCED Code Crosswalks</vt:lpstr>
      <vt:lpstr>PA SCED Code Crosswalk Language</vt:lpstr>
      <vt:lpstr>Finding accuracy and consistency</vt:lpstr>
      <vt:lpstr>PowerPoint Presentation</vt:lpstr>
      <vt:lpstr>PowerPoint Presentation</vt:lpstr>
      <vt:lpstr>Thanks for all you do each and every day! O. David Deitz---Fine Arts Education Consultant---PA Department of Education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Deitz, Owen</dc:creator>
  <cp:lastModifiedBy>Deitz, Owen</cp:lastModifiedBy>
  <cp:revision>38</cp:revision>
  <dcterms:created xsi:type="dcterms:W3CDTF">2023-07-09T01:18:45Z</dcterms:created>
  <dcterms:modified xsi:type="dcterms:W3CDTF">2024-04-18T17:37:01Z</dcterms:modified>
</cp:coreProperties>
</file>