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34" r:id="rId5"/>
    <p:sldId id="355" r:id="rId6"/>
    <p:sldId id="425" r:id="rId7"/>
    <p:sldId id="422" r:id="rId8"/>
    <p:sldId id="421" r:id="rId9"/>
    <p:sldId id="416" r:id="rId10"/>
    <p:sldId id="423" r:id="rId11"/>
    <p:sldId id="418" r:id="rId12"/>
    <p:sldId id="42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47A"/>
    <a:srgbClr val="DED500"/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17" autoAdjust="0"/>
    <p:restoredTop sz="96327" autoAdjust="0"/>
  </p:normalViewPr>
  <p:slideViewPr>
    <p:cSldViewPr>
      <p:cViewPr varScale="1">
        <p:scale>
          <a:sx n="72" d="100"/>
          <a:sy n="72" d="100"/>
        </p:scale>
        <p:origin x="10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0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61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88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3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2588-B72F-8C4D-BAC8-F52865048541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AADC-6083-D84A-B7AF-0CD7CAA64794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1681-E165-6240-B263-F12264517961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CE28-029B-E841-83E9-C9381127E024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6FBB-73B8-1249-B36F-8F9E46635888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D14E-94F3-1E4A-89EA-A8A86A78DCCA}" type="datetime1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8C29-8D7F-B44B-BEC2-9E7CEA0889B1}" type="datetime1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3F0D-B386-2044-AE1D-6BB411FB747C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C0C7-744E-7F4C-BFC1-5737C3D575C9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9390A-9939-444F-96B1-EA222510310F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297B-58E6-632C-B4F1-7AD4C9C7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The Pennsylvania Dashboard for the…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E06D2-3638-D294-DEB6-C8799837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9D263-DA92-8E7E-5293-FC2F8394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87396A11-26B9-95EF-1B8B-8748246EB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9" t="21788" r="41803" b="50894"/>
          <a:stretch/>
        </p:blipFill>
        <p:spPr>
          <a:xfrm>
            <a:off x="1736863" y="1447800"/>
            <a:ext cx="5670274" cy="437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5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EA071-1FEE-AA8F-FA90-B4386C4B4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No Arts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CFA8A7-1082-6EE3-7163-8AEB1E9BA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0D3FD-4021-346C-46BA-3E05E8866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CBC148-677B-99E1-E25D-B9845D75D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1" t="47466" r="2941" b="34361"/>
          <a:stretch/>
        </p:blipFill>
        <p:spPr>
          <a:xfrm>
            <a:off x="476252" y="1612392"/>
            <a:ext cx="8186738" cy="34930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408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AB66D-5AA2-35E6-54B8-532E55C1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No Arts: Programs and Student Access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B4F78-8AD4-DCF3-EE94-961EFB9C2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6C5BA-2028-958F-796D-EB105484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This is a screenshot of the No Arts banner for the Pennsylvania Dashboard of the Arts Education Data Project.">
            <a:extLst>
              <a:ext uri="{FF2B5EF4-FFF2-40B4-BE49-F238E27FC236}">
                <a16:creationId xmlns:a16="http://schemas.microsoft.com/office/drawing/2014/main" id="{820FA059-C9FC-8F2A-DBDA-EBC00D5A3E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16120" r="16667" b="65090"/>
          <a:stretch/>
        </p:blipFill>
        <p:spPr>
          <a:xfrm>
            <a:off x="448234" y="2209800"/>
            <a:ext cx="8229601" cy="1483334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7B71AA67-4BFC-2F14-FB97-53CC2880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14500" y="4168174"/>
            <a:ext cx="5715000" cy="475567"/>
          </a:xfrm>
          <a:prstGeom prst="wedgeRoundRectCallout">
            <a:avLst>
              <a:gd name="adj1" fmla="val 399"/>
              <a:gd name="adj2" fmla="val -216100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Information about schools without arts course and students without arts access is provided for 2021-2022 at the statewide level.</a:t>
            </a:r>
          </a:p>
        </p:txBody>
      </p:sp>
    </p:spTree>
    <p:extLst>
      <p:ext uri="{BB962C8B-B14F-4D97-AF65-F5344CB8AC3E}">
        <p14:creationId xmlns:p14="http://schemas.microsoft.com/office/powerpoint/2010/main" val="292636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3092E-4A8A-0C1E-8DC9-DD592F660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No Arts: Help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F8E6B8-5C39-F3F3-4D8F-48AA5222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2F9C7-50BF-3E20-0171-D4B68661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This is a screenshot of the No Arts Help page for the Pennsylvania Dashboard of the Arts Education Data Project.">
            <a:extLst>
              <a:ext uri="{FF2B5EF4-FFF2-40B4-BE49-F238E27FC236}">
                <a16:creationId xmlns:a16="http://schemas.microsoft.com/office/drawing/2014/main" id="{6517485E-89CA-FB8D-7854-A5B8684B6B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16974" r="16667" b="6799"/>
          <a:stretch/>
        </p:blipFill>
        <p:spPr>
          <a:xfrm>
            <a:off x="914400" y="1752600"/>
            <a:ext cx="5257800" cy="388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321A1C-A452-9637-8750-A8E86D110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9" t="20854" r="15534" b="77385"/>
          <a:stretch/>
        </p:blipFill>
        <p:spPr>
          <a:xfrm>
            <a:off x="6477000" y="1752600"/>
            <a:ext cx="2133600" cy="990600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58C4BC28-2C90-BE5A-09B5-1F609260F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64429" y="3232076"/>
            <a:ext cx="2140085" cy="1339997"/>
          </a:xfrm>
          <a:prstGeom prst="wedgeRoundRectCallout">
            <a:avLst>
              <a:gd name="adj1" fmla="val -23283"/>
              <a:gd name="adj2" fmla="val -80410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the Help button in the upper right-hand corner to better understand how this page presents data.</a:t>
            </a:r>
          </a:p>
        </p:txBody>
      </p:sp>
    </p:spTree>
    <p:extLst>
      <p:ext uri="{BB962C8B-B14F-4D97-AF65-F5344CB8AC3E}">
        <p14:creationId xmlns:p14="http://schemas.microsoft.com/office/powerpoint/2010/main" val="243255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3092E-4A8A-0C1E-8DC9-DD592F660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No Arts: Filter Icon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F8E6B8-5C39-F3F3-4D8F-48AA5222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2F9C7-50BF-3E20-0171-D4B68661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This is a screenshot of the drop-down behind the Filter Icon for the No Arts tab.">
            <a:extLst>
              <a:ext uri="{FF2B5EF4-FFF2-40B4-BE49-F238E27FC236}">
                <a16:creationId xmlns:a16="http://schemas.microsoft.com/office/drawing/2014/main" id="{E9B83132-8DC9-A935-0358-760A078F48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4" t="20712" r="16486" b="74545"/>
          <a:stretch/>
        </p:blipFill>
        <p:spPr>
          <a:xfrm>
            <a:off x="2362200" y="3573998"/>
            <a:ext cx="4419600" cy="1351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578D22-624C-0644-9794-66D02F24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24647" r="86274" b="64362"/>
          <a:stretch/>
        </p:blipFill>
        <p:spPr>
          <a:xfrm>
            <a:off x="1690048" y="1993163"/>
            <a:ext cx="900752" cy="9052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7812BCE-E636-1836-849B-47B7FCF27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0" y="1974852"/>
            <a:ext cx="3429000" cy="905256"/>
          </a:xfrm>
          <a:prstGeom prst="wedgeRoundRectCallout">
            <a:avLst>
              <a:gd name="adj1" fmla="val -103834"/>
              <a:gd name="adj2" fmla="val 20219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 the filter icon and drop-down lists to filter by County. </a:t>
            </a:r>
          </a:p>
        </p:txBody>
      </p:sp>
    </p:spTree>
    <p:extLst>
      <p:ext uri="{BB962C8B-B14F-4D97-AF65-F5344CB8AC3E}">
        <p14:creationId xmlns:p14="http://schemas.microsoft.com/office/powerpoint/2010/main" val="2847627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AB66D-5AA2-35E6-54B8-532E55C1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No Arts: Programs and Student Access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B4F78-8AD4-DCF3-EE94-961EFB9C2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6C5BA-2028-958F-796D-EB105484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This screenshot displays a graphic that shows statewide trends over time for students who are without arts access.">
            <a:extLst>
              <a:ext uri="{FF2B5EF4-FFF2-40B4-BE49-F238E27FC236}">
                <a16:creationId xmlns:a16="http://schemas.microsoft.com/office/drawing/2014/main" id="{4917C184-B96C-D06A-C75C-FABDFEA652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7" t="36404" r="48692" b="39682"/>
          <a:stretch/>
        </p:blipFill>
        <p:spPr>
          <a:xfrm>
            <a:off x="457200" y="2590800"/>
            <a:ext cx="6925134" cy="3015784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633B9B37-3A85-19E8-1035-B43FC2DF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72200" y="1546411"/>
            <a:ext cx="2514600" cy="1577789"/>
          </a:xfrm>
          <a:prstGeom prst="wedgeRoundRectCallout">
            <a:avLst>
              <a:gd name="adj1" fmla="val -124087"/>
              <a:gd name="adj2" fmla="val 144310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points within this graph for specific information about students without access to arts programs statewide.</a:t>
            </a:r>
          </a:p>
        </p:txBody>
      </p:sp>
    </p:spTree>
    <p:extLst>
      <p:ext uri="{BB962C8B-B14F-4D97-AF65-F5344CB8AC3E}">
        <p14:creationId xmlns:p14="http://schemas.microsoft.com/office/powerpoint/2010/main" val="2523235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AB66D-5AA2-35E6-54B8-532E55C1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No Arts: Grade and School Level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B4F78-8AD4-DCF3-EE94-961EFB9C2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6C5BA-2028-958F-796D-EB105484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This screenshot is a bar graph that displays the percent of students without art access, by grade level.">
            <a:extLst>
              <a:ext uri="{FF2B5EF4-FFF2-40B4-BE49-F238E27FC236}">
                <a16:creationId xmlns:a16="http://schemas.microsoft.com/office/drawing/2014/main" id="{820FA059-C9FC-8F2A-DBDA-EBC00D5A3E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6" t="61813" r="49675" b="21746"/>
          <a:stretch/>
        </p:blipFill>
        <p:spPr>
          <a:xfrm>
            <a:off x="3533337" y="1616075"/>
            <a:ext cx="4924863" cy="1524000"/>
          </a:xfrm>
          <a:prstGeom prst="rect">
            <a:avLst/>
          </a:prstGeom>
        </p:spPr>
      </p:pic>
      <p:pic>
        <p:nvPicPr>
          <p:cNvPr id="5" name="Picture 4" descr="This screenshot displays a map of schools without arts programs.">
            <a:extLst>
              <a:ext uri="{FF2B5EF4-FFF2-40B4-BE49-F238E27FC236}">
                <a16:creationId xmlns:a16="http://schemas.microsoft.com/office/drawing/2014/main" id="{D1A19E9E-3D17-5CF7-DFA3-C25A7671D3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2" t="34909" r="18627" b="39682"/>
          <a:stretch/>
        </p:blipFill>
        <p:spPr>
          <a:xfrm>
            <a:off x="457200" y="3470502"/>
            <a:ext cx="4208929" cy="2555421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D34C81F1-44FC-13B5-C67A-2BE53FCEB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6129" y="4724400"/>
            <a:ext cx="3911585" cy="964975"/>
          </a:xfrm>
          <a:prstGeom prst="wedgeRoundRectCallout">
            <a:avLst>
              <a:gd name="adj1" fmla="val -58524"/>
              <a:gd name="adj2" fmla="val 40052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a data dot to identify schools who report not having arts programs.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32A332C8-B7CF-758A-295B-4AB31FFC9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2762" y="2022702"/>
            <a:ext cx="2362200" cy="1117373"/>
          </a:xfrm>
          <a:prstGeom prst="wedgeRoundRectCallout">
            <a:avLst>
              <a:gd name="adj1" fmla="val 73378"/>
              <a:gd name="adj2" fmla="val 19671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Statewide data about students without access to arts is provided by grade level in this graphic.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09A34C7F-D8F4-9F56-4DC2-3DCFFE0B2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8535" y="3422877"/>
            <a:ext cx="3911585" cy="964975"/>
          </a:xfrm>
          <a:prstGeom prst="wedgeRoundRectCallout">
            <a:avLst>
              <a:gd name="adj1" fmla="val -58524"/>
              <a:gd name="adj2" fmla="val 40052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Data for Grade Level and Schools Without Arts Programs can be more easily viewed by filtering at the county level.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D6EA94-790F-6AE2-FF9E-BC2D5A619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24647" r="86274" b="64362"/>
          <a:stretch/>
        </p:blipFill>
        <p:spPr>
          <a:xfrm>
            <a:off x="8037214" y="4110606"/>
            <a:ext cx="518843" cy="5214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920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AB6BE-7FA2-BEA3-C8C8-7661BDEA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+mn-lt"/>
              </a:rPr>
              <a:t>No Arts: Free/Reduced Lunch, School Type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40278-C5BB-B7A4-7281-0D2F5149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EB032-6E2E-5795-94C4-81A00269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This screenshot displays a bar graph that compares percents of schools with and without art access, based on free and reduced lunch category definitions and charter or traditional school types.">
            <a:extLst>
              <a:ext uri="{FF2B5EF4-FFF2-40B4-BE49-F238E27FC236}">
                <a16:creationId xmlns:a16="http://schemas.microsoft.com/office/drawing/2014/main" id="{F3DA11DD-761C-2B84-D601-142ADDCEDC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1" t="42382" r="16667" b="12778"/>
          <a:stretch/>
        </p:blipFill>
        <p:spPr>
          <a:xfrm>
            <a:off x="4548225" y="1676400"/>
            <a:ext cx="4138575" cy="4005072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5DABC8ED-DFFA-EF68-A7F4-3D2F14C4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1807921"/>
            <a:ext cx="3889518" cy="774250"/>
          </a:xfrm>
          <a:prstGeom prst="wedgeRoundRectCallout">
            <a:avLst>
              <a:gd name="adj1" fmla="val 58889"/>
              <a:gd name="adj2" fmla="val 20683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Bar graphs are used to provide information about schools without arts by Free/Reduced Lunch Category.</a:t>
            </a:r>
          </a:p>
        </p:txBody>
      </p:sp>
      <p:pic>
        <p:nvPicPr>
          <p:cNvPr id="10" name="Picture 9" descr="This screenshot provides a definition of free and reduced lunch categories.">
            <a:extLst>
              <a:ext uri="{FF2B5EF4-FFF2-40B4-BE49-F238E27FC236}">
                <a16:creationId xmlns:a16="http://schemas.microsoft.com/office/drawing/2014/main" id="{C6CC0887-1FE4-EA49-1EB8-22ADF06F9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68858" r="57901" b="21708"/>
          <a:stretch/>
        </p:blipFill>
        <p:spPr>
          <a:xfrm>
            <a:off x="474846" y="2760788"/>
            <a:ext cx="3880695" cy="9155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F96CF7B7-B110-55CC-D37C-9E0D1D71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5971" y="4629233"/>
            <a:ext cx="3889518" cy="774250"/>
          </a:xfrm>
          <a:prstGeom prst="wedgeRoundRectCallout">
            <a:avLst>
              <a:gd name="adj1" fmla="val 61301"/>
              <a:gd name="adj2" fmla="val 2035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Bar graphs are used to provide information about schools without arts by School Type (Charter/Traditional).</a:t>
            </a:r>
          </a:p>
        </p:txBody>
      </p:sp>
    </p:spTree>
    <p:extLst>
      <p:ext uri="{BB962C8B-B14F-4D97-AF65-F5344CB8AC3E}">
        <p14:creationId xmlns:p14="http://schemas.microsoft.com/office/powerpoint/2010/main" val="7880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AB6BE-7FA2-BEA3-C8C8-7661BDEA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dirty="0"/>
              <a:t>No Arts: Race/Ethnicity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40278-C5BB-B7A4-7281-0D2F5149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EB032-6E2E-5795-94C4-81A00269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This screenshot displays a bar graph that compares percents of schools with and without art access, based on school-majority Race/Ethnicity categories.">
            <a:extLst>
              <a:ext uri="{FF2B5EF4-FFF2-40B4-BE49-F238E27FC236}">
                <a16:creationId xmlns:a16="http://schemas.microsoft.com/office/drawing/2014/main" id="{09DF68C9-50B2-2E6A-6CF6-04A06A5F0F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t="61778" r="49374" b="12778"/>
          <a:stretch/>
        </p:blipFill>
        <p:spPr>
          <a:xfrm>
            <a:off x="3505199" y="1451811"/>
            <a:ext cx="5201193" cy="2463723"/>
          </a:xfrm>
          <a:prstGeom prst="rect">
            <a:avLst/>
          </a:prstGeom>
        </p:spPr>
      </p:pic>
      <p:pic>
        <p:nvPicPr>
          <p:cNvPr id="5" name="Picture 4" descr="This screenshot provides a definition for School-majority Race/Ethnicity categories.">
            <a:extLst>
              <a:ext uri="{FF2B5EF4-FFF2-40B4-BE49-F238E27FC236}">
                <a16:creationId xmlns:a16="http://schemas.microsoft.com/office/drawing/2014/main" id="{E9C235DC-9AE1-1D6E-3DBA-4D66873392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440" t="59634" r="30512" b="22405"/>
          <a:stretch/>
        </p:blipFill>
        <p:spPr>
          <a:xfrm>
            <a:off x="457200" y="3927428"/>
            <a:ext cx="3886200" cy="2417027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3884C0DD-55EE-8882-409D-1409B1590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2131295"/>
            <a:ext cx="2324100" cy="1180520"/>
          </a:xfrm>
          <a:prstGeom prst="wedgeRoundRectCallout">
            <a:avLst>
              <a:gd name="adj1" fmla="val 59382"/>
              <a:gd name="adj2" fmla="val 18736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Bar graphs are used to provide information about schools without arts by School-Majority Race/Ethnicity.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5C6618EA-A122-8306-4802-5056FD2CA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95800" y="4724400"/>
            <a:ext cx="4174156" cy="990600"/>
          </a:xfrm>
          <a:prstGeom prst="wedgeRoundRectCallout">
            <a:avLst>
              <a:gd name="adj1" fmla="val -67577"/>
              <a:gd name="adj2" fmla="val 21396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Refer to the definition of School-Majority Race/Ethnicity as found in the Information &amp; Info Tab.</a:t>
            </a:r>
          </a:p>
        </p:txBody>
      </p:sp>
    </p:spTree>
    <p:extLst>
      <p:ext uri="{BB962C8B-B14F-4D97-AF65-F5344CB8AC3E}">
        <p14:creationId xmlns:p14="http://schemas.microsoft.com/office/powerpoint/2010/main" val="2815170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2" ma:contentTypeDescription="Create a new document." ma:contentTypeScope="" ma:versionID="ab5e3be8eaf3cd0fb5535aa68510e8f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aabebb8d57a36d92a4894986269ef2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A26B4A5-46FA-43EB-A387-9CE0A3C50242}"/>
</file>

<file path=customXml/itemProps2.xml><?xml version="1.0" encoding="utf-8"?>
<ds:datastoreItem xmlns:ds="http://schemas.openxmlformats.org/officeDocument/2006/customXml" ds:itemID="{C12A4EA4-2FD6-46CD-858F-1ABF09EFBD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45E959-B139-4928-B6C0-4290FBE61FC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f1c7bf0e-1cb0-48f8-99df-6e3f20f315b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38814</TotalTime>
  <Words>267</Words>
  <Application>Microsoft Office PowerPoint</Application>
  <PresentationFormat>On-screen Show (4:3)</PresentationFormat>
  <Paragraphs>42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The Pennsylvania Dashboard for the…</vt:lpstr>
      <vt:lpstr>No Arts</vt:lpstr>
      <vt:lpstr>No Arts: Programs and Student Access</vt:lpstr>
      <vt:lpstr>No Arts: Help</vt:lpstr>
      <vt:lpstr>No Arts: Filter Icon</vt:lpstr>
      <vt:lpstr>No Arts: Programs and Student Access</vt:lpstr>
      <vt:lpstr>No Arts: Grade and School Level </vt:lpstr>
      <vt:lpstr>No Arts: Free/Reduced Lunch, School Type</vt:lpstr>
      <vt:lpstr>No Arts: Race/Ethnicity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PDE AEDP No Arts</dc:title>
  <dc:creator>pdeadmin</dc:creator>
  <cp:lastModifiedBy>Heimbach, Bunne</cp:lastModifiedBy>
  <cp:revision>133</cp:revision>
  <cp:lastPrinted>2023-04-30T01:38:09Z</cp:lastPrinted>
  <dcterms:created xsi:type="dcterms:W3CDTF">2017-02-01T18:23:33Z</dcterms:created>
  <dcterms:modified xsi:type="dcterms:W3CDTF">2023-10-31T12:06:01Z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33500</vt:r8>
  </property>
  <property fmtid="{D5CDD505-2E9C-101B-9397-08002B2CF9AE}" pid="3" name="_dlc_policyId">
    <vt:lpwstr>/InsidePDE/Documents</vt:lpwstr>
  </property>
  <property fmtid="{D5CDD505-2E9C-101B-9397-08002B2CF9AE}" pid="4" name="xd_ProgID">
    <vt:lpwstr/>
  </property>
  <property fmtid="{D5CDD505-2E9C-101B-9397-08002B2CF9AE}" pid="5" name="_CopySource">
    <vt:lpwstr>https://collab.pde.pa.gov/InsidePDE/Documents/Getting My Job Done/Accessibility/PDE PowerPoint Template - ADA Accessible.pptx</vt:lpwstr>
  </property>
  <property fmtid="{D5CDD505-2E9C-101B-9397-08002B2CF9AE}" pid="6" name="ContentTypeId">
    <vt:lpwstr>0x01010063A4E9D8B9AE294BB8664582FC3229C4</vt:lpwstr>
  </property>
  <property fmtid="{D5CDD505-2E9C-101B-9397-08002B2CF9AE}" pid="7" name="ItemRetentionFormula">
    <vt:lpwstr>&lt;formula id="Microsoft.Office.RecordsManagement.PolicyFeatures.Expiration.Formula.BuiltIn"&gt;&lt;number&gt;1&lt;/number&gt;&lt;property&gt;Post_x005f_x0020_End_x005f_x0020_Date&lt;/property&gt;&lt;propertyId&gt;00000000-0000-0000-0000-000000000000&lt;/propertyId&gt;&lt;period&gt;days&lt;/period&gt;&lt;/formula&gt;</vt:lpwstr>
  </property>
  <property fmtid="{D5CDD505-2E9C-101B-9397-08002B2CF9AE}" pid="8" name="TemplateUrl">
    <vt:lpwstr/>
  </property>
  <property fmtid="{D5CDD505-2E9C-101B-9397-08002B2CF9AE}" pid="9" name="MigrationSourceURL">
    <vt:lpwstr/>
  </property>
  <property fmtid="{D5CDD505-2E9C-101B-9397-08002B2CF9AE}" pid="10" name="Category">
    <vt:lpwstr/>
  </property>
  <property fmtid="{D5CDD505-2E9C-101B-9397-08002B2CF9AE}" pid="11" name="xd_Signature">
    <vt:bool>false</vt:bool>
  </property>
  <property fmtid="{D5CDD505-2E9C-101B-9397-08002B2CF9AE}" pid="12" name="_SourceUrl">
    <vt:lpwstr/>
  </property>
  <property fmtid="{D5CDD505-2E9C-101B-9397-08002B2CF9AE}" pid="13" name="_SharedFileIndex">
    <vt:lpwstr/>
  </property>
</Properties>
</file>