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34" r:id="rId5"/>
    <p:sldId id="357" r:id="rId6"/>
    <p:sldId id="359" r:id="rId7"/>
    <p:sldId id="351" r:id="rId8"/>
    <p:sldId id="408" r:id="rId9"/>
    <p:sldId id="360" r:id="rId10"/>
    <p:sldId id="407" r:id="rId11"/>
    <p:sldId id="361" r:id="rId12"/>
    <p:sldId id="40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47A"/>
    <a:srgbClr val="DED50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95C83-66D1-31EA-AC41-9D76F3266ED6}" v="41" dt="2023-10-04T13:50:48.657"/>
    <p1510:client id="{6E8355C9-7AAE-C50D-2701-DC3ED2E063E3}" v="9" dt="2023-10-06T12:37:4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4" autoAdjust="0"/>
    <p:restoredTop sz="96327" autoAdjust="0"/>
  </p:normalViewPr>
  <p:slideViewPr>
    <p:cSldViewPr>
      <p:cViewPr varScale="1">
        <p:scale>
          <a:sx n="72" d="100"/>
          <a:sy n="72" d="100"/>
        </p:scale>
        <p:origin x="1044" y="60"/>
      </p:cViewPr>
      <p:guideLst>
        <p:guide orient="horz" pos="2160"/>
        <p:guide pos="2880"/>
      </p:guideLst>
    </p:cSldViewPr>
  </p:slideViewPr>
  <p:outlineViewPr>
    <p:cViewPr>
      <p:scale>
        <a:sx n="33" d="100"/>
        <a:sy n="33" d="100"/>
      </p:scale>
      <p:origin x="0" y="-4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10/31/2023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3</a:t>
            </a:fld>
            <a:endParaRPr lang="en-US"/>
          </a:p>
        </p:txBody>
      </p:sp>
    </p:spTree>
    <p:extLst>
      <p:ext uri="{BB962C8B-B14F-4D97-AF65-F5344CB8AC3E}">
        <p14:creationId xmlns:p14="http://schemas.microsoft.com/office/powerpoint/2010/main" val="13007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5</a:t>
            </a:fld>
            <a:endParaRPr lang="en-US"/>
          </a:p>
        </p:txBody>
      </p:sp>
    </p:spTree>
    <p:extLst>
      <p:ext uri="{BB962C8B-B14F-4D97-AF65-F5344CB8AC3E}">
        <p14:creationId xmlns:p14="http://schemas.microsoft.com/office/powerpoint/2010/main" val="366878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6</a:t>
            </a:fld>
            <a:endParaRPr lang="en-US"/>
          </a:p>
        </p:txBody>
      </p:sp>
    </p:spTree>
    <p:extLst>
      <p:ext uri="{BB962C8B-B14F-4D97-AF65-F5344CB8AC3E}">
        <p14:creationId xmlns:p14="http://schemas.microsoft.com/office/powerpoint/2010/main" val="205414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8</a:t>
            </a:fld>
            <a:endParaRPr lang="en-US"/>
          </a:p>
        </p:txBody>
      </p:sp>
    </p:spTree>
    <p:extLst>
      <p:ext uri="{BB962C8B-B14F-4D97-AF65-F5344CB8AC3E}">
        <p14:creationId xmlns:p14="http://schemas.microsoft.com/office/powerpoint/2010/main" val="396758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732588-B72F-8C4D-BAC8-F52865048541}" type="datetime1">
              <a:rPr lang="en-US" smtClean="0"/>
              <a:t>10/31/2023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6AADC-6083-D84A-B7AF-0CD7CAA6479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1681-E165-6240-B263-F12264517961}"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24176-147C-0D4D-A94D-1A3B1A5CBC53}"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FECE28-029B-E841-83E9-C9381127E024}" type="datetime1">
              <a:rPr lang="en-US" smtClean="0"/>
              <a:t>10/31/2023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B6FBB-73B8-1249-B36F-8F9E46635888}"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ED14E-94F3-1E4A-89EA-A8A86A78DCCA}" type="datetime1">
              <a:rPr lang="en-US" smtClean="0"/>
              <a:t>10/31/2023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195C1-E30A-CE44-BC32-5903E93F9D64}" type="datetime1">
              <a:rPr lang="en-US" smtClean="0"/>
              <a:t>10/31/2023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88C29-8D7F-B44B-BEC2-9E7CEA0889B1}" type="datetime1">
              <a:rPr lang="en-US" smtClean="0"/>
              <a:t>10/31/2023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C73F0D-B386-2044-AE1D-6BB411FB747C}"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1C0C7-744E-7F4C-BFC1-5737C3D575C9}" type="datetime1">
              <a:rPr lang="en-US" smtClean="0"/>
              <a:t>10/31/2023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Pennsylvania Department of Education</a:t>
            </a:r>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9390A-9939-444F-96B1-EA222510310F}" type="datetime1">
              <a:rPr lang="en-US" smtClean="0"/>
              <a:t>10/31/2023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97B-58E6-632C-B4F1-7AD4C9C7B592}"/>
              </a:ext>
            </a:extLst>
          </p:cNvPr>
          <p:cNvSpPr>
            <a:spLocks noGrp="1"/>
          </p:cNvSpPr>
          <p:nvPr>
            <p:ph type="title"/>
          </p:nvPr>
        </p:nvSpPr>
        <p:spPr/>
        <p:txBody>
          <a:bodyPr/>
          <a:lstStyle/>
          <a:p>
            <a:pPr algn="ctr"/>
            <a:r>
              <a:rPr lang="en-US" dirty="0">
                <a:latin typeface="+mn-lt"/>
              </a:rPr>
              <a:t>The Pennsylvania Dashboard for the…</a:t>
            </a:r>
          </a:p>
        </p:txBody>
      </p:sp>
      <p:sp>
        <p:nvSpPr>
          <p:cNvPr id="4" name="Date Placeholder 3">
            <a:extLst>
              <a:ext uri="{FF2B5EF4-FFF2-40B4-BE49-F238E27FC236}">
                <a16:creationId xmlns:a16="http://schemas.microsoft.com/office/drawing/2014/main" id="{A6FE06D2-3638-D294-DEB6-C879983711EF}"/>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BCD9D263-DA92-8E7E-5293-FC2F83940942}"/>
              </a:ext>
            </a:extLst>
          </p:cNvPr>
          <p:cNvSpPr>
            <a:spLocks noGrp="1"/>
          </p:cNvSpPr>
          <p:nvPr>
            <p:ph type="sldNum" sz="quarter" idx="12"/>
          </p:nvPr>
        </p:nvSpPr>
        <p:spPr/>
        <p:txBody>
          <a:bodyPr/>
          <a:lstStyle/>
          <a:p>
            <a:fld id="{680C5762-CF65-4775-9966-A58D40CC61B9}" type="slidenum">
              <a:rPr lang="en-US" smtClean="0"/>
              <a:t>1</a:t>
            </a:fld>
            <a:endParaRPr lang="en-US"/>
          </a:p>
        </p:txBody>
      </p:sp>
      <p:pic>
        <p:nvPicPr>
          <p:cNvPr id="6" name="Content Placeholder 8">
            <a:extLst>
              <a:ext uri="{FF2B5EF4-FFF2-40B4-BE49-F238E27FC236}">
                <a16:creationId xmlns:a16="http://schemas.microsoft.com/office/drawing/2014/main" id="{87396A11-26B9-95EF-1B8B-8748246EB1BA}"/>
              </a:ext>
              <a:ext uri="{C183D7F6-B498-43B3-948B-1728B52AA6E4}">
                <adec:decorative xmlns:adec="http://schemas.microsoft.com/office/drawing/2017/decorative" val="1"/>
              </a:ext>
            </a:extLst>
          </p:cNvPr>
          <p:cNvPicPr>
            <a:picLocks noChangeAspect="1"/>
          </p:cNvPicPr>
          <p:nvPr/>
        </p:nvPicPr>
        <p:blipFill rotWithShape="1">
          <a:blip r:embed="rId2"/>
          <a:srcRect l="9499" t="21788" r="41803" b="50894"/>
          <a:stretch/>
        </p:blipFill>
        <p:spPr>
          <a:xfrm>
            <a:off x="1736863" y="1447800"/>
            <a:ext cx="5670274" cy="4372290"/>
          </a:xfrm>
          <a:prstGeom prst="rect">
            <a:avLst/>
          </a:prstGeom>
        </p:spPr>
      </p:pic>
    </p:spTree>
    <p:extLst>
      <p:ext uri="{BB962C8B-B14F-4D97-AF65-F5344CB8AC3E}">
        <p14:creationId xmlns:p14="http://schemas.microsoft.com/office/powerpoint/2010/main" val="54205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1A80-A6AB-D5E3-F88E-6070DC69B668}"/>
              </a:ext>
            </a:extLst>
          </p:cNvPr>
          <p:cNvSpPr>
            <a:spLocks noGrp="1"/>
          </p:cNvSpPr>
          <p:nvPr>
            <p:ph type="title"/>
          </p:nvPr>
        </p:nvSpPr>
        <p:spPr/>
        <p:txBody>
          <a:bodyPr>
            <a:normAutofit/>
          </a:bodyPr>
          <a:lstStyle/>
          <a:p>
            <a:pPr algn="ctr"/>
            <a:r>
              <a:rPr lang="en-US" sz="2800" dirty="0"/>
              <a:t>Comparisons</a:t>
            </a:r>
          </a:p>
        </p:txBody>
      </p:sp>
      <p:sp>
        <p:nvSpPr>
          <p:cNvPr id="3" name="Date Placeholder 2">
            <a:extLst>
              <a:ext uri="{FF2B5EF4-FFF2-40B4-BE49-F238E27FC236}">
                <a16:creationId xmlns:a16="http://schemas.microsoft.com/office/drawing/2014/main" id="{A6BD0244-CDF4-79F6-00C1-CBB855F0A6D5}"/>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18388D1B-5816-A951-ABE1-FD22A2C799D1}"/>
              </a:ext>
            </a:extLst>
          </p:cNvPr>
          <p:cNvSpPr>
            <a:spLocks noGrp="1"/>
          </p:cNvSpPr>
          <p:nvPr>
            <p:ph type="sldNum" sz="quarter" idx="12"/>
          </p:nvPr>
        </p:nvSpPr>
        <p:spPr/>
        <p:txBody>
          <a:bodyPr/>
          <a:lstStyle/>
          <a:p>
            <a:fld id="{680C5762-CF65-4775-9966-A58D40CC61B9}" type="slidenum">
              <a:rPr lang="en-US" smtClean="0"/>
              <a:t>2</a:t>
            </a:fld>
            <a:endParaRPr lang="en-US"/>
          </a:p>
        </p:txBody>
      </p:sp>
      <p:pic>
        <p:nvPicPr>
          <p:cNvPr id="6" name="Picture 5">
            <a:extLst>
              <a:ext uri="{FF2B5EF4-FFF2-40B4-BE49-F238E27FC236}">
                <a16:creationId xmlns:a16="http://schemas.microsoft.com/office/drawing/2014/main" id="{C53AE686-4D1D-BF50-39A0-7A966EC5121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70099" t="21340" r="3113" b="59787"/>
          <a:stretch/>
        </p:blipFill>
        <p:spPr>
          <a:xfrm>
            <a:off x="433552" y="1600199"/>
            <a:ext cx="8177048" cy="3616037"/>
          </a:xfrm>
          <a:prstGeom prst="rect">
            <a:avLst/>
          </a:prstGeom>
          <a:ln>
            <a:solidFill>
              <a:schemeClr val="tx1"/>
            </a:solidFill>
          </a:ln>
        </p:spPr>
      </p:pic>
    </p:spTree>
    <p:extLst>
      <p:ext uri="{BB962C8B-B14F-4D97-AF65-F5344CB8AC3E}">
        <p14:creationId xmlns:p14="http://schemas.microsoft.com/office/powerpoint/2010/main" val="36768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0A87-C2D7-8E33-67F7-FB131C77C13E}"/>
              </a:ext>
            </a:extLst>
          </p:cNvPr>
          <p:cNvSpPr>
            <a:spLocks noGrp="1"/>
          </p:cNvSpPr>
          <p:nvPr>
            <p:ph type="title"/>
          </p:nvPr>
        </p:nvSpPr>
        <p:spPr/>
        <p:txBody>
          <a:bodyPr/>
          <a:lstStyle/>
          <a:p>
            <a:pPr algn="ctr"/>
            <a:r>
              <a:rPr lang="en-US" sz="3200" dirty="0">
                <a:latin typeface="+mn-lt"/>
              </a:rPr>
              <a:t>Comparisons</a:t>
            </a:r>
            <a:endParaRPr lang="en-US" dirty="0">
              <a:latin typeface="+mn-lt"/>
            </a:endParaRPr>
          </a:p>
        </p:txBody>
      </p:sp>
      <p:sp>
        <p:nvSpPr>
          <p:cNvPr id="3" name="Date Placeholder 2">
            <a:extLst>
              <a:ext uri="{FF2B5EF4-FFF2-40B4-BE49-F238E27FC236}">
                <a16:creationId xmlns:a16="http://schemas.microsoft.com/office/drawing/2014/main" id="{3D9A5A0A-C32B-4A50-7055-324593A66D24}"/>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3644E7D7-D1CE-D202-DB06-590DD47B6772}"/>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This is a partial screenshot of the Comparisons banner for the Pennsylvania Dashboard of the Arts Education Data Project.">
            <a:extLst>
              <a:ext uri="{FF2B5EF4-FFF2-40B4-BE49-F238E27FC236}">
                <a16:creationId xmlns:a16="http://schemas.microsoft.com/office/drawing/2014/main" id="{C290E246-B896-1B1A-A7C9-518CB5725FCE}"/>
              </a:ext>
            </a:extLst>
          </p:cNvPr>
          <p:cNvPicPr>
            <a:picLocks noChangeAspect="1"/>
          </p:cNvPicPr>
          <p:nvPr/>
        </p:nvPicPr>
        <p:blipFill rotWithShape="1">
          <a:blip r:embed="rId3">
            <a:extLst>
              <a:ext uri="{28A0092B-C50C-407E-A947-70E740481C1C}">
                <a14:useLocalDpi xmlns:a14="http://schemas.microsoft.com/office/drawing/2010/main" val="0"/>
              </a:ext>
            </a:extLst>
          </a:blip>
          <a:srcRect l="28432" t="16881" r="25490" b="77979"/>
          <a:stretch/>
        </p:blipFill>
        <p:spPr>
          <a:xfrm>
            <a:off x="376990" y="2477827"/>
            <a:ext cx="8229600" cy="601058"/>
          </a:xfrm>
          <a:prstGeom prst="rect">
            <a:avLst/>
          </a:prstGeom>
        </p:spPr>
      </p:pic>
      <p:pic>
        <p:nvPicPr>
          <p:cNvPr id="7" name="Picture 6" descr="This is a continuation of Comparisons banner screenshot for the Pennsylvania Dashboard of the Arts Education Data Project that features an overall arts enrollment rate filtering option.">
            <a:extLst>
              <a:ext uri="{FF2B5EF4-FFF2-40B4-BE49-F238E27FC236}">
                <a16:creationId xmlns:a16="http://schemas.microsoft.com/office/drawing/2014/main" id="{B9F12094-FB4C-51F2-4657-2B3F6DA3A4E2}"/>
              </a:ext>
            </a:extLst>
          </p:cNvPr>
          <p:cNvPicPr>
            <a:picLocks noChangeAspect="1"/>
          </p:cNvPicPr>
          <p:nvPr/>
        </p:nvPicPr>
        <p:blipFill rotWithShape="1">
          <a:blip r:embed="rId3">
            <a:extLst>
              <a:ext uri="{28A0092B-C50C-407E-A947-70E740481C1C}">
                <a14:useLocalDpi xmlns:a14="http://schemas.microsoft.com/office/drawing/2010/main" val="0"/>
              </a:ext>
            </a:extLst>
          </a:blip>
          <a:srcRect l="14706" t="24324" r="36672" b="71732"/>
          <a:stretch/>
        </p:blipFill>
        <p:spPr>
          <a:xfrm>
            <a:off x="284747" y="4589806"/>
            <a:ext cx="8574505" cy="455325"/>
          </a:xfrm>
          <a:prstGeom prst="rect">
            <a:avLst/>
          </a:prstGeom>
        </p:spPr>
      </p:pic>
      <p:sp>
        <p:nvSpPr>
          <p:cNvPr id="9" name="Rounded Rectangular Callout 8">
            <a:extLst>
              <a:ext uri="{FF2B5EF4-FFF2-40B4-BE49-F238E27FC236}">
                <a16:creationId xmlns:a16="http://schemas.microsoft.com/office/drawing/2014/main" id="{37CB8140-0B7C-ED67-995E-6643843C8A6E}"/>
              </a:ext>
              <a:ext uri="{C183D7F6-B498-43B3-948B-1728B52AA6E4}">
                <adec:decorative xmlns:adec="http://schemas.microsoft.com/office/drawing/2017/decorative" val="1"/>
              </a:ext>
            </a:extLst>
          </p:cNvPr>
          <p:cNvSpPr/>
          <p:nvPr/>
        </p:nvSpPr>
        <p:spPr>
          <a:xfrm>
            <a:off x="376990" y="5240289"/>
            <a:ext cx="3926305" cy="601058"/>
          </a:xfrm>
          <a:prstGeom prst="wedgeRoundRectCallout">
            <a:avLst>
              <a:gd name="adj1" fmla="val -7030"/>
              <a:gd name="adj2" fmla="val -8822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Selecting this symbol provides ways to choose districts or schools that you want to compare.</a:t>
            </a:r>
          </a:p>
        </p:txBody>
      </p:sp>
      <p:sp>
        <p:nvSpPr>
          <p:cNvPr id="10" name="Rounded Rectangular Callout 9">
            <a:extLst>
              <a:ext uri="{FF2B5EF4-FFF2-40B4-BE49-F238E27FC236}">
                <a16:creationId xmlns:a16="http://schemas.microsoft.com/office/drawing/2014/main" id="{A61B6D62-D7CA-F471-CA42-61FB3415995E}"/>
              </a:ext>
              <a:ext uri="{C183D7F6-B498-43B3-948B-1728B52AA6E4}">
                <adec:decorative xmlns:adec="http://schemas.microsoft.com/office/drawing/2017/decorative" val="1"/>
              </a:ext>
            </a:extLst>
          </p:cNvPr>
          <p:cNvSpPr/>
          <p:nvPr/>
        </p:nvSpPr>
        <p:spPr>
          <a:xfrm>
            <a:off x="449947" y="1463532"/>
            <a:ext cx="8156643" cy="616790"/>
          </a:xfrm>
          <a:prstGeom prst="wedgeRoundRectCallout">
            <a:avLst>
              <a:gd name="adj1" fmla="val -21807"/>
              <a:gd name="adj2" fmla="val 9540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 Comparisons tab provides opportunity to explore similarities and differences in art education access data among schools that have unique commonalities. </a:t>
            </a:r>
          </a:p>
        </p:txBody>
      </p:sp>
      <p:sp>
        <p:nvSpPr>
          <p:cNvPr id="11" name="Rounded Rectangular Callout 10">
            <a:extLst>
              <a:ext uri="{FF2B5EF4-FFF2-40B4-BE49-F238E27FC236}">
                <a16:creationId xmlns:a16="http://schemas.microsoft.com/office/drawing/2014/main" id="{B7D8BE82-2B76-A54E-ECEF-D9ADCB9AD35B}"/>
              </a:ext>
              <a:ext uri="{C183D7F6-B498-43B3-948B-1728B52AA6E4}">
                <adec:decorative xmlns:adec="http://schemas.microsoft.com/office/drawing/2017/decorative" val="1"/>
              </a:ext>
            </a:extLst>
          </p:cNvPr>
          <p:cNvSpPr/>
          <p:nvPr/>
        </p:nvSpPr>
        <p:spPr>
          <a:xfrm>
            <a:off x="4860763" y="3462901"/>
            <a:ext cx="3926305" cy="724929"/>
          </a:xfrm>
          <a:prstGeom prst="wedgeRoundRectCallout">
            <a:avLst>
              <a:gd name="adj1" fmla="val -974"/>
              <a:gd name="adj2" fmla="val 9574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ea typeface="+mn-lt"/>
                <a:cs typeface="+mn-lt"/>
              </a:rPr>
              <a:t>Filter for county, then scroll to see the dots highlighted by the selected school name. </a:t>
            </a:r>
            <a:endParaRPr lang="en-US">
              <a:solidFill>
                <a:schemeClr val="bg1"/>
              </a:solidFill>
              <a:ea typeface="+mn-lt"/>
              <a:cs typeface="+mn-lt"/>
            </a:endParaRPr>
          </a:p>
          <a:p>
            <a:pPr algn="ctr"/>
            <a:r>
              <a:rPr lang="en-US" sz="1400" dirty="0">
                <a:solidFill>
                  <a:schemeClr val="bg1"/>
                </a:solidFill>
                <a:ea typeface="+mn-lt"/>
                <a:cs typeface="+mn-lt"/>
              </a:rPr>
              <a:t>(See slide 5)</a:t>
            </a:r>
            <a:endParaRPr lang="en-US" dirty="0">
              <a:solidFill>
                <a:schemeClr val="bg1"/>
              </a:solidFill>
              <a:cs typeface="Calibri"/>
            </a:endParaRPr>
          </a:p>
        </p:txBody>
      </p:sp>
      <p:sp>
        <p:nvSpPr>
          <p:cNvPr id="12" name="Rounded Rectangular Callout 11">
            <a:extLst>
              <a:ext uri="{FF2B5EF4-FFF2-40B4-BE49-F238E27FC236}">
                <a16:creationId xmlns:a16="http://schemas.microsoft.com/office/drawing/2014/main" id="{4EFD3EBE-FD72-1E82-3ED1-D68B35200831}"/>
              </a:ext>
              <a:ext uri="{C183D7F6-B498-43B3-948B-1728B52AA6E4}">
                <adec:decorative xmlns:adec="http://schemas.microsoft.com/office/drawing/2017/decorative" val="1"/>
              </a:ext>
            </a:extLst>
          </p:cNvPr>
          <p:cNvSpPr/>
          <p:nvPr/>
        </p:nvSpPr>
        <p:spPr>
          <a:xfrm>
            <a:off x="354474" y="3575511"/>
            <a:ext cx="4195010" cy="601058"/>
          </a:xfrm>
          <a:prstGeom prst="wedgeRoundRectCallout">
            <a:avLst>
              <a:gd name="adj1" fmla="val -12109"/>
              <a:gd name="adj2" fmla="val -125248"/>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There are lots of filter options in this tab!</a:t>
            </a:r>
          </a:p>
        </p:txBody>
      </p:sp>
    </p:spTree>
    <p:extLst>
      <p:ext uri="{BB962C8B-B14F-4D97-AF65-F5344CB8AC3E}">
        <p14:creationId xmlns:p14="http://schemas.microsoft.com/office/powerpoint/2010/main" val="54467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71E8-F003-2701-1CB1-9B524B19967F}"/>
              </a:ext>
            </a:extLst>
          </p:cNvPr>
          <p:cNvSpPr>
            <a:spLocks noGrp="1"/>
          </p:cNvSpPr>
          <p:nvPr>
            <p:ph type="title"/>
          </p:nvPr>
        </p:nvSpPr>
        <p:spPr/>
        <p:txBody>
          <a:bodyPr/>
          <a:lstStyle/>
          <a:p>
            <a:pPr algn="ctr"/>
            <a:r>
              <a:rPr lang="en-US" sz="3200" dirty="0">
                <a:latin typeface="+mn-lt"/>
              </a:rPr>
              <a:t>Comparisons: Help</a:t>
            </a:r>
            <a:endParaRPr lang="en-US" dirty="0">
              <a:latin typeface="+mn-lt"/>
            </a:endParaRPr>
          </a:p>
        </p:txBody>
      </p:sp>
      <p:sp>
        <p:nvSpPr>
          <p:cNvPr id="4" name="Date Placeholder 3">
            <a:extLst>
              <a:ext uri="{FF2B5EF4-FFF2-40B4-BE49-F238E27FC236}">
                <a16:creationId xmlns:a16="http://schemas.microsoft.com/office/drawing/2014/main" id="{6EC5BEEF-DBC4-442D-501D-8D0AE76B58B0}"/>
              </a:ext>
            </a:extLst>
          </p:cNvPr>
          <p:cNvSpPr>
            <a:spLocks noGrp="1"/>
          </p:cNvSpPr>
          <p:nvPr>
            <p:ph type="dt" sz="half" idx="10"/>
          </p:nvPr>
        </p:nvSpPr>
        <p:spPr/>
        <p:txBody>
          <a:bodyPr/>
          <a:lstStyle/>
          <a:p>
            <a:fld id="{E2924176-147C-0D4D-A94D-1A3B1A5CBC53}" type="datetime1">
              <a:rPr lang="en-US" smtClean="0"/>
              <a:t>10/31/2023</a:t>
            </a:fld>
            <a:endParaRPr lang="en-US"/>
          </a:p>
        </p:txBody>
      </p:sp>
      <p:sp>
        <p:nvSpPr>
          <p:cNvPr id="5" name="Slide Number Placeholder 4">
            <a:extLst>
              <a:ext uri="{FF2B5EF4-FFF2-40B4-BE49-F238E27FC236}">
                <a16:creationId xmlns:a16="http://schemas.microsoft.com/office/drawing/2014/main" id="{36AFCF8E-825B-9B0D-DEE8-94827541A1DD}"/>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7" name="Picture 6" descr="This is a screenshot of the Comparisons Help page for the Pennsylvania Dashboard of the Arts Education Data Project.">
            <a:extLst>
              <a:ext uri="{FF2B5EF4-FFF2-40B4-BE49-F238E27FC236}">
                <a16:creationId xmlns:a16="http://schemas.microsoft.com/office/drawing/2014/main" id="{49B81059-AAA9-1526-B708-775A6874F7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51" t="16473" r="15821" b="20631"/>
          <a:stretch/>
        </p:blipFill>
        <p:spPr>
          <a:xfrm>
            <a:off x="457199" y="1707621"/>
            <a:ext cx="6096001" cy="3657600"/>
          </a:xfrm>
          <a:prstGeom prst="rect">
            <a:avLst/>
          </a:prstGeom>
        </p:spPr>
      </p:pic>
      <p:pic>
        <p:nvPicPr>
          <p:cNvPr id="8" name="Picture 7">
            <a:extLst>
              <a:ext uri="{FF2B5EF4-FFF2-40B4-BE49-F238E27FC236}">
                <a16:creationId xmlns:a16="http://schemas.microsoft.com/office/drawing/2014/main" id="{B88CBB0D-DBD7-55A1-9B75-B6A24CC25DB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1809" t="20854" r="15534" b="77385"/>
          <a:stretch/>
        </p:blipFill>
        <p:spPr>
          <a:xfrm>
            <a:off x="6661416" y="1707621"/>
            <a:ext cx="2133600" cy="990600"/>
          </a:xfrm>
          <a:prstGeom prst="rect">
            <a:avLst/>
          </a:prstGeom>
        </p:spPr>
      </p:pic>
      <p:sp>
        <p:nvSpPr>
          <p:cNvPr id="9" name="Rounded Rectangular Callout 8">
            <a:extLst>
              <a:ext uri="{FF2B5EF4-FFF2-40B4-BE49-F238E27FC236}">
                <a16:creationId xmlns:a16="http://schemas.microsoft.com/office/drawing/2014/main" id="{EF2F7DA5-5448-F588-1542-56B6BEE76FDA}"/>
              </a:ext>
              <a:ext uri="{C183D7F6-B498-43B3-948B-1728B52AA6E4}">
                <adec:decorative xmlns:adec="http://schemas.microsoft.com/office/drawing/2017/decorative" val="1"/>
              </a:ext>
            </a:extLst>
          </p:cNvPr>
          <p:cNvSpPr/>
          <p:nvPr/>
        </p:nvSpPr>
        <p:spPr>
          <a:xfrm>
            <a:off x="6650187" y="3232076"/>
            <a:ext cx="2140085" cy="1339997"/>
          </a:xfrm>
          <a:prstGeom prst="wedgeRoundRectCallout">
            <a:avLst>
              <a:gd name="adj1" fmla="val -23283"/>
              <a:gd name="adj2" fmla="val -80410"/>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Help button in the upper right-hand corner to better understand how this page presents data.</a:t>
            </a:r>
          </a:p>
        </p:txBody>
      </p:sp>
    </p:spTree>
    <p:extLst>
      <p:ext uri="{BB962C8B-B14F-4D97-AF65-F5344CB8AC3E}">
        <p14:creationId xmlns:p14="http://schemas.microsoft.com/office/powerpoint/2010/main" val="205385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E23A0-FFA6-5657-C75C-A1537134F32C}"/>
              </a:ext>
            </a:extLst>
          </p:cNvPr>
          <p:cNvSpPr>
            <a:spLocks noGrp="1"/>
          </p:cNvSpPr>
          <p:nvPr>
            <p:ph type="title"/>
          </p:nvPr>
        </p:nvSpPr>
        <p:spPr/>
        <p:txBody>
          <a:bodyPr/>
          <a:lstStyle/>
          <a:p>
            <a:pPr algn="ctr"/>
            <a:r>
              <a:rPr lang="en-US" dirty="0">
                <a:latin typeface="+mn-lt"/>
              </a:rPr>
              <a:t>Comparisons: Filter Icon</a:t>
            </a:r>
          </a:p>
        </p:txBody>
      </p:sp>
      <p:sp>
        <p:nvSpPr>
          <p:cNvPr id="3" name="Date Placeholder 2">
            <a:extLst>
              <a:ext uri="{FF2B5EF4-FFF2-40B4-BE49-F238E27FC236}">
                <a16:creationId xmlns:a16="http://schemas.microsoft.com/office/drawing/2014/main" id="{E4EED4AE-157A-427D-8E23-EB6CE8FCD906}"/>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83057530-B2BD-E483-3209-1BAFF45A4391}"/>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This is a screenshot of the drop-down behind the Filter Icon for the Comparisons tab.">
            <a:extLst>
              <a:ext uri="{FF2B5EF4-FFF2-40B4-BE49-F238E27FC236}">
                <a16:creationId xmlns:a16="http://schemas.microsoft.com/office/drawing/2014/main" id="{6E413177-DDB9-695D-522B-ED7FB2CC4AD2}"/>
              </a:ext>
            </a:extLst>
          </p:cNvPr>
          <p:cNvPicPr>
            <a:picLocks noChangeAspect="1"/>
          </p:cNvPicPr>
          <p:nvPr/>
        </p:nvPicPr>
        <p:blipFill rotWithShape="1">
          <a:blip r:embed="rId3">
            <a:extLst>
              <a:ext uri="{28A0092B-C50C-407E-A947-70E740481C1C}">
                <a14:useLocalDpi xmlns:a14="http://schemas.microsoft.com/office/drawing/2010/main" val="0"/>
              </a:ext>
            </a:extLst>
          </a:blip>
          <a:srcRect l="60061" t="21640" r="17281" b="59973"/>
          <a:stretch/>
        </p:blipFill>
        <p:spPr>
          <a:xfrm>
            <a:off x="1783738" y="2820567"/>
            <a:ext cx="5576524" cy="2962530"/>
          </a:xfrm>
          <a:prstGeom prst="rect">
            <a:avLst/>
          </a:prstGeom>
        </p:spPr>
      </p:pic>
      <p:pic>
        <p:nvPicPr>
          <p:cNvPr id="7" name="Picture 6">
            <a:extLst>
              <a:ext uri="{FF2B5EF4-FFF2-40B4-BE49-F238E27FC236}">
                <a16:creationId xmlns:a16="http://schemas.microsoft.com/office/drawing/2014/main" id="{5B060F46-F206-0D35-8027-79FE9DF1AEF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83" t="24647" r="86274" b="64362"/>
          <a:stretch/>
        </p:blipFill>
        <p:spPr>
          <a:xfrm>
            <a:off x="1074892" y="1491747"/>
            <a:ext cx="898216" cy="902707"/>
          </a:xfrm>
          <a:prstGeom prst="rect">
            <a:avLst/>
          </a:prstGeom>
          <a:ln>
            <a:solidFill>
              <a:schemeClr val="tx1"/>
            </a:solidFill>
          </a:ln>
        </p:spPr>
      </p:pic>
      <p:sp>
        <p:nvSpPr>
          <p:cNvPr id="8" name="Rounded Rectangular Callout 7">
            <a:extLst>
              <a:ext uri="{FF2B5EF4-FFF2-40B4-BE49-F238E27FC236}">
                <a16:creationId xmlns:a16="http://schemas.microsoft.com/office/drawing/2014/main" id="{3E878763-F6E3-1C9A-9C7A-23D79975EA6E}"/>
              </a:ext>
              <a:ext uri="{C183D7F6-B498-43B3-948B-1728B52AA6E4}">
                <adec:decorative xmlns:adec="http://schemas.microsoft.com/office/drawing/2017/decorative" val="1"/>
              </a:ext>
            </a:extLst>
          </p:cNvPr>
          <p:cNvSpPr/>
          <p:nvPr/>
        </p:nvSpPr>
        <p:spPr>
          <a:xfrm>
            <a:off x="3352800" y="1447801"/>
            <a:ext cx="4716308" cy="990600"/>
          </a:xfrm>
          <a:prstGeom prst="wedgeRoundRectCallout">
            <a:avLst>
              <a:gd name="adj1" fmla="val -66715"/>
              <a:gd name="adj2" fmla="val -712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 the filter icon and drop-down lists to filter by County, District, School Locale, FRL, Grade Level, School Enrollment Size, Race/Ethnicity, or # of Arts Offered. </a:t>
            </a:r>
          </a:p>
        </p:txBody>
      </p:sp>
    </p:spTree>
    <p:extLst>
      <p:ext uri="{BB962C8B-B14F-4D97-AF65-F5344CB8AC3E}">
        <p14:creationId xmlns:p14="http://schemas.microsoft.com/office/powerpoint/2010/main" val="310035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ED0C-FC4C-91C3-7822-BC4797921E83}"/>
              </a:ext>
            </a:extLst>
          </p:cNvPr>
          <p:cNvSpPr>
            <a:spLocks noGrp="1"/>
          </p:cNvSpPr>
          <p:nvPr>
            <p:ph type="title"/>
          </p:nvPr>
        </p:nvSpPr>
        <p:spPr/>
        <p:txBody>
          <a:bodyPr/>
          <a:lstStyle/>
          <a:p>
            <a:pPr algn="ctr"/>
            <a:r>
              <a:rPr lang="en-US" sz="3200" dirty="0">
                <a:latin typeface="+mn-lt"/>
              </a:rPr>
              <a:t>Comparisons: District and School List</a:t>
            </a:r>
            <a:endParaRPr lang="en-US" dirty="0">
              <a:latin typeface="+mn-lt"/>
            </a:endParaRPr>
          </a:p>
        </p:txBody>
      </p:sp>
      <p:sp>
        <p:nvSpPr>
          <p:cNvPr id="3" name="Date Placeholder 2">
            <a:extLst>
              <a:ext uri="{FF2B5EF4-FFF2-40B4-BE49-F238E27FC236}">
                <a16:creationId xmlns:a16="http://schemas.microsoft.com/office/drawing/2014/main" id="{C2E3F7DD-DD18-1C91-592F-D72F9307C41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7BC52894-0E84-E7FF-F9D7-77B575ECB950}"/>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5" name="Picture 4" descr="This screenshot displays a county, district and school level comparison chart of the percent of students enrolled in arts courses at each school.">
            <a:extLst>
              <a:ext uri="{FF2B5EF4-FFF2-40B4-BE49-F238E27FC236}">
                <a16:creationId xmlns:a16="http://schemas.microsoft.com/office/drawing/2014/main" id="{CD118813-B6ED-86E6-A310-D371FE7D9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54" t="29758" r="37015" b="47923"/>
          <a:stretch/>
        </p:blipFill>
        <p:spPr>
          <a:xfrm>
            <a:off x="1315027" y="2967112"/>
            <a:ext cx="5966372" cy="1826442"/>
          </a:xfrm>
          <a:prstGeom prst="rect">
            <a:avLst/>
          </a:prstGeom>
        </p:spPr>
      </p:pic>
      <p:sp>
        <p:nvSpPr>
          <p:cNvPr id="8" name="Rounded Rectangular Callout 7">
            <a:extLst>
              <a:ext uri="{FF2B5EF4-FFF2-40B4-BE49-F238E27FC236}">
                <a16:creationId xmlns:a16="http://schemas.microsoft.com/office/drawing/2014/main" id="{809B07D0-2C40-FCCB-B8D5-90277AF97705}"/>
              </a:ext>
              <a:ext uri="{C183D7F6-B498-43B3-948B-1728B52AA6E4}">
                <adec:decorative xmlns:adec="http://schemas.microsoft.com/office/drawing/2017/decorative" val="1"/>
              </a:ext>
            </a:extLst>
          </p:cNvPr>
          <p:cNvSpPr/>
          <p:nvPr/>
        </p:nvSpPr>
        <p:spPr>
          <a:xfrm>
            <a:off x="484471" y="1978723"/>
            <a:ext cx="1801529" cy="696749"/>
          </a:xfrm>
          <a:prstGeom prst="wedgeRoundRectCallout">
            <a:avLst>
              <a:gd name="adj1" fmla="val -395"/>
              <a:gd name="adj2" fmla="val 22691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the County level,</a:t>
            </a:r>
          </a:p>
        </p:txBody>
      </p:sp>
      <p:sp>
        <p:nvSpPr>
          <p:cNvPr id="9" name="Rounded Rectangular Callout 8">
            <a:extLst>
              <a:ext uri="{FF2B5EF4-FFF2-40B4-BE49-F238E27FC236}">
                <a16:creationId xmlns:a16="http://schemas.microsoft.com/office/drawing/2014/main" id="{41D1B3AD-5D21-1768-61AE-212992A8474D}"/>
              </a:ext>
              <a:ext uri="{C183D7F6-B498-43B3-948B-1728B52AA6E4}">
                <adec:decorative xmlns:adec="http://schemas.microsoft.com/office/drawing/2017/decorative" val="1"/>
              </a:ext>
            </a:extLst>
          </p:cNvPr>
          <p:cNvSpPr/>
          <p:nvPr/>
        </p:nvSpPr>
        <p:spPr>
          <a:xfrm>
            <a:off x="488483" y="1477283"/>
            <a:ext cx="8198317" cy="365125"/>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Selecting information for Comparison can be done at several levels:</a:t>
            </a:r>
          </a:p>
        </p:txBody>
      </p:sp>
      <p:sp>
        <p:nvSpPr>
          <p:cNvPr id="10" name="Rounded Rectangular Callout 9">
            <a:extLst>
              <a:ext uri="{FF2B5EF4-FFF2-40B4-BE49-F238E27FC236}">
                <a16:creationId xmlns:a16="http://schemas.microsoft.com/office/drawing/2014/main" id="{51183A0E-FA9F-EC48-FFF7-6B3480DF17BE}"/>
              </a:ext>
              <a:ext uri="{C183D7F6-B498-43B3-948B-1728B52AA6E4}">
                <adec:decorative xmlns:adec="http://schemas.microsoft.com/office/drawing/2017/decorative" val="1"/>
              </a:ext>
            </a:extLst>
          </p:cNvPr>
          <p:cNvSpPr/>
          <p:nvPr/>
        </p:nvSpPr>
        <p:spPr>
          <a:xfrm>
            <a:off x="2410993" y="1962126"/>
            <a:ext cx="1887220" cy="696750"/>
          </a:xfrm>
          <a:prstGeom prst="wedgeRoundRectCallout">
            <a:avLst>
              <a:gd name="adj1" fmla="val -23321"/>
              <a:gd name="adj2" fmla="val 8048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…at the District level,</a:t>
            </a:r>
          </a:p>
        </p:txBody>
      </p:sp>
      <p:sp>
        <p:nvSpPr>
          <p:cNvPr id="11" name="Rounded Rectangular Callout 10">
            <a:extLst>
              <a:ext uri="{FF2B5EF4-FFF2-40B4-BE49-F238E27FC236}">
                <a16:creationId xmlns:a16="http://schemas.microsoft.com/office/drawing/2014/main" id="{D175102D-EF12-3766-CB70-13676249CC01}"/>
              </a:ext>
              <a:ext uri="{C183D7F6-B498-43B3-948B-1728B52AA6E4}">
                <adec:decorative xmlns:adec="http://schemas.microsoft.com/office/drawing/2017/decorative" val="1"/>
              </a:ext>
            </a:extLst>
          </p:cNvPr>
          <p:cNvSpPr/>
          <p:nvPr/>
        </p:nvSpPr>
        <p:spPr>
          <a:xfrm>
            <a:off x="4423205" y="1970248"/>
            <a:ext cx="4236323" cy="696751"/>
          </a:xfrm>
          <a:prstGeom prst="wedgeRoundRectCallout">
            <a:avLst>
              <a:gd name="adj1" fmla="val -18302"/>
              <a:gd name="adj2" fmla="val 132232"/>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…or at the Individual School level. Each school’s data dot is positioned on the scale based on the % of students enrolled in arts courses at that school.</a:t>
            </a:r>
          </a:p>
        </p:txBody>
      </p:sp>
      <p:sp>
        <p:nvSpPr>
          <p:cNvPr id="12" name="Rounded Rectangular Callout 11">
            <a:extLst>
              <a:ext uri="{FF2B5EF4-FFF2-40B4-BE49-F238E27FC236}">
                <a16:creationId xmlns:a16="http://schemas.microsoft.com/office/drawing/2014/main" id="{74E721AC-A8DE-5035-E20B-FB3C8861C86F}"/>
              </a:ext>
            </a:extLst>
          </p:cNvPr>
          <p:cNvSpPr/>
          <p:nvPr/>
        </p:nvSpPr>
        <p:spPr>
          <a:xfrm>
            <a:off x="457200" y="4810150"/>
            <a:ext cx="8198317" cy="450989"/>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Clicking on any one of these levels generates specific data for that level in Key Data Point, Enrollment by Arts Discipline and Arts Enrollment by Grade Level.</a:t>
            </a:r>
          </a:p>
        </p:txBody>
      </p:sp>
      <p:pic>
        <p:nvPicPr>
          <p:cNvPr id="14" name="Picture 13" descr="This screenshot displays a Key Data Points function of the Comparisons tab.">
            <a:extLst>
              <a:ext uri="{FF2B5EF4-FFF2-40B4-BE49-F238E27FC236}">
                <a16:creationId xmlns:a16="http://schemas.microsoft.com/office/drawing/2014/main" id="{CA42ADF7-88E1-7DB2-2AF0-7E90B9C36875}"/>
              </a:ext>
            </a:extLst>
          </p:cNvPr>
          <p:cNvPicPr>
            <a:picLocks noChangeAspect="1"/>
          </p:cNvPicPr>
          <p:nvPr/>
        </p:nvPicPr>
        <p:blipFill rotWithShape="1">
          <a:blip r:embed="rId4">
            <a:extLst>
              <a:ext uri="{28A0092B-C50C-407E-A947-70E740481C1C}">
                <a14:useLocalDpi xmlns:a14="http://schemas.microsoft.com/office/drawing/2010/main" val="0"/>
              </a:ext>
            </a:extLst>
          </a:blip>
          <a:srcRect l="14934" t="33365" r="16666" b="63640"/>
          <a:stretch/>
        </p:blipFill>
        <p:spPr>
          <a:xfrm>
            <a:off x="440358" y="5467750"/>
            <a:ext cx="8171047" cy="308990"/>
          </a:xfrm>
          <a:prstGeom prst="rect">
            <a:avLst/>
          </a:prstGeom>
        </p:spPr>
      </p:pic>
      <p:pic>
        <p:nvPicPr>
          <p:cNvPr id="16" name="Picture 15" descr="This screenshot displays an enrollment by arts discipline and grade level function of the Comparisons tab.">
            <a:extLst>
              <a:ext uri="{FF2B5EF4-FFF2-40B4-BE49-F238E27FC236}">
                <a16:creationId xmlns:a16="http://schemas.microsoft.com/office/drawing/2014/main" id="{5995228D-5C80-84A7-52DE-F660BA7054FB}"/>
              </a:ext>
            </a:extLst>
          </p:cNvPr>
          <p:cNvPicPr>
            <a:picLocks noChangeAspect="1"/>
          </p:cNvPicPr>
          <p:nvPr/>
        </p:nvPicPr>
        <p:blipFill rotWithShape="1">
          <a:blip r:embed="rId4">
            <a:extLst>
              <a:ext uri="{28A0092B-C50C-407E-A947-70E740481C1C}">
                <a14:useLocalDpi xmlns:a14="http://schemas.microsoft.com/office/drawing/2010/main" val="0"/>
              </a:ext>
            </a:extLst>
          </a:blip>
          <a:srcRect l="15331" t="57773" r="37161" b="38519"/>
          <a:stretch/>
        </p:blipFill>
        <p:spPr>
          <a:xfrm>
            <a:off x="459805" y="5838663"/>
            <a:ext cx="5789596" cy="365125"/>
          </a:xfrm>
          <a:prstGeom prst="rect">
            <a:avLst/>
          </a:prstGeom>
        </p:spPr>
      </p:pic>
    </p:spTree>
    <p:extLst>
      <p:ext uri="{BB962C8B-B14F-4D97-AF65-F5344CB8AC3E}">
        <p14:creationId xmlns:p14="http://schemas.microsoft.com/office/powerpoint/2010/main" val="191459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457C-5B4F-A619-6632-829B24D13D6B}"/>
              </a:ext>
            </a:extLst>
          </p:cNvPr>
          <p:cNvSpPr>
            <a:spLocks noGrp="1"/>
          </p:cNvSpPr>
          <p:nvPr>
            <p:ph type="title"/>
          </p:nvPr>
        </p:nvSpPr>
        <p:spPr/>
        <p:txBody>
          <a:bodyPr/>
          <a:lstStyle/>
          <a:p>
            <a:pPr algn="ctr"/>
            <a:r>
              <a:rPr lang="en-US" dirty="0">
                <a:latin typeface="+mn-lt"/>
              </a:rPr>
              <a:t>Comparisons: District &amp; School Level</a:t>
            </a:r>
          </a:p>
        </p:txBody>
      </p:sp>
      <p:sp>
        <p:nvSpPr>
          <p:cNvPr id="3" name="Date Placeholder 2">
            <a:extLst>
              <a:ext uri="{FF2B5EF4-FFF2-40B4-BE49-F238E27FC236}">
                <a16:creationId xmlns:a16="http://schemas.microsoft.com/office/drawing/2014/main" id="{8A49AED7-FDE5-EB82-4732-680495B7869B}"/>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B62AF09E-C534-2F66-71FA-051D4BB9E910}"/>
              </a:ext>
            </a:extLst>
          </p:cNvPr>
          <p:cNvSpPr>
            <a:spLocks noGrp="1"/>
          </p:cNvSpPr>
          <p:nvPr>
            <p:ph type="sldNum" sz="quarter" idx="12"/>
          </p:nvPr>
        </p:nvSpPr>
        <p:spPr/>
        <p:txBody>
          <a:bodyPr/>
          <a:lstStyle/>
          <a:p>
            <a:fld id="{680C5762-CF65-4775-9966-A58D40CC61B9}" type="slidenum">
              <a:rPr lang="en-US" smtClean="0"/>
              <a:t>7</a:t>
            </a:fld>
            <a:endParaRPr lang="en-US"/>
          </a:p>
        </p:txBody>
      </p:sp>
      <p:sp>
        <p:nvSpPr>
          <p:cNvPr id="5" name="Rounded Rectangular Callout 4">
            <a:extLst>
              <a:ext uri="{FF2B5EF4-FFF2-40B4-BE49-F238E27FC236}">
                <a16:creationId xmlns:a16="http://schemas.microsoft.com/office/drawing/2014/main" id="{15078252-F188-361F-E37F-4C8021D1DB95}"/>
              </a:ext>
              <a:ext uri="{C183D7F6-B498-43B3-948B-1728B52AA6E4}">
                <adec:decorative xmlns:adec="http://schemas.microsoft.com/office/drawing/2017/decorative" val="1"/>
              </a:ext>
            </a:extLst>
          </p:cNvPr>
          <p:cNvSpPr/>
          <p:nvPr/>
        </p:nvSpPr>
        <p:spPr>
          <a:xfrm>
            <a:off x="488483" y="1490331"/>
            <a:ext cx="8198317" cy="365125"/>
          </a:xfrm>
          <a:prstGeom prst="wedgeRoundRectCallout">
            <a:avLst>
              <a:gd name="adj1" fmla="val 37896"/>
              <a:gd name="adj2" fmla="val 88845"/>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Key Data Points generates data at the District level or the School level.</a:t>
            </a:r>
          </a:p>
        </p:txBody>
      </p:sp>
      <p:pic>
        <p:nvPicPr>
          <p:cNvPr id="6" name="Picture 5" descr="A screenshot of a computer">
            <a:extLst>
              <a:ext uri="{FF2B5EF4-FFF2-40B4-BE49-F238E27FC236}">
                <a16:creationId xmlns:a16="http://schemas.microsoft.com/office/drawing/2014/main" id="{1E8264DA-AE5B-5FC3-D337-3072001039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934" t="33365" r="16666" b="63640"/>
          <a:stretch/>
        </p:blipFill>
        <p:spPr>
          <a:xfrm>
            <a:off x="486476" y="2042427"/>
            <a:ext cx="8171047" cy="254024"/>
          </a:xfrm>
          <a:prstGeom prst="rect">
            <a:avLst/>
          </a:prstGeom>
        </p:spPr>
      </p:pic>
      <p:pic>
        <p:nvPicPr>
          <p:cNvPr id="9" name="Picture 8" descr="This screenshot shows percentage charts for key data points at the district level. Data points include schools, arts enrollment rate, percent of schools without required art, no arts schools, students without access, free and reduced lunch eligibility, and arts teachers.">
            <a:extLst>
              <a:ext uri="{FF2B5EF4-FFF2-40B4-BE49-F238E27FC236}">
                <a16:creationId xmlns:a16="http://schemas.microsoft.com/office/drawing/2014/main" id="{F997C523-8535-5A5F-7A54-37D3EAF071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0" t="40853" r="16667" b="41176"/>
          <a:stretch/>
        </p:blipFill>
        <p:spPr>
          <a:xfrm>
            <a:off x="1718616" y="2514599"/>
            <a:ext cx="7006282" cy="1425008"/>
          </a:xfrm>
          <a:prstGeom prst="rect">
            <a:avLst/>
          </a:prstGeom>
        </p:spPr>
      </p:pic>
      <p:sp>
        <p:nvSpPr>
          <p:cNvPr id="12" name="Rounded Rectangular Callout 11">
            <a:extLst>
              <a:ext uri="{FF2B5EF4-FFF2-40B4-BE49-F238E27FC236}">
                <a16:creationId xmlns:a16="http://schemas.microsoft.com/office/drawing/2014/main" id="{240D06C6-F6B6-C359-2C9E-C1DEB509424A}"/>
              </a:ext>
            </a:extLst>
          </p:cNvPr>
          <p:cNvSpPr/>
          <p:nvPr/>
        </p:nvSpPr>
        <p:spPr>
          <a:xfrm>
            <a:off x="407873" y="3021821"/>
            <a:ext cx="963727" cy="842722"/>
          </a:xfrm>
          <a:prstGeom prst="wedgeRoundRectCallout">
            <a:avLst>
              <a:gd name="adj1" fmla="val 70880"/>
              <a:gd name="adj2" fmla="val 68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District Level</a:t>
            </a:r>
          </a:p>
        </p:txBody>
      </p:sp>
      <p:pic>
        <p:nvPicPr>
          <p:cNvPr id="14" name="Picture 13" descr="This screenshot shows percentage charts for key data points at the school level. Data points include schools, arts enrollment rate, percent of schools without required art, no arts schools, students without access, free and reduced lunch eligibility, and arts teachers.">
            <a:extLst>
              <a:ext uri="{FF2B5EF4-FFF2-40B4-BE49-F238E27FC236}">
                <a16:creationId xmlns:a16="http://schemas.microsoft.com/office/drawing/2014/main" id="{F65C9E82-6D09-60BA-221E-280F37E93C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90" t="40591" r="17647" b="39335"/>
          <a:stretch/>
        </p:blipFill>
        <p:spPr>
          <a:xfrm>
            <a:off x="1644839" y="4104348"/>
            <a:ext cx="7012684" cy="1620667"/>
          </a:xfrm>
          <a:prstGeom prst="rect">
            <a:avLst/>
          </a:prstGeom>
        </p:spPr>
      </p:pic>
      <p:sp>
        <p:nvSpPr>
          <p:cNvPr id="15" name="Rounded Rectangular Callout 14">
            <a:extLst>
              <a:ext uri="{FF2B5EF4-FFF2-40B4-BE49-F238E27FC236}">
                <a16:creationId xmlns:a16="http://schemas.microsoft.com/office/drawing/2014/main" id="{5067CAF3-DE90-1895-43C4-F1FC957D74D6}"/>
              </a:ext>
            </a:extLst>
          </p:cNvPr>
          <p:cNvSpPr/>
          <p:nvPr/>
        </p:nvSpPr>
        <p:spPr>
          <a:xfrm>
            <a:off x="407872" y="4589913"/>
            <a:ext cx="963727" cy="1029409"/>
          </a:xfrm>
          <a:prstGeom prst="wedgeRoundRectCallout">
            <a:avLst>
              <a:gd name="adj1" fmla="val 70880"/>
              <a:gd name="adj2" fmla="val 68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School Level</a:t>
            </a:r>
          </a:p>
          <a:p>
            <a:pPr algn="ctr"/>
            <a:r>
              <a:rPr lang="en-US" sz="1400" dirty="0"/>
              <a:t>(Same District)</a:t>
            </a:r>
          </a:p>
        </p:txBody>
      </p:sp>
    </p:spTree>
    <p:extLst>
      <p:ext uri="{BB962C8B-B14F-4D97-AF65-F5344CB8AC3E}">
        <p14:creationId xmlns:p14="http://schemas.microsoft.com/office/powerpoint/2010/main" val="149715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68D-7919-79B7-5739-EED33715B536}"/>
              </a:ext>
            </a:extLst>
          </p:cNvPr>
          <p:cNvSpPr>
            <a:spLocks noGrp="1"/>
          </p:cNvSpPr>
          <p:nvPr>
            <p:ph type="title"/>
          </p:nvPr>
        </p:nvSpPr>
        <p:spPr/>
        <p:txBody>
          <a:bodyPr/>
          <a:lstStyle/>
          <a:p>
            <a:pPr algn="ctr"/>
            <a:r>
              <a:rPr lang="en-US" sz="3200" dirty="0">
                <a:latin typeface="+mn-lt"/>
              </a:rPr>
              <a:t>Comparisons</a:t>
            </a:r>
            <a:endParaRPr lang="en-US" dirty="0">
              <a:latin typeface="+mn-lt"/>
            </a:endParaRPr>
          </a:p>
        </p:txBody>
      </p:sp>
      <p:sp>
        <p:nvSpPr>
          <p:cNvPr id="3" name="Date Placeholder 2">
            <a:extLst>
              <a:ext uri="{FF2B5EF4-FFF2-40B4-BE49-F238E27FC236}">
                <a16:creationId xmlns:a16="http://schemas.microsoft.com/office/drawing/2014/main" id="{FE27FFF5-C428-2298-396C-D2634ACD19D2}"/>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74919BB7-CA0D-385A-5BA0-BF6F05BDC0E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A screenshot of a computer">
            <a:extLst>
              <a:ext uri="{FF2B5EF4-FFF2-40B4-BE49-F238E27FC236}">
                <a16:creationId xmlns:a16="http://schemas.microsoft.com/office/drawing/2014/main" id="{B6E12C89-0ED1-3554-8AD7-567CE0BE67F5}"/>
              </a:ext>
            </a:extLst>
          </p:cNvPr>
          <p:cNvPicPr>
            <a:picLocks noChangeAspect="1"/>
          </p:cNvPicPr>
          <p:nvPr/>
        </p:nvPicPr>
        <p:blipFill rotWithShape="1">
          <a:blip r:embed="rId3">
            <a:extLst>
              <a:ext uri="{28A0092B-C50C-407E-A947-70E740481C1C}">
                <a14:useLocalDpi xmlns:a14="http://schemas.microsoft.com/office/drawing/2010/main" val="0"/>
              </a:ext>
            </a:extLst>
          </a:blip>
          <a:srcRect l="15331" t="57773" r="30812" b="38864"/>
          <a:stretch/>
        </p:blipFill>
        <p:spPr>
          <a:xfrm>
            <a:off x="457200" y="2535238"/>
            <a:ext cx="8229600" cy="331090"/>
          </a:xfrm>
          <a:prstGeom prst="rect">
            <a:avLst/>
          </a:prstGeom>
        </p:spPr>
      </p:pic>
      <p:sp>
        <p:nvSpPr>
          <p:cNvPr id="7" name="Rounded Rectangular Callout 6">
            <a:extLst>
              <a:ext uri="{FF2B5EF4-FFF2-40B4-BE49-F238E27FC236}">
                <a16:creationId xmlns:a16="http://schemas.microsoft.com/office/drawing/2014/main" id="{31F62420-A1CE-0B2D-3B94-63A42DBDC906}"/>
              </a:ext>
              <a:ext uri="{C183D7F6-B498-43B3-948B-1728B52AA6E4}">
                <adec:decorative xmlns:adec="http://schemas.microsoft.com/office/drawing/2017/decorative" val="1"/>
              </a:ext>
            </a:extLst>
          </p:cNvPr>
          <p:cNvSpPr/>
          <p:nvPr/>
        </p:nvSpPr>
        <p:spPr>
          <a:xfrm>
            <a:off x="457200" y="1668844"/>
            <a:ext cx="8198317" cy="543926"/>
          </a:xfrm>
          <a:prstGeom prst="wedgeRoundRectCallout">
            <a:avLst>
              <a:gd name="adj1" fmla="val -23507"/>
              <a:gd name="adj2" fmla="val 49303"/>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Enrollment by Arts Discipline and Grade Level will also be generated for selected schools. Selecting an arts icon will provides more information.</a:t>
            </a:r>
          </a:p>
        </p:txBody>
      </p:sp>
      <p:pic>
        <p:nvPicPr>
          <p:cNvPr id="9" name="Picture 8" descr="This screenshot uses arts icons to compare enrollment by arts disciplines at the school level.">
            <a:extLst>
              <a:ext uri="{FF2B5EF4-FFF2-40B4-BE49-F238E27FC236}">
                <a16:creationId xmlns:a16="http://schemas.microsoft.com/office/drawing/2014/main" id="{5E0C8DEF-C07A-9496-77D9-54FBD9DED3F2}"/>
              </a:ext>
            </a:extLst>
          </p:cNvPr>
          <p:cNvPicPr>
            <a:picLocks noChangeAspect="1"/>
          </p:cNvPicPr>
          <p:nvPr/>
        </p:nvPicPr>
        <p:blipFill rotWithShape="1">
          <a:blip r:embed="rId4">
            <a:extLst>
              <a:ext uri="{28A0092B-C50C-407E-A947-70E740481C1C}">
                <a14:useLocalDpi xmlns:a14="http://schemas.microsoft.com/office/drawing/2010/main" val="0"/>
              </a:ext>
            </a:extLst>
          </a:blip>
          <a:srcRect l="15534" t="66638" r="53399" b="8151"/>
          <a:stretch/>
        </p:blipFill>
        <p:spPr>
          <a:xfrm>
            <a:off x="457200" y="3087371"/>
            <a:ext cx="4694392" cy="2493897"/>
          </a:xfrm>
          <a:prstGeom prst="rect">
            <a:avLst/>
          </a:prstGeom>
        </p:spPr>
      </p:pic>
      <p:pic>
        <p:nvPicPr>
          <p:cNvPr id="11" name="Picture 10" descr="This screenshot uses bar graphs to display arts enrollment at the grade level within a school.">
            <a:extLst>
              <a:ext uri="{FF2B5EF4-FFF2-40B4-BE49-F238E27FC236}">
                <a16:creationId xmlns:a16="http://schemas.microsoft.com/office/drawing/2014/main" id="{027ECD6B-3575-D6F1-00BF-135E516A58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433" t="65652" r="16665" b="8341"/>
          <a:stretch/>
        </p:blipFill>
        <p:spPr>
          <a:xfrm>
            <a:off x="5259421" y="3196919"/>
            <a:ext cx="3396096" cy="2149367"/>
          </a:xfrm>
          <a:prstGeom prst="rect">
            <a:avLst/>
          </a:prstGeom>
        </p:spPr>
      </p:pic>
    </p:spTree>
    <p:extLst>
      <p:ext uri="{BB962C8B-B14F-4D97-AF65-F5344CB8AC3E}">
        <p14:creationId xmlns:p14="http://schemas.microsoft.com/office/powerpoint/2010/main" val="85950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103F-5B06-D841-42B1-752ADD115B2C}"/>
              </a:ext>
            </a:extLst>
          </p:cNvPr>
          <p:cNvSpPr>
            <a:spLocks noGrp="1"/>
          </p:cNvSpPr>
          <p:nvPr>
            <p:ph type="title"/>
          </p:nvPr>
        </p:nvSpPr>
        <p:spPr/>
        <p:txBody>
          <a:bodyPr>
            <a:normAutofit/>
          </a:bodyPr>
          <a:lstStyle/>
          <a:p>
            <a:pPr algn="ctr"/>
            <a:r>
              <a:rPr lang="en-US" sz="2800" dirty="0">
                <a:latin typeface="+mn-lt"/>
              </a:rPr>
              <a:t>Comparisons: Multiple Schools &amp; </a:t>
            </a:r>
            <a:r>
              <a:rPr lang="en-US" sz="2800" dirty="0" err="1">
                <a:latin typeface="+mn-lt"/>
              </a:rPr>
              <a:t>Diostroicts</a:t>
            </a:r>
            <a:endParaRPr lang="en-US" sz="2800" dirty="0">
              <a:latin typeface="+mn-lt"/>
            </a:endParaRPr>
          </a:p>
        </p:txBody>
      </p:sp>
      <p:sp>
        <p:nvSpPr>
          <p:cNvPr id="3" name="Date Placeholder 2">
            <a:extLst>
              <a:ext uri="{FF2B5EF4-FFF2-40B4-BE49-F238E27FC236}">
                <a16:creationId xmlns:a16="http://schemas.microsoft.com/office/drawing/2014/main" id="{AACA00BA-5AA1-73F3-1386-DE20DBBDB180}"/>
              </a:ext>
            </a:extLst>
          </p:cNvPr>
          <p:cNvSpPr>
            <a:spLocks noGrp="1"/>
          </p:cNvSpPr>
          <p:nvPr>
            <p:ph type="dt" sz="half" idx="10"/>
          </p:nvPr>
        </p:nvSpPr>
        <p:spPr/>
        <p:txBody>
          <a:bodyPr/>
          <a:lstStyle/>
          <a:p>
            <a:fld id="{C3F195C1-E30A-CE44-BC32-5903E93F9D64}" type="datetime1">
              <a:rPr lang="en-US" smtClean="0"/>
              <a:t>10/31/2023</a:t>
            </a:fld>
            <a:endParaRPr lang="en-US"/>
          </a:p>
        </p:txBody>
      </p:sp>
      <p:sp>
        <p:nvSpPr>
          <p:cNvPr id="4" name="Slide Number Placeholder 3">
            <a:extLst>
              <a:ext uri="{FF2B5EF4-FFF2-40B4-BE49-F238E27FC236}">
                <a16:creationId xmlns:a16="http://schemas.microsoft.com/office/drawing/2014/main" id="{ACA3B24A-B0AF-A5E1-1B5E-E0CF4406E94C}"/>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5" name="Picture 4" descr="This screenshot provides several more ways to add schools to a list for the purpose of comparing data.">
            <a:extLst>
              <a:ext uri="{FF2B5EF4-FFF2-40B4-BE49-F238E27FC236}">
                <a16:creationId xmlns:a16="http://schemas.microsoft.com/office/drawing/2014/main" id="{C04EFF6A-B9EA-FD5E-9A71-52E1DA79E884}"/>
              </a:ext>
            </a:extLst>
          </p:cNvPr>
          <p:cNvPicPr>
            <a:picLocks noChangeAspect="1"/>
          </p:cNvPicPr>
          <p:nvPr/>
        </p:nvPicPr>
        <p:blipFill rotWithShape="1">
          <a:blip r:embed="rId2"/>
          <a:srcRect l="14028" t="22719" r="31069" b="60194"/>
          <a:stretch/>
        </p:blipFill>
        <p:spPr>
          <a:xfrm>
            <a:off x="535807" y="2971800"/>
            <a:ext cx="8226482" cy="1600200"/>
          </a:xfrm>
          <a:prstGeom prst="rect">
            <a:avLst/>
          </a:prstGeom>
        </p:spPr>
      </p:pic>
      <p:sp>
        <p:nvSpPr>
          <p:cNvPr id="6" name="Rounded Rectangular Callout 5">
            <a:extLst>
              <a:ext uri="{FF2B5EF4-FFF2-40B4-BE49-F238E27FC236}">
                <a16:creationId xmlns:a16="http://schemas.microsoft.com/office/drawing/2014/main" id="{AC97F6B2-914B-9C96-95BF-BDC5597748D7}"/>
              </a:ext>
              <a:ext uri="{C183D7F6-B498-43B3-948B-1728B52AA6E4}">
                <adec:decorative xmlns:adec="http://schemas.microsoft.com/office/drawing/2017/decorative" val="1"/>
              </a:ext>
            </a:extLst>
          </p:cNvPr>
          <p:cNvSpPr/>
          <p:nvPr/>
        </p:nvSpPr>
        <p:spPr>
          <a:xfrm>
            <a:off x="507733" y="1655262"/>
            <a:ext cx="8128534" cy="543926"/>
          </a:xfrm>
          <a:prstGeom prst="wedgeRoundRectCallout">
            <a:avLst>
              <a:gd name="adj1" fmla="val -31807"/>
              <a:gd name="adj2" fmla="val 196179"/>
              <a:gd name="adj3" fmla="val 16667"/>
            </a:avLst>
          </a:prstGeom>
          <a:solidFill>
            <a:srgbClr val="0634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Using the directions found by selecting this symbol, you can add additional schools or districts to your comparison list. </a:t>
            </a:r>
          </a:p>
        </p:txBody>
      </p:sp>
    </p:spTree>
    <p:extLst>
      <p:ext uri="{BB962C8B-B14F-4D97-AF65-F5344CB8AC3E}">
        <p14:creationId xmlns:p14="http://schemas.microsoft.com/office/powerpoint/2010/main" val="21073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2" ma:contentTypeDescription="Create a new document." ma:contentTypeScope="" ma:versionID="ab5e3be8eaf3cd0fb5535aa68510e8f5">
  <xsd:schema xmlns:xsd="http://www.w3.org/2001/XMLSchema" xmlns:xs="http://www.w3.org/2001/XMLSchema" xmlns:p="http://schemas.microsoft.com/office/2006/metadata/properties" xmlns:ns1="http://schemas.microsoft.com/sharepoint/v3" targetNamespace="http://schemas.microsoft.com/office/2006/metadata/properties" ma:root="true" ma:fieldsID="daabebb8d57a36d92a4894986269ef2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B96E4F-6B9D-49DB-ABB9-D3A3B806A202}"/>
</file>

<file path=customXml/itemProps2.xml><?xml version="1.0" encoding="utf-8"?>
<ds:datastoreItem xmlns:ds="http://schemas.openxmlformats.org/officeDocument/2006/customXml" ds:itemID="{B345E959-B139-4928-B6C0-4290FBE61FC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1c7bf0e-1cb0-48f8-99df-6e3f20f315ba"/>
    <ds:schemaRef ds:uri="http://purl.org/dc/elements/1.1/"/>
    <ds:schemaRef ds:uri="http://www.w3.org/XML/1998/namespace"/>
  </ds:schemaRefs>
</ds:datastoreItem>
</file>

<file path=customXml/itemProps3.xml><?xml version="1.0" encoding="utf-8"?>
<ds:datastoreItem xmlns:ds="http://schemas.openxmlformats.org/officeDocument/2006/customXml" ds:itemID="{C12A4EA4-2FD6-46CD-858F-1ABF09EFB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38821</TotalTime>
  <Words>330</Words>
  <Application>Microsoft Office PowerPoint</Application>
  <PresentationFormat>On-screen Show (4:3)</PresentationFormat>
  <Paragraphs>49</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The Pennsylvania Dashboard for the…</vt:lpstr>
      <vt:lpstr>Comparisons</vt:lpstr>
      <vt:lpstr>Comparisons</vt:lpstr>
      <vt:lpstr>Comparisons: Help</vt:lpstr>
      <vt:lpstr>Comparisons: Filter Icon</vt:lpstr>
      <vt:lpstr>Comparisons: District and School List</vt:lpstr>
      <vt:lpstr>Comparisons: District &amp; School Level</vt:lpstr>
      <vt:lpstr>Comparisons</vt:lpstr>
      <vt:lpstr>Comparisons: Multiple Schools &amp; Diostroicts</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PDE AEDP Comparisons</dc:title>
  <dc:creator>pdeadmin</dc:creator>
  <cp:lastModifiedBy>Heimbach, Bunne</cp:lastModifiedBy>
  <cp:revision>147</cp:revision>
  <cp:lastPrinted>2023-04-30T01:38:09Z</cp:lastPrinted>
  <dcterms:created xsi:type="dcterms:W3CDTF">2017-02-01T18:23:33Z</dcterms:created>
  <dcterms:modified xsi:type="dcterms:W3CDTF">2023-10-31T11:54:11Z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33500</vt:r8>
  </property>
  <property fmtid="{D5CDD505-2E9C-101B-9397-08002B2CF9AE}" pid="3" name="_dlc_policyId">
    <vt:lpwstr>/InsidePDE/Documents</vt:lpwstr>
  </property>
  <property fmtid="{D5CDD505-2E9C-101B-9397-08002B2CF9AE}" pid="4" name="xd_ProgID">
    <vt:lpwstr/>
  </property>
  <property fmtid="{D5CDD505-2E9C-101B-9397-08002B2CF9AE}" pid="5" name="_CopySource">
    <vt:lpwstr>https://collab.pde.pa.gov/InsidePDE/Documents/Getting My Job Done/Accessibility/PDE PowerPoint Template - ADA Accessible.pptx</vt:lpwstr>
  </property>
  <property fmtid="{D5CDD505-2E9C-101B-9397-08002B2CF9AE}" pid="6" name="ContentTypeId">
    <vt:lpwstr>0x01010063A4E9D8B9AE294BB8664582FC3229C4</vt:lpwstr>
  </property>
  <property fmtid="{D5CDD505-2E9C-101B-9397-08002B2CF9AE}" pid="7" name="_SharedFileIndex">
    <vt:lpwstr/>
  </property>
  <property fmtid="{D5CDD505-2E9C-101B-9397-08002B2CF9AE}" pid="8" name="_SourceUrl">
    <vt:lpwstr/>
  </property>
  <property fmtid="{D5CDD505-2E9C-101B-9397-08002B2CF9AE}" pid="9" name="ItemRetentionFormula">
    <vt:lpwstr>&lt;formula id="Microsoft.Office.RecordsManagement.PolicyFeatures.Expiration.Formula.BuiltIn"&gt;&lt;number&gt;1&lt;/number&gt;&lt;property&gt;Post_x005f_x0020_End_x005f_x0020_Date&lt;/property&gt;&lt;propertyId&gt;00000000-0000-0000-0000-000000000000&lt;/propertyId&gt;&lt;period&gt;days&lt;/period&gt;&lt;/formula&gt;</vt:lpwstr>
  </property>
  <property fmtid="{D5CDD505-2E9C-101B-9397-08002B2CF9AE}" pid="10" name="TemplateUrl">
    <vt:lpwstr/>
  </property>
  <property fmtid="{D5CDD505-2E9C-101B-9397-08002B2CF9AE}" pid="11" name="MigrationSourceURL">
    <vt:lpwstr/>
  </property>
  <property fmtid="{D5CDD505-2E9C-101B-9397-08002B2CF9AE}" pid="12" name="Category">
    <vt:lpwstr/>
  </property>
  <property fmtid="{D5CDD505-2E9C-101B-9397-08002B2CF9AE}" pid="13" name="xd_Signature">
    <vt:bool>false</vt:bool>
  </property>
</Properties>
</file>