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4" r:id="rId5"/>
    <p:sldId id="353" r:id="rId6"/>
    <p:sldId id="406" r:id="rId7"/>
    <p:sldId id="407" r:id="rId8"/>
    <p:sldId id="404" r:id="rId9"/>
    <p:sldId id="403" r:id="rId10"/>
    <p:sldId id="400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5D9E-E043-C211-946D-78CC79A33291}" v="38" dt="2023-10-06T12:31:24.548"/>
    <p1510:client id="{9366557A-5ADE-DF80-4CCF-70B6E5CC43B3}" v="186" dt="2023-10-04T13:39:23.928"/>
    <p1510:client id="{A69C00EA-58F6-5566-DCDA-721AAF67F4EC}" v="2" dt="2023-10-04T14:04:26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2" autoAdjust="0"/>
    <p:restoredTop sz="96327" autoAdjust="0"/>
  </p:normalViewPr>
  <p:slideViewPr>
    <p:cSldViewPr>
      <p:cViewPr varScale="1">
        <p:scale>
          <a:sx n="72" d="100"/>
          <a:sy n="72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C21A-0278-37AB-8371-12542455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Disciplines Offered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F8033-663F-34EB-CA72-09AE3FD5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77E0-C6EB-E81C-E14B-25305A5A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91C71-DC01-510A-58F6-3CFE2A50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9" t="62925" r="32353" b="18354"/>
          <a:stretch/>
        </p:blipFill>
        <p:spPr>
          <a:xfrm>
            <a:off x="533399" y="1614859"/>
            <a:ext cx="8077201" cy="3530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4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PA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Disciplines Offered banner for the Pennsylvania Dashboard of the Arts Education Data Proje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16631" r="35834" b="77450"/>
          <a:stretch/>
        </p:blipFill>
        <p:spPr>
          <a:xfrm>
            <a:off x="1066800" y="1607013"/>
            <a:ext cx="7010400" cy="914400"/>
          </a:xfrm>
          <a:prstGeom prst="rect">
            <a:avLst/>
          </a:prstGeom>
        </p:spPr>
      </p:pic>
      <p:sp>
        <p:nvSpPr>
          <p:cNvPr id="5" name="TextBox 4" descr="This text uses language from the Pennsylvania School Code to help clarify arts disciplines that schools are required to offer and ways in which those disciplines can be offered.">
            <a:extLst>
              <a:ext uri="{FF2B5EF4-FFF2-40B4-BE49-F238E27FC236}">
                <a16:creationId xmlns:a16="http://schemas.microsoft.com/office/drawing/2014/main" id="{2255BA2E-03A2-56DF-5792-2B9E533DD9EC}"/>
              </a:ext>
            </a:extLst>
          </p:cNvPr>
          <p:cNvSpPr txBox="1"/>
          <p:nvPr/>
        </p:nvSpPr>
        <p:spPr>
          <a:xfrm>
            <a:off x="2286000" y="2680626"/>
            <a:ext cx="62484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The Pennsylvania Code, Title 22, Chapter 4 regulations 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clarify that students in grades K-12 must be provided with instruction in all four arts disciplines. </a:t>
            </a:r>
          </a:p>
          <a:p>
            <a:pPr algn="just"/>
            <a:endParaRPr lang="en-US" dirty="0">
              <a:solidFill>
                <a:srgbClr val="000000"/>
              </a:solidFill>
              <a:latin typeface="WordVisi_MSFontServic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New Century Schoolbook"/>
              </a:rPr>
              <a:t>Paragraphs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 4.21, 4.22, and 4.23, state that </a:t>
            </a:r>
            <a:r>
              <a:rPr lang="en-US" dirty="0">
                <a:solidFill>
                  <a:srgbClr val="333333"/>
                </a:solidFill>
                <a:latin typeface="New Century Schoolbook"/>
              </a:rPr>
              <a:t>“p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lanned instruction aligned with academic standards in the following areas </a:t>
            </a:r>
            <a:r>
              <a:rPr lang="en-US" dirty="0">
                <a:solidFill>
                  <a:srgbClr val="000000"/>
                </a:solidFill>
                <a:latin typeface="WordVisi_MSFontService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dance, music, theatre and the visual arts) 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shall be provided to every student in the primary/middle level/high school program. Planned instruction may be provided as a separate course or as an instructional unit within a course or other interdisciplinary </a:t>
            </a:r>
            <a:r>
              <a:rPr lang="en-US" i="0">
                <a:solidFill>
                  <a:srgbClr val="333333"/>
                </a:solidFill>
                <a:effectLst/>
                <a:latin typeface="New Century Schoolbook"/>
              </a:rPr>
              <a:t>instructional activity</a:t>
            </a:r>
            <a:r>
              <a:rPr lang="en-US">
                <a:solidFill>
                  <a:srgbClr val="333333"/>
                </a:solidFill>
                <a:latin typeface="New Century Schoolbook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53651-1A8D-E643-4C8F-1DB7FA546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8390" r="85294" b="48920"/>
          <a:stretch/>
        </p:blipFill>
        <p:spPr>
          <a:xfrm>
            <a:off x="457200" y="2794826"/>
            <a:ext cx="1600200" cy="29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E9C5-9901-2188-6ADF-C01CC73D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0 to 4+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F983E-B096-D7A2-8874-DDEB7F82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D314-53FF-FAB6-0C76-AA5C3680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screenshot provides a graph that depicts statewide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790CBF0A-1D60-E2AA-EC5F-18F15317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 t="26930" r="16462" b="50324"/>
          <a:stretch/>
        </p:blipFill>
        <p:spPr>
          <a:xfrm>
            <a:off x="457199" y="1758550"/>
            <a:ext cx="5824253" cy="273725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4ABC4D-8CAD-5D92-E0DE-2EB9FF6A5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4148913"/>
            <a:ext cx="3733800" cy="1277161"/>
          </a:xfrm>
          <a:prstGeom prst="wedgeRoundRectCallout">
            <a:avLst>
              <a:gd name="adj1" fmla="val -68737"/>
              <a:gd name="adj2" fmla="val -9732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appears on the homepage for this tab. Filter options will change the data appropriately. The sum of “%” may not equal 100%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8596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EA4A-6CD1-738D-9B1E-F95932D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0163D-1426-1CBA-1CCB-B38FC84B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1F2B-8CD4-CAAB-BAD6-4C5B81D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82C68-1EA0-94F3-339C-024B5C9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52" y="1802814"/>
            <a:ext cx="2501591" cy="115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06DE1-235D-B3CA-3F9A-574E0AA7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37" y="3216736"/>
            <a:ext cx="2613103" cy="2115798"/>
          </a:xfrm>
          <a:prstGeom prst="rect">
            <a:avLst/>
          </a:prstGeom>
        </p:spPr>
      </p:pic>
      <p:pic>
        <p:nvPicPr>
          <p:cNvPr id="13" name="Picture 12" descr="This is a screenshot of the Comparisons Help page for the Pennsylvania Dashboard of the Arts Education Data Project.">
            <a:extLst>
              <a:ext uri="{FF2B5EF4-FFF2-40B4-BE49-F238E27FC236}">
                <a16:creationId xmlns:a16="http://schemas.microsoft.com/office/drawing/2014/main" id="{ADC8F6B4-0A77-28C7-F9B0-47AD9A043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9" y="1895401"/>
            <a:ext cx="5493833" cy="34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creenshot provides a graph that depicts county level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29CB9305-D64B-5ADB-1152-E6AFFA5E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25878" r="16667" b="50162"/>
          <a:stretch/>
        </p:blipFill>
        <p:spPr>
          <a:xfrm>
            <a:off x="4038599" y="3399285"/>
            <a:ext cx="4648201" cy="239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E9E4-5B57-9452-1C98-15345B40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7AE5B-CC2C-641D-3008-38B661B7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F4E4A-031A-7BE8-5305-22442AA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his is a screenshot of the drop-down behind the Filter Icon for the Disciplines Offered tab.">
            <a:extLst>
              <a:ext uri="{FF2B5EF4-FFF2-40B4-BE49-F238E27FC236}">
                <a16:creationId xmlns:a16="http://schemas.microsoft.com/office/drawing/2014/main" id="{AE7E3F5B-604D-3A59-C751-352616D4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3" t="23819" r="16708" b="60083"/>
          <a:stretch/>
        </p:blipFill>
        <p:spPr>
          <a:xfrm>
            <a:off x="457199" y="3229568"/>
            <a:ext cx="2333769" cy="2573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8D9EC-C7F4-898A-8F88-9CD842C2B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281476" y="1811518"/>
            <a:ext cx="898216" cy="902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85CD7CB-6735-1FF3-B76E-60FBE030E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722885"/>
            <a:ext cx="1687488" cy="1401315"/>
          </a:xfrm>
          <a:prstGeom prst="wedgeRoundRectCallout">
            <a:avLst>
              <a:gd name="adj1" fmla="val -130250"/>
              <a:gd name="adj2" fmla="val -2194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filter icon and drop-down lists to filter by County, District, or School Year.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15D7317-241E-A417-2451-DE23C686F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200" y="2604425"/>
            <a:ext cx="2743200" cy="473735"/>
          </a:xfrm>
          <a:prstGeom prst="wedgeRoundRectCallout">
            <a:avLst>
              <a:gd name="adj1" fmla="val -22189"/>
              <a:gd name="adj2" fmla="val 17480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Charts and maps will change!</a:t>
            </a:r>
          </a:p>
        </p:txBody>
      </p:sp>
    </p:spTree>
    <p:extLst>
      <p:ext uri="{BB962C8B-B14F-4D97-AF65-F5344CB8AC3E}">
        <p14:creationId xmlns:p14="http://schemas.microsoft.com/office/powerpoint/2010/main" val="17588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School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displays a map of districts that offer arts. Selecting a district provides further information about disciplines offered by schools in the distri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7333" r="50680" b="50324"/>
          <a:stretch/>
        </p:blipFill>
        <p:spPr>
          <a:xfrm>
            <a:off x="1850372" y="2676937"/>
            <a:ext cx="5443256" cy="237059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CD1BDF-94A8-B088-64D4-10AB837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447800"/>
            <a:ext cx="4495800" cy="698249"/>
          </a:xfrm>
          <a:prstGeom prst="wedgeRoundRectCallout">
            <a:avLst>
              <a:gd name="adj1" fmla="val -20614"/>
              <a:gd name="adj2" fmla="val 14496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any school in the map to filter for that school. </a:t>
            </a:r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F8E48A96-0833-CD66-1DEF-7E0FBD2E5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57973" r="57390" b="40576"/>
          <a:stretch/>
        </p:blipFill>
        <p:spPr>
          <a:xfrm>
            <a:off x="2362199" y="4971332"/>
            <a:ext cx="4419601" cy="152400"/>
          </a:xfrm>
          <a:prstGeom prst="rect">
            <a:avLst/>
          </a:prstGeom>
          <a:ln>
            <a:solidFill>
              <a:srgbClr val="06347A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C1B4F0F-638C-DEC3-C69C-89D89AB5E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471634"/>
            <a:ext cx="2819400" cy="674415"/>
          </a:xfrm>
          <a:prstGeom prst="wedgeRoundRectCallout">
            <a:avLst>
              <a:gd name="adj1" fmla="val 4652"/>
              <a:gd name="adj2" fmla="val 1193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“lasso” tools to select multiple schools.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B0BF109-8031-FDDD-90E8-F9C99961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199" y="5348003"/>
            <a:ext cx="3200400" cy="620986"/>
          </a:xfrm>
          <a:prstGeom prst="wedgeRoundRectCallout">
            <a:avLst>
              <a:gd name="adj1" fmla="val 23317"/>
              <a:gd name="adj2" fmla="val -7592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selected will appear below the map.</a:t>
            </a:r>
          </a:p>
        </p:txBody>
      </p:sp>
    </p:spTree>
    <p:extLst>
      <p:ext uri="{BB962C8B-B14F-4D97-AF65-F5344CB8AC3E}">
        <p14:creationId xmlns:p14="http://schemas.microsoft.com/office/powerpoint/2010/main" val="342741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49E-AF48-6BC4-6F9D-8DB68A3F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Unique Combinations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981E6-C7CA-B537-478F-47FBAD1B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6CE6-C018-4200-025E-125E4D63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9D60424F-DD39-11E2-DEC4-B6E361D2A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49419" r="16058" b="43406"/>
          <a:stretch/>
        </p:blipFill>
        <p:spPr>
          <a:xfrm>
            <a:off x="304800" y="2154770"/>
            <a:ext cx="8377188" cy="664630"/>
          </a:xfrm>
          <a:prstGeom prst="rect">
            <a:avLst/>
          </a:prstGeom>
        </p:spPr>
      </p:pic>
      <p:pic>
        <p:nvPicPr>
          <p:cNvPr id="9" name="Picture 8" descr="This screenshot displays a graphic that provides a school list with aligned arts disciplines offered.">
            <a:extLst>
              <a:ext uri="{FF2B5EF4-FFF2-40B4-BE49-F238E27FC236}">
                <a16:creationId xmlns:a16="http://schemas.microsoft.com/office/drawing/2014/main" id="{24C9378F-F9CA-0132-6410-EC6066B8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8" t="57934" r="17731" b="12800"/>
          <a:stretch/>
        </p:blipFill>
        <p:spPr>
          <a:xfrm>
            <a:off x="3276600" y="2853323"/>
            <a:ext cx="5405387" cy="2861677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7D11BE3-4151-8A00-F635-13B2FC1C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387" y="1524296"/>
            <a:ext cx="8229600" cy="596551"/>
          </a:xfrm>
          <a:prstGeom prst="wedgeRoundRectCallout">
            <a:avLst>
              <a:gd name="adj1" fmla="val -15289"/>
              <a:gd name="adj2" fmla="val 9054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learn which schools do or do not offer a discipline, select "Yes/No." Use "Either" as a default if you are not searching for specific information about a particular discipline.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1E9A70A-1C72-B3B1-2C0C-A1B55455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8" y="3352800"/>
            <a:ext cx="1981202" cy="1631950"/>
          </a:xfrm>
          <a:prstGeom prst="wedgeRoundRectCallout">
            <a:avLst>
              <a:gd name="adj1" fmla="val -5241"/>
              <a:gd name="adj2" fmla="val 4481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list of schools that meet the selected criteria will appear on the left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191332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2" ma:contentTypeDescription="Create a new document." ma:contentTypeScope="" ma:versionID="ab5e3be8eaf3cd0fb5535aa68510e8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aabebb8d57a36d92a4894986269ef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D58FAA-BE8D-41CD-88E2-F1AA58811711}"/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38818</TotalTime>
  <Words>303</Words>
  <Application>Microsoft Office PowerPoint</Application>
  <PresentationFormat>On-screen 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New Century Schoolbook</vt:lpstr>
      <vt:lpstr>WordVisi_MSFontService</vt:lpstr>
      <vt:lpstr>Office Theme</vt:lpstr>
      <vt:lpstr>The Pennsylvania Dashboard for the…</vt:lpstr>
      <vt:lpstr>Disciplines Offered</vt:lpstr>
      <vt:lpstr>Disciplines Offered: PA Requirements</vt:lpstr>
      <vt:lpstr>Disciplines Offered: 0 to 4+</vt:lpstr>
      <vt:lpstr>Disciplines Offered: Help</vt:lpstr>
      <vt:lpstr>Disciplines Offered: Filter Icon</vt:lpstr>
      <vt:lpstr>Disciplines Offered: School Level</vt:lpstr>
      <vt:lpstr>Disciplines Offered: Unique Combinations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Disciplines Offered</dc:title>
  <dc:creator>pdeadmin</dc:creator>
  <cp:lastModifiedBy>Heimbach, Bunne</cp:lastModifiedBy>
  <cp:revision>199</cp:revision>
  <cp:lastPrinted>2023-04-30T01:38:09Z</cp:lastPrinted>
  <dcterms:created xsi:type="dcterms:W3CDTF">2017-02-01T18:23:33Z</dcterms:created>
  <dcterms:modified xsi:type="dcterms:W3CDTF">2023-10-31T11:52:01Z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