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334" r:id="rId5"/>
    <p:sldId id="358" r:id="rId6"/>
    <p:sldId id="377" r:id="rId7"/>
    <p:sldId id="382" r:id="rId8"/>
    <p:sldId id="387" r:id="rId9"/>
    <p:sldId id="378" r:id="rId10"/>
    <p:sldId id="379" r:id="rId11"/>
    <p:sldId id="381" r:id="rId12"/>
    <p:sldId id="38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47A"/>
    <a:srgbClr val="DED500"/>
    <a:srgbClr val="E9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30" autoAdjust="0"/>
    <p:restoredTop sz="96327" autoAdjust="0"/>
  </p:normalViewPr>
  <p:slideViewPr>
    <p:cSldViewPr>
      <p:cViewPr varScale="1">
        <p:scale>
          <a:sx n="72" d="100"/>
          <a:sy n="72" d="100"/>
        </p:scale>
        <p:origin x="99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93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6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04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2588-B72F-8C4D-BAC8-F52865048541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AADC-6083-D84A-B7AF-0CD7CAA6479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21681-E165-6240-B263-F12264517961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CE28-029B-E841-83E9-C9381127E02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6FBB-73B8-1249-B36F-8F9E46635888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D14E-94F3-1E4A-89EA-A8A86A78DCCA}" type="datetime1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C29-8D7F-B44B-BEC2-9E7CEA0889B1}" type="datetime1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F0D-B386-2044-AE1D-6BB411FB747C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C0C7-744E-7F4C-BFC1-5737C3D575C9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9390A-9939-444F-96B1-EA222510310F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297B-58E6-632C-B4F1-7AD4C9C7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The Pennsylvania Dashboard for the…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06D2-3638-D294-DEB6-C8799837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9D263-DA92-8E7E-5293-FC2F8394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87396A11-26B9-95EF-1B8B-8748246EB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9" t="21788" r="41803" b="50894"/>
          <a:stretch/>
        </p:blipFill>
        <p:spPr>
          <a:xfrm>
            <a:off x="1736863" y="1447800"/>
            <a:ext cx="5670274" cy="43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50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EABEE-D15E-721C-64BA-5B3ECA9D0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Arts Disciplines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BBFC6-018B-AE37-7C7B-39892CDB2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2A700-437B-FC13-C7BE-85B03AB93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E382E3-D615-447A-ACF7-0C3C5DCF0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9" t="28957" r="39405" b="56813"/>
          <a:stretch/>
        </p:blipFill>
        <p:spPr>
          <a:xfrm>
            <a:off x="457200" y="1676400"/>
            <a:ext cx="8153400" cy="35719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358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D23F3-D9AD-1CD3-21FA-5551B4B8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dirty="0">
                <a:latin typeface="+mn-lt"/>
              </a:rPr>
              <a:t>Arts Disciplines: Course Exploration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AC60E-36B7-874F-FC1F-7B444D2C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AB7B3-1D6D-E5B6-9323-B60C86BF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This is a screenshot of the Arts Disciplines banner for the Pennsylvania Dashboard of the Arts Education Data Project.">
            <a:extLst>
              <a:ext uri="{FF2B5EF4-FFF2-40B4-BE49-F238E27FC236}">
                <a16:creationId xmlns:a16="http://schemas.microsoft.com/office/drawing/2014/main" id="{F4B5072C-A73F-6DE8-0A9D-E63967872B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16752" r="16331" b="61425"/>
          <a:stretch/>
        </p:blipFill>
        <p:spPr>
          <a:xfrm>
            <a:off x="499712" y="3269152"/>
            <a:ext cx="8077199" cy="1689129"/>
          </a:xfrm>
          <a:prstGeom prst="rect">
            <a:avLst/>
          </a:prstGeom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33D76355-6099-5A45-F637-B837FC828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401" y="1818436"/>
            <a:ext cx="8077198" cy="873244"/>
          </a:xfrm>
          <a:prstGeom prst="wedgeRoundRectCallout">
            <a:avLst>
              <a:gd name="adj1" fmla="val 17500"/>
              <a:gd name="adj2" fmla="val 173045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one of the arts disciplines icons (Music, Visual Art, Theater, Dance, Other) to view information for only that discipline.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C5568E18-7B40-1796-E744-D59CDF90F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401" y="5276821"/>
            <a:ext cx="8077198" cy="502056"/>
          </a:xfrm>
          <a:prstGeom prst="wedgeRoundRectCallout">
            <a:avLst>
              <a:gd name="adj1" fmla="val -174"/>
              <a:gd name="adj2" fmla="val -11011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homepage for “Arts Discipline/Course Exploration” provides state level data regarding number of schools, arts students, arts teachers, and student-teacher ratios.   </a:t>
            </a:r>
          </a:p>
        </p:txBody>
      </p:sp>
    </p:spTree>
    <p:extLst>
      <p:ext uri="{BB962C8B-B14F-4D97-AF65-F5344CB8AC3E}">
        <p14:creationId xmlns:p14="http://schemas.microsoft.com/office/powerpoint/2010/main" val="490633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39F82-77E1-14AD-7660-E86C713DF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Arts Disciplines: Help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92B764-B046-D7B4-0144-EC739F8A9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8739C-5129-2A48-BFF7-AE5768F4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This is a screenshot of the Arts Disciplines Help page for the Pennsylvania Dashboard of the Arts Education Data Project.">
            <a:extLst>
              <a:ext uri="{FF2B5EF4-FFF2-40B4-BE49-F238E27FC236}">
                <a16:creationId xmlns:a16="http://schemas.microsoft.com/office/drawing/2014/main" id="{C18F3A67-D11F-CB07-D824-CB52E957F0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16892" r="16667" b="21708"/>
          <a:stretch/>
        </p:blipFill>
        <p:spPr>
          <a:xfrm>
            <a:off x="447508" y="1971454"/>
            <a:ext cx="6038168" cy="3587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AD92B3-145B-2D49-4F77-32EE9420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9" t="20854" r="15534" b="77385"/>
          <a:stretch/>
        </p:blipFill>
        <p:spPr>
          <a:xfrm>
            <a:off x="6667901" y="1971454"/>
            <a:ext cx="2133600" cy="990600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B5F58F24-07C3-43BD-7963-318648F2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1416" y="3506110"/>
            <a:ext cx="2140085" cy="1339997"/>
          </a:xfrm>
          <a:prstGeom prst="wedgeRoundRectCallout">
            <a:avLst>
              <a:gd name="adj1" fmla="val -23283"/>
              <a:gd name="adj2" fmla="val -80410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Help button in the upper right-hand corner to better understand how this page presents data.</a:t>
            </a:r>
          </a:p>
        </p:txBody>
      </p:sp>
    </p:spTree>
    <p:extLst>
      <p:ext uri="{BB962C8B-B14F-4D97-AF65-F5344CB8AC3E}">
        <p14:creationId xmlns:p14="http://schemas.microsoft.com/office/powerpoint/2010/main" val="2029318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449F5-8632-9A30-90EC-A55AE2EFA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Arts Disciplines: Filter Icon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6D1D0A-8BA7-7150-78A9-7FCCDCACF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C5DAD-10FA-6377-9153-B9749B55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870512C-2DD6-4258-A9C4-8D9669746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2057400"/>
            <a:ext cx="3505200" cy="857221"/>
          </a:xfrm>
          <a:prstGeom prst="wedgeRoundRectCallout">
            <a:avLst>
              <a:gd name="adj1" fmla="val 62776"/>
              <a:gd name="adj2" fmla="val 2146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filter icon to sort </a:t>
            </a:r>
            <a:r>
              <a:rPr lang="en-US" sz="1400" b="1" dirty="0"/>
              <a:t>District Level Arts Data </a:t>
            </a:r>
            <a:r>
              <a:rPr lang="en-US" sz="1400" dirty="0"/>
              <a:t>by County, District, or Traditional/Charter type. </a:t>
            </a:r>
          </a:p>
        </p:txBody>
      </p:sp>
      <p:pic>
        <p:nvPicPr>
          <p:cNvPr id="6" name="Picture 5" descr="This is a screenshot of the drop-down behind the Filter Icon for the Arts Disciplines tab.">
            <a:extLst>
              <a:ext uri="{FF2B5EF4-FFF2-40B4-BE49-F238E27FC236}">
                <a16:creationId xmlns:a16="http://schemas.microsoft.com/office/drawing/2014/main" id="{FBF5D300-51C0-C839-7E1C-62260152B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1" t="21314" r="16668" b="64267"/>
          <a:stretch/>
        </p:blipFill>
        <p:spPr>
          <a:xfrm>
            <a:off x="4859766" y="1730374"/>
            <a:ext cx="3375026" cy="3375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A9BDF1-5174-A2C3-FA78-816048BBA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1760692" y="3536154"/>
            <a:ext cx="898216" cy="9027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4766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7562C-00B5-9AD6-1A8F-CB1B02DAF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Arts Disciplines: Enrollment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951FD-E525-B80D-FFC6-032604BC3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97C3B-93A0-EB0F-5E70-F3610908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This screenshot is a map that depicts arts enrollment at the county level. A list of courses, organized by most enrolled to least enrolled, is provided.">
            <a:extLst>
              <a:ext uri="{FF2B5EF4-FFF2-40B4-BE49-F238E27FC236}">
                <a16:creationId xmlns:a16="http://schemas.microsoft.com/office/drawing/2014/main" id="{0401FAB3-20D6-2288-89AF-5FD8583EDE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40434" r="17778" b="20631"/>
          <a:stretch/>
        </p:blipFill>
        <p:spPr>
          <a:xfrm>
            <a:off x="534403" y="2341752"/>
            <a:ext cx="8075194" cy="3048757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FB1FBC5-4410-5731-40D1-096EE63A6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4403" y="5791200"/>
            <a:ext cx="4951997" cy="565150"/>
          </a:xfrm>
          <a:prstGeom prst="wedgeRoundRectCallout">
            <a:avLst>
              <a:gd name="adj1" fmla="val -13583"/>
              <a:gd name="adj2" fmla="val -21059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a county to explore that county’s overall arts enrollment.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EA36F48F-D9F6-1084-DB2A-AF6F33A5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2100" y="1421492"/>
            <a:ext cx="6019800" cy="650660"/>
          </a:xfrm>
          <a:prstGeom prst="wedgeRoundRectCallout">
            <a:avLst>
              <a:gd name="adj1" fmla="val 32256"/>
              <a:gd name="adj2" fmla="val 7808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chart shows statewide enrollment in select arts courses at the state level. Select the filter icon to see county, district, or traditional/charter views.</a:t>
            </a:r>
          </a:p>
        </p:txBody>
      </p:sp>
    </p:spTree>
    <p:extLst>
      <p:ext uri="{BB962C8B-B14F-4D97-AF65-F5344CB8AC3E}">
        <p14:creationId xmlns:p14="http://schemas.microsoft.com/office/powerpoint/2010/main" val="1790690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D1197-B279-C6B3-F188-8F7F2247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Arts Disciplines: Additional Data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15F29-0A5A-9FD2-4BC7-2A00C7169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95DE3-C94D-2982-8610-9715741B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 descr="This screenshot provides charts of arts discipline enrollment by grade level, gender, and free/reduced lunch category.">
            <a:extLst>
              <a:ext uri="{FF2B5EF4-FFF2-40B4-BE49-F238E27FC236}">
                <a16:creationId xmlns:a16="http://schemas.microsoft.com/office/drawing/2014/main" id="{1161B561-0B06-4E2F-FE38-E3CE2E6830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64603" r="15686" b="12292"/>
          <a:stretch/>
        </p:blipFill>
        <p:spPr>
          <a:xfrm>
            <a:off x="457200" y="3276600"/>
            <a:ext cx="8229600" cy="1788325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D6217B2A-7B34-A9D3-A6D1-C2424AF3F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90800" y="1720320"/>
            <a:ext cx="4495800" cy="746385"/>
          </a:xfrm>
          <a:prstGeom prst="wedgeRoundRectCallout">
            <a:avLst>
              <a:gd name="adj1" fmla="val -21865"/>
              <a:gd name="adj2" fmla="val 16861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Additional enrollment data by Grade Level, Gender, and Free/Reduced Lunch category is provided.</a:t>
            </a:r>
          </a:p>
        </p:txBody>
      </p:sp>
    </p:spTree>
    <p:extLst>
      <p:ext uri="{BB962C8B-B14F-4D97-AF65-F5344CB8AC3E}">
        <p14:creationId xmlns:p14="http://schemas.microsoft.com/office/powerpoint/2010/main" val="3458302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5664A-D01F-17C0-CA38-B920FFDC9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Arts Disciplines: Discipline Specific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665C2-2D90-D8EA-FED5-38117700B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E0900-83CE-C3FB-5C3A-2D96B25D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This screenshot depicts visual arts enrollment at a selected county level.">
            <a:extLst>
              <a:ext uri="{FF2B5EF4-FFF2-40B4-BE49-F238E27FC236}">
                <a16:creationId xmlns:a16="http://schemas.microsoft.com/office/drawing/2014/main" id="{C9846F5F-D435-9081-E2E2-38B53B25C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40972" r="17745" b="20092"/>
          <a:stretch/>
        </p:blipFill>
        <p:spPr>
          <a:xfrm>
            <a:off x="2628401" y="1752600"/>
            <a:ext cx="6027117" cy="2274384"/>
          </a:xfrm>
          <a:prstGeom prst="rect">
            <a:avLst/>
          </a:prstGeom>
        </p:spPr>
      </p:pic>
      <p:pic>
        <p:nvPicPr>
          <p:cNvPr id="7" name="Picture 6" descr="This screenshot displays the visual arts icon.">
            <a:extLst>
              <a:ext uri="{FF2B5EF4-FFF2-40B4-BE49-F238E27FC236}">
                <a16:creationId xmlns:a16="http://schemas.microsoft.com/office/drawing/2014/main" id="{E2563857-C50B-5ABC-3FFB-8C3EB009BE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8" t="24724" r="54407" b="69091"/>
          <a:stretch/>
        </p:blipFill>
        <p:spPr>
          <a:xfrm>
            <a:off x="857695" y="1752600"/>
            <a:ext cx="1197234" cy="12131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A10E8608-237F-8C37-F81D-A6F79F9C0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358" y="3429000"/>
            <a:ext cx="1945908" cy="1980487"/>
          </a:xfrm>
          <a:prstGeom prst="wedgeRoundRectCallout">
            <a:avLst>
              <a:gd name="adj1" fmla="val -16791"/>
              <a:gd name="adj2" fmla="val -63471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Selecting an arts discipline changes the county map and the enrollment chart to display data for that discipline. These visualizations are displaying data for Visual Art.</a:t>
            </a:r>
          </a:p>
        </p:txBody>
      </p:sp>
      <p:pic>
        <p:nvPicPr>
          <p:cNvPr id="10" name="Picture 9" descr="This screenshot depicts bar graphs for county level visual arts data at through grade level, gender, and free/reduced lunch categories.">
            <a:extLst>
              <a:ext uri="{FF2B5EF4-FFF2-40B4-BE49-F238E27FC236}">
                <a16:creationId xmlns:a16="http://schemas.microsoft.com/office/drawing/2014/main" id="{8187485D-6B06-54CE-AAEF-7A74772DB1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66311" r="16667" b="12724"/>
          <a:stretch/>
        </p:blipFill>
        <p:spPr>
          <a:xfrm>
            <a:off x="2673880" y="4267200"/>
            <a:ext cx="6008909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38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E117-C555-84F9-A7D7-CB4DA3158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Arts Disciplines: Filter Options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0C5A-F185-AC87-B606-B4B38198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7919C-1F05-2FCF-3053-EC04BC5EB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9</a:t>
            </a:fld>
            <a:endParaRPr lang="en-US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79F1D10-096F-5BB5-952D-45CAA4E3E540}"/>
              </a:ext>
            </a:extLst>
          </p:cNvPr>
          <p:cNvSpPr/>
          <p:nvPr/>
        </p:nvSpPr>
        <p:spPr>
          <a:xfrm>
            <a:off x="457200" y="3224217"/>
            <a:ext cx="4648199" cy="713828"/>
          </a:xfrm>
          <a:prstGeom prst="wedgeRoundRectCallout">
            <a:avLst>
              <a:gd name="adj1" fmla="val -40720"/>
              <a:gd name="adj2" fmla="val -140965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filter icon to sort </a:t>
            </a:r>
            <a:r>
              <a:rPr lang="en-US" sz="1400" b="1" dirty="0"/>
              <a:t>Arts Discipline/Courses Offered </a:t>
            </a:r>
            <a:r>
              <a:rPr lang="en-US" sz="1400" dirty="0"/>
              <a:t>by County, District, Traditional/Charter, or Locale Type.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B800C9-1C09-9970-3C66-ABC257E24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488482" y="1538610"/>
            <a:ext cx="898216" cy="902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0CC24C-1C07-AC0E-876C-51F93A6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2" t="30436" r="22164" b="36570"/>
          <a:stretch/>
        </p:blipFill>
        <p:spPr>
          <a:xfrm>
            <a:off x="488482" y="4217734"/>
            <a:ext cx="2200615" cy="1981200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0C0E9273-8B7D-188A-6977-F897CFDDC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05200" y="4714700"/>
            <a:ext cx="5181600" cy="713828"/>
          </a:xfrm>
          <a:prstGeom prst="wedgeRoundRectCallout">
            <a:avLst>
              <a:gd name="adj1" fmla="val 1207"/>
              <a:gd name="adj2" fmla="val -368845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an arts discipline icon to further refine your exploration.</a:t>
            </a:r>
          </a:p>
        </p:txBody>
      </p:sp>
      <p:pic>
        <p:nvPicPr>
          <p:cNvPr id="9" name="Picture 8" descr="This screenshot displays icons for music, visual arts, theater, dance, and other.">
            <a:extLst>
              <a:ext uri="{FF2B5EF4-FFF2-40B4-BE49-F238E27FC236}">
                <a16:creationId xmlns:a16="http://schemas.microsoft.com/office/drawing/2014/main" id="{37D4BE56-2D03-E0B0-D9AC-FDEA8D62B4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8" t="23808" r="27647" b="68255"/>
          <a:stretch/>
        </p:blipFill>
        <p:spPr>
          <a:xfrm>
            <a:off x="1856633" y="1544855"/>
            <a:ext cx="6830167" cy="9027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394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2" ma:contentTypeDescription="Create a new document." ma:contentTypeScope="" ma:versionID="ab5e3be8eaf3cd0fb5535aa68510e8f5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daabebb8d57a36d92a4894986269ef22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45E959-B139-4928-B6C0-4290FBE61FC4}">
  <ds:schemaRefs>
    <ds:schemaRef ds:uri="f1c7bf0e-1cb0-48f8-99df-6e3f20f315ba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12A4EA4-2FD6-46CD-858F-1ABF09EFBD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F28036-AD9C-4662-8F7D-1FCF52C47802}"/>
</file>

<file path=docProps/app.xml><?xml version="1.0" encoding="utf-8"?>
<Properties xmlns="http://schemas.openxmlformats.org/officeDocument/2006/extended-properties" xmlns:vt="http://schemas.openxmlformats.org/officeDocument/2006/docPropsVTypes">
  <TotalTime>38815</TotalTime>
  <Words>279</Words>
  <Application>Microsoft Office PowerPoint</Application>
  <PresentationFormat>On-screen Show (4:3)</PresentationFormat>
  <Paragraphs>40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The Pennsylvania Dashboard for the…</vt:lpstr>
      <vt:lpstr>Arts Disciplines</vt:lpstr>
      <vt:lpstr>Arts Disciplines: Course Exploration</vt:lpstr>
      <vt:lpstr>Arts Disciplines: Help</vt:lpstr>
      <vt:lpstr>Arts Disciplines: Filter Icon</vt:lpstr>
      <vt:lpstr>Arts Disciplines: Enrollment</vt:lpstr>
      <vt:lpstr>Arts Disciplines: Additional Data</vt:lpstr>
      <vt:lpstr>Arts Disciplines: Discipline Specific</vt:lpstr>
      <vt:lpstr>Arts Disciplines: Filter Options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PDE AEDP Arts Disciplines</dc:title>
  <dc:creator>pdeadmin</dc:creator>
  <cp:lastModifiedBy>Heimbach, Bunne</cp:lastModifiedBy>
  <cp:revision>132</cp:revision>
  <cp:lastPrinted>2023-04-30T01:38:09Z</cp:lastPrinted>
  <dcterms:created xsi:type="dcterms:W3CDTF">2017-02-01T18:23:33Z</dcterms:created>
  <dcterms:modified xsi:type="dcterms:W3CDTF">2023-10-31T11:45:39Z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33500</vt:r8>
  </property>
  <property fmtid="{D5CDD505-2E9C-101B-9397-08002B2CF9AE}" pid="3" name="_dlc_policyId">
    <vt:lpwstr>/InsidePDE/Documents</vt:lpwstr>
  </property>
  <property fmtid="{D5CDD505-2E9C-101B-9397-08002B2CF9AE}" pid="4" name="xd_ProgID">
    <vt:lpwstr/>
  </property>
  <property fmtid="{D5CDD505-2E9C-101B-9397-08002B2CF9AE}" pid="5" name="_CopySource">
    <vt:lpwstr>https://collab.pde.pa.gov/InsidePDE/Documents/Getting My Job Done/Accessibility/PDE PowerPoint Template - ADA Accessible.pptx</vt:lpwstr>
  </property>
  <property fmtid="{D5CDD505-2E9C-101B-9397-08002B2CF9AE}" pid="6" name="ContentTypeId">
    <vt:lpwstr>0x01010063A4E9D8B9AE294BB8664582FC3229C4</vt:lpwstr>
  </property>
  <property fmtid="{D5CDD505-2E9C-101B-9397-08002B2CF9AE}" pid="7" name="_SharedFileIndex">
    <vt:lpwstr/>
  </property>
  <property fmtid="{D5CDD505-2E9C-101B-9397-08002B2CF9AE}" pid="8" name="_SourceUrl">
    <vt:lpwstr/>
  </property>
  <property fmtid="{D5CDD505-2E9C-101B-9397-08002B2CF9AE}" pid="9" name="ItemRetentionFormula">
    <vt:lpwstr>&lt;formula id="Microsoft.Office.RecordsManagement.PolicyFeatures.Expiration.Formula.BuiltIn"&gt;&lt;number&gt;1&lt;/number&gt;&lt;property&gt;Post_x005f_x0020_End_x005f_x0020_Date&lt;/property&gt;&lt;propertyId&gt;00000000-0000-0000-0000-000000000000&lt;/propertyId&gt;&lt;period&gt;days&lt;/period&gt;&lt;/formula&gt;</vt:lpwstr>
  </property>
  <property fmtid="{D5CDD505-2E9C-101B-9397-08002B2CF9AE}" pid="10" name="TemplateUrl">
    <vt:lpwstr/>
  </property>
  <property fmtid="{D5CDD505-2E9C-101B-9397-08002B2CF9AE}" pid="11" name="MigrationSourceURL">
    <vt:lpwstr/>
  </property>
  <property fmtid="{D5CDD505-2E9C-101B-9397-08002B2CF9AE}" pid="12" name="Category">
    <vt:lpwstr/>
  </property>
  <property fmtid="{D5CDD505-2E9C-101B-9397-08002B2CF9AE}" pid="13" name="xd_Signature">
    <vt:bool>false</vt:bool>
  </property>
</Properties>
</file>