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67" r:id="rId3"/>
    <p:sldId id="271" r:id="rId4"/>
    <p:sldId id="257" r:id="rId5"/>
    <p:sldId id="268" r:id="rId6"/>
    <p:sldId id="262" r:id="rId7"/>
    <p:sldId id="263" r:id="rId8"/>
    <p:sldId id="283" r:id="rId9"/>
    <p:sldId id="264" r:id="rId10"/>
    <p:sldId id="277" r:id="rId11"/>
    <p:sldId id="274" r:id="rId12"/>
    <p:sldId id="261" r:id="rId13"/>
    <p:sldId id="301" r:id="rId14"/>
    <p:sldId id="269" r:id="rId15"/>
    <p:sldId id="270" r:id="rId16"/>
    <p:sldId id="266" r:id="rId17"/>
    <p:sldId id="276" r:id="rId18"/>
    <p:sldId id="288" r:id="rId19"/>
    <p:sldId id="289" r:id="rId20"/>
    <p:sldId id="290" r:id="rId21"/>
    <p:sldId id="291" r:id="rId22"/>
    <p:sldId id="292" r:id="rId23"/>
    <p:sldId id="293" r:id="rId24"/>
    <p:sldId id="295" r:id="rId25"/>
    <p:sldId id="258" r:id="rId26"/>
    <p:sldId id="272" r:id="rId27"/>
    <p:sldId id="260" r:id="rId28"/>
    <p:sldId id="296" r:id="rId29"/>
    <p:sldId id="259" r:id="rId30"/>
    <p:sldId id="278" r:id="rId31"/>
    <p:sldId id="275" r:id="rId32"/>
    <p:sldId id="265" r:id="rId33"/>
    <p:sldId id="280" r:id="rId34"/>
    <p:sldId id="28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193"/>
    <p:restoredTop sz="96327"/>
  </p:normalViewPr>
  <p:slideViewPr>
    <p:cSldViewPr snapToGrid="0">
      <p:cViewPr varScale="1">
        <p:scale>
          <a:sx n="88" d="100"/>
          <a:sy n="88" d="100"/>
        </p:scale>
        <p:origin x="200" y="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E4603B-4E8E-4C87-AD26-64D812B2492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952CB39-F512-467B-B218-0B5A78C43031}">
      <dgm:prSet/>
      <dgm:spPr/>
      <dgm:t>
        <a:bodyPr/>
        <a:lstStyle/>
        <a:p>
          <a:r>
            <a:rPr lang="en-US"/>
            <a:t>To look at relationships that change over time</a:t>
          </a:r>
        </a:p>
      </dgm:t>
    </dgm:pt>
    <dgm:pt modelId="{296E5127-39B2-440E-964B-516160A32A7F}" type="parTrans" cxnId="{9A1C8238-1456-4610-A2C1-799E5AE442DE}">
      <dgm:prSet/>
      <dgm:spPr/>
      <dgm:t>
        <a:bodyPr/>
        <a:lstStyle/>
        <a:p>
          <a:endParaRPr lang="en-US"/>
        </a:p>
      </dgm:t>
    </dgm:pt>
    <dgm:pt modelId="{7DEACD13-6CFF-457F-9BF5-C367389465B6}" type="sibTrans" cxnId="{9A1C8238-1456-4610-A2C1-799E5AE442DE}">
      <dgm:prSet/>
      <dgm:spPr/>
      <dgm:t>
        <a:bodyPr/>
        <a:lstStyle/>
        <a:p>
          <a:endParaRPr lang="en-US"/>
        </a:p>
      </dgm:t>
    </dgm:pt>
    <dgm:pt modelId="{83A5FEEF-2462-418E-968E-C89D4A04C1E8}">
      <dgm:prSet/>
      <dgm:spPr/>
      <dgm:t>
        <a:bodyPr/>
        <a:lstStyle/>
        <a:p>
          <a:r>
            <a:rPr lang="en-US"/>
            <a:t>School enrollment changes</a:t>
          </a:r>
        </a:p>
      </dgm:t>
    </dgm:pt>
    <dgm:pt modelId="{98DB3D31-8AC3-4312-8BFD-B6CA650851C1}" type="parTrans" cxnId="{1D413EF2-EDEC-4FB2-8C4F-3A9B5C68C99F}">
      <dgm:prSet/>
      <dgm:spPr/>
      <dgm:t>
        <a:bodyPr/>
        <a:lstStyle/>
        <a:p>
          <a:endParaRPr lang="en-US"/>
        </a:p>
      </dgm:t>
    </dgm:pt>
    <dgm:pt modelId="{111B029B-9A8E-4883-AF7A-95021D7A8478}" type="sibTrans" cxnId="{1D413EF2-EDEC-4FB2-8C4F-3A9B5C68C99F}">
      <dgm:prSet/>
      <dgm:spPr/>
      <dgm:t>
        <a:bodyPr/>
        <a:lstStyle/>
        <a:p>
          <a:endParaRPr lang="en-US"/>
        </a:p>
      </dgm:t>
    </dgm:pt>
    <dgm:pt modelId="{571B3AE8-EE0E-4623-AC3E-3EA91C929EDB}">
      <dgm:prSet/>
      <dgm:spPr/>
      <dgm:t>
        <a:bodyPr/>
        <a:lstStyle/>
        <a:p>
          <a:r>
            <a:rPr lang="en-US"/>
            <a:t>Arts teacher employment changes</a:t>
          </a:r>
        </a:p>
      </dgm:t>
    </dgm:pt>
    <dgm:pt modelId="{2FA460B6-22FF-4431-A638-03E4613CAB89}" type="parTrans" cxnId="{D2217459-621C-407A-9E6B-B10A7C9A6333}">
      <dgm:prSet/>
      <dgm:spPr/>
      <dgm:t>
        <a:bodyPr/>
        <a:lstStyle/>
        <a:p>
          <a:endParaRPr lang="en-US"/>
        </a:p>
      </dgm:t>
    </dgm:pt>
    <dgm:pt modelId="{23D7C91B-6695-44E3-9026-6FF1DBFE1FDB}" type="sibTrans" cxnId="{D2217459-621C-407A-9E6B-B10A7C9A6333}">
      <dgm:prSet/>
      <dgm:spPr/>
      <dgm:t>
        <a:bodyPr/>
        <a:lstStyle/>
        <a:p>
          <a:endParaRPr lang="en-US"/>
        </a:p>
      </dgm:t>
    </dgm:pt>
    <dgm:pt modelId="{CFEB4481-9287-42D4-9C40-5835946E9E9B}">
      <dgm:prSet/>
      <dgm:spPr/>
      <dgm:t>
        <a:bodyPr/>
        <a:lstStyle/>
        <a:p>
          <a:r>
            <a:rPr lang="en-US"/>
            <a:t>To find gaps in access to arts educators</a:t>
          </a:r>
        </a:p>
      </dgm:t>
    </dgm:pt>
    <dgm:pt modelId="{588A78D2-9606-4229-8FB9-546D864B0034}" type="parTrans" cxnId="{36D396E2-12F7-45C6-980E-CC3F2FF2EA0F}">
      <dgm:prSet/>
      <dgm:spPr/>
      <dgm:t>
        <a:bodyPr/>
        <a:lstStyle/>
        <a:p>
          <a:endParaRPr lang="en-US"/>
        </a:p>
      </dgm:t>
    </dgm:pt>
    <dgm:pt modelId="{5D990095-69D9-4F74-B69F-C7CDCCDB2CA4}" type="sibTrans" cxnId="{36D396E2-12F7-45C6-980E-CC3F2FF2EA0F}">
      <dgm:prSet/>
      <dgm:spPr/>
      <dgm:t>
        <a:bodyPr/>
        <a:lstStyle/>
        <a:p>
          <a:endParaRPr lang="en-US"/>
        </a:p>
      </dgm:t>
    </dgm:pt>
    <dgm:pt modelId="{1A4BA462-AA26-48FF-9AE6-13FAFAC01896}">
      <dgm:prSet/>
      <dgm:spPr/>
      <dgm:t>
        <a:bodyPr/>
        <a:lstStyle/>
        <a:p>
          <a:r>
            <a:rPr lang="en-US"/>
            <a:t>To tell a story; frame a narrative that:</a:t>
          </a:r>
        </a:p>
      </dgm:t>
    </dgm:pt>
    <dgm:pt modelId="{80106DE1-7F4C-4438-B6E4-CE5425E17F45}" type="parTrans" cxnId="{F8FB62B5-D8A5-46F1-9419-51EDF12AA54C}">
      <dgm:prSet/>
      <dgm:spPr/>
      <dgm:t>
        <a:bodyPr/>
        <a:lstStyle/>
        <a:p>
          <a:endParaRPr lang="en-US"/>
        </a:p>
      </dgm:t>
    </dgm:pt>
    <dgm:pt modelId="{2FEB677F-F44B-475D-81BE-E1A8D5E9F418}" type="sibTrans" cxnId="{F8FB62B5-D8A5-46F1-9419-51EDF12AA54C}">
      <dgm:prSet/>
      <dgm:spPr/>
      <dgm:t>
        <a:bodyPr/>
        <a:lstStyle/>
        <a:p>
          <a:endParaRPr lang="en-US"/>
        </a:p>
      </dgm:t>
    </dgm:pt>
    <dgm:pt modelId="{68F44083-9288-459E-8E09-E99847BC95A0}">
      <dgm:prSet/>
      <dgm:spPr/>
      <dgm:t>
        <a:bodyPr/>
        <a:lstStyle/>
        <a:p>
          <a:r>
            <a:rPr lang="en-US"/>
            <a:t>Predicts future need or surplus </a:t>
          </a:r>
        </a:p>
      </dgm:t>
    </dgm:pt>
    <dgm:pt modelId="{796E6B90-D966-4223-A52B-9DFBF79AA0F8}" type="parTrans" cxnId="{D359505B-F18D-4653-B310-0FBF84A3BE46}">
      <dgm:prSet/>
      <dgm:spPr/>
      <dgm:t>
        <a:bodyPr/>
        <a:lstStyle/>
        <a:p>
          <a:endParaRPr lang="en-US"/>
        </a:p>
      </dgm:t>
    </dgm:pt>
    <dgm:pt modelId="{D0F4E975-BD42-4E6F-9C50-FF8DEC66F87B}" type="sibTrans" cxnId="{D359505B-F18D-4653-B310-0FBF84A3BE46}">
      <dgm:prSet/>
      <dgm:spPr/>
      <dgm:t>
        <a:bodyPr/>
        <a:lstStyle/>
        <a:p>
          <a:endParaRPr lang="en-US"/>
        </a:p>
      </dgm:t>
    </dgm:pt>
    <dgm:pt modelId="{EC0A16B5-A5A2-490D-AC4B-F275FD3F19BB}">
      <dgm:prSet/>
      <dgm:spPr/>
      <dgm:t>
        <a:bodyPr/>
        <a:lstStyle/>
        <a:p>
          <a:r>
            <a:rPr lang="en-US"/>
            <a:t>Supports advocacy efforts</a:t>
          </a:r>
        </a:p>
      </dgm:t>
    </dgm:pt>
    <dgm:pt modelId="{91591A47-B1D2-4F31-A290-95179365D2D7}" type="parTrans" cxnId="{C1B1290C-966C-4C49-B392-A54BFE43CDD3}">
      <dgm:prSet/>
      <dgm:spPr/>
      <dgm:t>
        <a:bodyPr/>
        <a:lstStyle/>
        <a:p>
          <a:endParaRPr lang="en-US"/>
        </a:p>
      </dgm:t>
    </dgm:pt>
    <dgm:pt modelId="{F7DCB15A-37FB-4100-99BF-F48F41249C50}" type="sibTrans" cxnId="{C1B1290C-966C-4C49-B392-A54BFE43CDD3}">
      <dgm:prSet/>
      <dgm:spPr/>
      <dgm:t>
        <a:bodyPr/>
        <a:lstStyle/>
        <a:p>
          <a:endParaRPr lang="en-US"/>
        </a:p>
      </dgm:t>
    </dgm:pt>
    <dgm:pt modelId="{34FA782A-2B95-4853-8351-F43017A5BFF5}">
      <dgm:prSet/>
      <dgm:spPr/>
      <dgm:t>
        <a:bodyPr/>
        <a:lstStyle/>
        <a:p>
          <a:r>
            <a:rPr lang="en-US"/>
            <a:t>Informs ways in which the field of arts education is changing</a:t>
          </a:r>
        </a:p>
      </dgm:t>
    </dgm:pt>
    <dgm:pt modelId="{D24A7462-340E-4417-A9E8-C8D203AB0702}" type="parTrans" cxnId="{28824713-1579-4EB2-981C-04F099973605}">
      <dgm:prSet/>
      <dgm:spPr/>
      <dgm:t>
        <a:bodyPr/>
        <a:lstStyle/>
        <a:p>
          <a:endParaRPr lang="en-US"/>
        </a:p>
      </dgm:t>
    </dgm:pt>
    <dgm:pt modelId="{1EF25932-2BA2-4B5C-891C-56BDCBE4239B}" type="sibTrans" cxnId="{28824713-1579-4EB2-981C-04F099973605}">
      <dgm:prSet/>
      <dgm:spPr/>
      <dgm:t>
        <a:bodyPr/>
        <a:lstStyle/>
        <a:p>
          <a:endParaRPr lang="en-US"/>
        </a:p>
      </dgm:t>
    </dgm:pt>
    <dgm:pt modelId="{3C331126-5D7F-E949-8DF4-319B34B4D64D}" type="pres">
      <dgm:prSet presAssocID="{62E4603B-4E8E-4C87-AD26-64D812B24922}" presName="linear" presStyleCnt="0">
        <dgm:presLayoutVars>
          <dgm:animLvl val="lvl"/>
          <dgm:resizeHandles val="exact"/>
        </dgm:presLayoutVars>
      </dgm:prSet>
      <dgm:spPr/>
    </dgm:pt>
    <dgm:pt modelId="{AD65534F-2C09-364C-B0E1-726D4414BA71}" type="pres">
      <dgm:prSet presAssocID="{4952CB39-F512-467B-B218-0B5A78C43031}" presName="parentText" presStyleLbl="node1" presStyleIdx="0" presStyleCnt="3">
        <dgm:presLayoutVars>
          <dgm:chMax val="0"/>
          <dgm:bulletEnabled val="1"/>
        </dgm:presLayoutVars>
      </dgm:prSet>
      <dgm:spPr/>
    </dgm:pt>
    <dgm:pt modelId="{08CE98DE-E998-A442-BEA8-18D7D2522B9B}" type="pres">
      <dgm:prSet presAssocID="{4952CB39-F512-467B-B218-0B5A78C43031}" presName="childText" presStyleLbl="revTx" presStyleIdx="0" presStyleCnt="2">
        <dgm:presLayoutVars>
          <dgm:bulletEnabled val="1"/>
        </dgm:presLayoutVars>
      </dgm:prSet>
      <dgm:spPr/>
    </dgm:pt>
    <dgm:pt modelId="{07073068-5924-3743-9C5C-E49B70788B5E}" type="pres">
      <dgm:prSet presAssocID="{CFEB4481-9287-42D4-9C40-5835946E9E9B}" presName="parentText" presStyleLbl="node1" presStyleIdx="1" presStyleCnt="3">
        <dgm:presLayoutVars>
          <dgm:chMax val="0"/>
          <dgm:bulletEnabled val="1"/>
        </dgm:presLayoutVars>
      </dgm:prSet>
      <dgm:spPr/>
    </dgm:pt>
    <dgm:pt modelId="{818A0EF2-EAE4-364A-AFBD-1A01082DDE47}" type="pres">
      <dgm:prSet presAssocID="{5D990095-69D9-4F74-B69F-C7CDCCDB2CA4}" presName="spacer" presStyleCnt="0"/>
      <dgm:spPr/>
    </dgm:pt>
    <dgm:pt modelId="{3F362246-82CF-F843-9D8F-8334323D97A1}" type="pres">
      <dgm:prSet presAssocID="{1A4BA462-AA26-48FF-9AE6-13FAFAC01896}" presName="parentText" presStyleLbl="node1" presStyleIdx="2" presStyleCnt="3">
        <dgm:presLayoutVars>
          <dgm:chMax val="0"/>
          <dgm:bulletEnabled val="1"/>
        </dgm:presLayoutVars>
      </dgm:prSet>
      <dgm:spPr/>
    </dgm:pt>
    <dgm:pt modelId="{F76B6700-0213-3B45-9110-458B6BD751CA}" type="pres">
      <dgm:prSet presAssocID="{1A4BA462-AA26-48FF-9AE6-13FAFAC01896}" presName="childText" presStyleLbl="revTx" presStyleIdx="1" presStyleCnt="2">
        <dgm:presLayoutVars>
          <dgm:bulletEnabled val="1"/>
        </dgm:presLayoutVars>
      </dgm:prSet>
      <dgm:spPr/>
    </dgm:pt>
  </dgm:ptLst>
  <dgm:cxnLst>
    <dgm:cxn modelId="{C1B1290C-966C-4C49-B392-A54BFE43CDD3}" srcId="{1A4BA462-AA26-48FF-9AE6-13FAFAC01896}" destId="{EC0A16B5-A5A2-490D-AC4B-F275FD3F19BB}" srcOrd="1" destOrd="0" parTransId="{91591A47-B1D2-4F31-A290-95179365D2D7}" sibTransId="{F7DCB15A-37FB-4100-99BF-F48F41249C50}"/>
    <dgm:cxn modelId="{5B4B0C10-7FA1-5F4A-9B70-EA6E895CF814}" type="presOf" srcId="{62E4603B-4E8E-4C87-AD26-64D812B24922}" destId="{3C331126-5D7F-E949-8DF4-319B34B4D64D}" srcOrd="0" destOrd="0" presId="urn:microsoft.com/office/officeart/2005/8/layout/vList2"/>
    <dgm:cxn modelId="{28824713-1579-4EB2-981C-04F099973605}" srcId="{1A4BA462-AA26-48FF-9AE6-13FAFAC01896}" destId="{34FA782A-2B95-4853-8351-F43017A5BFF5}" srcOrd="2" destOrd="0" parTransId="{D24A7462-340E-4417-A9E8-C8D203AB0702}" sibTransId="{1EF25932-2BA2-4B5C-891C-56BDCBE4239B}"/>
    <dgm:cxn modelId="{198EA924-99A1-9D44-AD09-69DB23398BDA}" type="presOf" srcId="{34FA782A-2B95-4853-8351-F43017A5BFF5}" destId="{F76B6700-0213-3B45-9110-458B6BD751CA}" srcOrd="0" destOrd="2" presId="urn:microsoft.com/office/officeart/2005/8/layout/vList2"/>
    <dgm:cxn modelId="{088D0B32-BAEA-A14E-95FF-8CB204B0CBB9}" type="presOf" srcId="{EC0A16B5-A5A2-490D-AC4B-F275FD3F19BB}" destId="{F76B6700-0213-3B45-9110-458B6BD751CA}" srcOrd="0" destOrd="1" presId="urn:microsoft.com/office/officeart/2005/8/layout/vList2"/>
    <dgm:cxn modelId="{9A1C8238-1456-4610-A2C1-799E5AE442DE}" srcId="{62E4603B-4E8E-4C87-AD26-64D812B24922}" destId="{4952CB39-F512-467B-B218-0B5A78C43031}" srcOrd="0" destOrd="0" parTransId="{296E5127-39B2-440E-964B-516160A32A7F}" sibTransId="{7DEACD13-6CFF-457F-9BF5-C367389465B6}"/>
    <dgm:cxn modelId="{5F5A4A49-4A2C-E64A-B585-C3DDA8B8E4E3}" type="presOf" srcId="{1A4BA462-AA26-48FF-9AE6-13FAFAC01896}" destId="{3F362246-82CF-F843-9D8F-8334323D97A1}" srcOrd="0" destOrd="0" presId="urn:microsoft.com/office/officeart/2005/8/layout/vList2"/>
    <dgm:cxn modelId="{4FF51755-D5DF-7142-BD67-2FFA96CEAF03}" type="presOf" srcId="{83A5FEEF-2462-418E-968E-C89D4A04C1E8}" destId="{08CE98DE-E998-A442-BEA8-18D7D2522B9B}" srcOrd="0" destOrd="0" presId="urn:microsoft.com/office/officeart/2005/8/layout/vList2"/>
    <dgm:cxn modelId="{D2217459-621C-407A-9E6B-B10A7C9A6333}" srcId="{4952CB39-F512-467B-B218-0B5A78C43031}" destId="{571B3AE8-EE0E-4623-AC3E-3EA91C929EDB}" srcOrd="1" destOrd="0" parTransId="{2FA460B6-22FF-4431-A638-03E4613CAB89}" sibTransId="{23D7C91B-6695-44E3-9026-6FF1DBFE1FDB}"/>
    <dgm:cxn modelId="{D359505B-F18D-4653-B310-0FBF84A3BE46}" srcId="{1A4BA462-AA26-48FF-9AE6-13FAFAC01896}" destId="{68F44083-9288-459E-8E09-E99847BC95A0}" srcOrd="0" destOrd="0" parTransId="{796E6B90-D966-4223-A52B-9DFBF79AA0F8}" sibTransId="{D0F4E975-BD42-4E6F-9C50-FF8DEC66F87B}"/>
    <dgm:cxn modelId="{B7265D6F-FA4B-1D45-AA9A-6686228615B5}" type="presOf" srcId="{CFEB4481-9287-42D4-9C40-5835946E9E9B}" destId="{07073068-5924-3743-9C5C-E49B70788B5E}" srcOrd="0" destOrd="0" presId="urn:microsoft.com/office/officeart/2005/8/layout/vList2"/>
    <dgm:cxn modelId="{0FB88A9C-F432-0341-B11D-F10E0605D8DF}" type="presOf" srcId="{68F44083-9288-459E-8E09-E99847BC95A0}" destId="{F76B6700-0213-3B45-9110-458B6BD751CA}" srcOrd="0" destOrd="0" presId="urn:microsoft.com/office/officeart/2005/8/layout/vList2"/>
    <dgm:cxn modelId="{F8FB62B5-D8A5-46F1-9419-51EDF12AA54C}" srcId="{62E4603B-4E8E-4C87-AD26-64D812B24922}" destId="{1A4BA462-AA26-48FF-9AE6-13FAFAC01896}" srcOrd="2" destOrd="0" parTransId="{80106DE1-7F4C-4438-B6E4-CE5425E17F45}" sibTransId="{2FEB677F-F44B-475D-81BE-E1A8D5E9F418}"/>
    <dgm:cxn modelId="{358B11DB-7893-E943-9AD7-9B915CE10E0F}" type="presOf" srcId="{4952CB39-F512-467B-B218-0B5A78C43031}" destId="{AD65534F-2C09-364C-B0E1-726D4414BA71}" srcOrd="0" destOrd="0" presId="urn:microsoft.com/office/officeart/2005/8/layout/vList2"/>
    <dgm:cxn modelId="{D0628FE0-4C9F-2E4C-A98B-811AF494C3AF}" type="presOf" srcId="{571B3AE8-EE0E-4623-AC3E-3EA91C929EDB}" destId="{08CE98DE-E998-A442-BEA8-18D7D2522B9B}" srcOrd="0" destOrd="1" presId="urn:microsoft.com/office/officeart/2005/8/layout/vList2"/>
    <dgm:cxn modelId="{36D396E2-12F7-45C6-980E-CC3F2FF2EA0F}" srcId="{62E4603B-4E8E-4C87-AD26-64D812B24922}" destId="{CFEB4481-9287-42D4-9C40-5835946E9E9B}" srcOrd="1" destOrd="0" parTransId="{588A78D2-9606-4229-8FB9-546D864B0034}" sibTransId="{5D990095-69D9-4F74-B69F-C7CDCCDB2CA4}"/>
    <dgm:cxn modelId="{1D413EF2-EDEC-4FB2-8C4F-3A9B5C68C99F}" srcId="{4952CB39-F512-467B-B218-0B5A78C43031}" destId="{83A5FEEF-2462-418E-968E-C89D4A04C1E8}" srcOrd="0" destOrd="0" parTransId="{98DB3D31-8AC3-4312-8BFD-B6CA650851C1}" sibTransId="{111B029B-9A8E-4883-AF7A-95021D7A8478}"/>
    <dgm:cxn modelId="{436926C6-3393-1F4B-8B5C-1AA50AAED1DA}" type="presParOf" srcId="{3C331126-5D7F-E949-8DF4-319B34B4D64D}" destId="{AD65534F-2C09-364C-B0E1-726D4414BA71}" srcOrd="0" destOrd="0" presId="urn:microsoft.com/office/officeart/2005/8/layout/vList2"/>
    <dgm:cxn modelId="{1A30082C-1152-CD48-B516-6E2285697B2D}" type="presParOf" srcId="{3C331126-5D7F-E949-8DF4-319B34B4D64D}" destId="{08CE98DE-E998-A442-BEA8-18D7D2522B9B}" srcOrd="1" destOrd="0" presId="urn:microsoft.com/office/officeart/2005/8/layout/vList2"/>
    <dgm:cxn modelId="{D882FAA8-5870-3240-9C12-3AA62DFD185E}" type="presParOf" srcId="{3C331126-5D7F-E949-8DF4-319B34B4D64D}" destId="{07073068-5924-3743-9C5C-E49B70788B5E}" srcOrd="2" destOrd="0" presId="urn:microsoft.com/office/officeart/2005/8/layout/vList2"/>
    <dgm:cxn modelId="{46BEE75A-B921-844A-B8F4-9E0CEBF68C62}" type="presParOf" srcId="{3C331126-5D7F-E949-8DF4-319B34B4D64D}" destId="{818A0EF2-EAE4-364A-AFBD-1A01082DDE47}" srcOrd="3" destOrd="0" presId="urn:microsoft.com/office/officeart/2005/8/layout/vList2"/>
    <dgm:cxn modelId="{13D2CEF5-F2D2-9946-83BF-B37539816CDC}" type="presParOf" srcId="{3C331126-5D7F-E949-8DF4-319B34B4D64D}" destId="{3F362246-82CF-F843-9D8F-8334323D97A1}" srcOrd="4" destOrd="0" presId="urn:microsoft.com/office/officeart/2005/8/layout/vList2"/>
    <dgm:cxn modelId="{B474CBAD-070D-F048-8F24-246C18AD3FA0}" type="presParOf" srcId="{3C331126-5D7F-E949-8DF4-319B34B4D64D}" destId="{F76B6700-0213-3B45-9110-458B6BD751CA}"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5534F-2C09-364C-B0E1-726D4414BA71}">
      <dsp:nvSpPr>
        <dsp:cNvPr id="0" name=""/>
        <dsp:cNvSpPr/>
      </dsp:nvSpPr>
      <dsp:spPr>
        <a:xfrm>
          <a:off x="0" y="152333"/>
          <a:ext cx="9017289" cy="7915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To look at relationships that change over time</a:t>
          </a:r>
        </a:p>
      </dsp:txBody>
      <dsp:txXfrm>
        <a:off x="38638" y="190971"/>
        <a:ext cx="8940013" cy="714229"/>
      </dsp:txXfrm>
    </dsp:sp>
    <dsp:sp modelId="{08CE98DE-E998-A442-BEA8-18D7D2522B9B}">
      <dsp:nvSpPr>
        <dsp:cNvPr id="0" name=""/>
        <dsp:cNvSpPr/>
      </dsp:nvSpPr>
      <dsp:spPr>
        <a:xfrm>
          <a:off x="0" y="943838"/>
          <a:ext cx="9017289" cy="90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29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School enrollment changes</a:t>
          </a:r>
        </a:p>
        <a:p>
          <a:pPr marL="228600" lvl="1" indent="-228600" algn="l" defTabSz="1155700">
            <a:lnSpc>
              <a:spcPct val="90000"/>
            </a:lnSpc>
            <a:spcBef>
              <a:spcPct val="0"/>
            </a:spcBef>
            <a:spcAft>
              <a:spcPct val="20000"/>
            </a:spcAft>
            <a:buChar char="•"/>
          </a:pPr>
          <a:r>
            <a:rPr lang="en-US" sz="2600" kern="1200"/>
            <a:t>Arts teacher employment changes</a:t>
          </a:r>
        </a:p>
      </dsp:txBody>
      <dsp:txXfrm>
        <a:off x="0" y="943838"/>
        <a:ext cx="9017289" cy="905107"/>
      </dsp:txXfrm>
    </dsp:sp>
    <dsp:sp modelId="{07073068-5924-3743-9C5C-E49B70788B5E}">
      <dsp:nvSpPr>
        <dsp:cNvPr id="0" name=""/>
        <dsp:cNvSpPr/>
      </dsp:nvSpPr>
      <dsp:spPr>
        <a:xfrm>
          <a:off x="0" y="1848945"/>
          <a:ext cx="9017289" cy="79150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To find gaps in access to arts educators</a:t>
          </a:r>
        </a:p>
      </dsp:txBody>
      <dsp:txXfrm>
        <a:off x="38638" y="1887583"/>
        <a:ext cx="8940013" cy="714229"/>
      </dsp:txXfrm>
    </dsp:sp>
    <dsp:sp modelId="{3F362246-82CF-F843-9D8F-8334323D97A1}">
      <dsp:nvSpPr>
        <dsp:cNvPr id="0" name=""/>
        <dsp:cNvSpPr/>
      </dsp:nvSpPr>
      <dsp:spPr>
        <a:xfrm>
          <a:off x="0" y="2735490"/>
          <a:ext cx="9017289" cy="79150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To tell a story; frame a narrative that:</a:t>
          </a:r>
        </a:p>
      </dsp:txBody>
      <dsp:txXfrm>
        <a:off x="38638" y="2774128"/>
        <a:ext cx="8940013" cy="714229"/>
      </dsp:txXfrm>
    </dsp:sp>
    <dsp:sp modelId="{F76B6700-0213-3B45-9110-458B6BD751CA}">
      <dsp:nvSpPr>
        <dsp:cNvPr id="0" name=""/>
        <dsp:cNvSpPr/>
      </dsp:nvSpPr>
      <dsp:spPr>
        <a:xfrm>
          <a:off x="0" y="3526995"/>
          <a:ext cx="9017289"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29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Predicts future need or surplus </a:t>
          </a:r>
        </a:p>
        <a:p>
          <a:pPr marL="228600" lvl="1" indent="-228600" algn="l" defTabSz="1155700">
            <a:lnSpc>
              <a:spcPct val="90000"/>
            </a:lnSpc>
            <a:spcBef>
              <a:spcPct val="0"/>
            </a:spcBef>
            <a:spcAft>
              <a:spcPct val="20000"/>
            </a:spcAft>
            <a:buChar char="•"/>
          </a:pPr>
          <a:r>
            <a:rPr lang="en-US" sz="2600" kern="1200"/>
            <a:t>Supports advocacy efforts</a:t>
          </a:r>
        </a:p>
        <a:p>
          <a:pPr marL="228600" lvl="1" indent="-228600" algn="l" defTabSz="1155700">
            <a:lnSpc>
              <a:spcPct val="90000"/>
            </a:lnSpc>
            <a:spcBef>
              <a:spcPct val="0"/>
            </a:spcBef>
            <a:spcAft>
              <a:spcPct val="20000"/>
            </a:spcAft>
            <a:buChar char="•"/>
          </a:pPr>
          <a:r>
            <a:rPr lang="en-US" sz="2600" kern="1200"/>
            <a:t>Informs ways in which the field of arts education is changing</a:t>
          </a:r>
        </a:p>
      </dsp:txBody>
      <dsp:txXfrm>
        <a:off x="0" y="3526995"/>
        <a:ext cx="9017289" cy="1366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50A5A-61D6-BA48-AC69-28D5069B0CF1}" type="datetimeFigureOut">
              <a:rPr lang="en-US" smtClean="0"/>
              <a:t>7/17/23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DFB151-E762-704C-8CB9-8553634E8701}" type="slidenum">
              <a:rPr lang="en-US" smtClean="0"/>
              <a:t>‹#›</a:t>
            </a:fld>
            <a:endParaRPr lang="en-US"/>
          </a:p>
        </p:txBody>
      </p:sp>
    </p:spTree>
    <p:extLst>
      <p:ext uri="{BB962C8B-B14F-4D97-AF65-F5344CB8AC3E}">
        <p14:creationId xmlns:p14="http://schemas.microsoft.com/office/powerpoint/2010/main" val="4286913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ces.ed.gov/programs/coe/indicator/cga/public-school-enrollmen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64646"/>
                </a:solidFill>
                <a:effectLst/>
                <a:latin typeface="Montserrat" panose="020F0502020204030204" pitchFamily="34" charset="0"/>
              </a:rPr>
              <a:t>Folk and Traditional Arts</a:t>
            </a:r>
            <a:br>
              <a:rPr lang="en-US" b="1" i="0" dirty="0">
                <a:solidFill>
                  <a:srgbClr val="464646"/>
                </a:solidFill>
                <a:effectLst/>
                <a:latin typeface="Montserrat" panose="020F0502020204030204" pitchFamily="34" charset="0"/>
              </a:rPr>
            </a:br>
            <a:endParaRPr lang="en-US" b="1" i="0" dirty="0">
              <a:solidFill>
                <a:srgbClr val="464646"/>
              </a:solidFill>
              <a:effectLst/>
              <a:highlight>
                <a:srgbClr val="FFFF00"/>
              </a:highlight>
              <a:latin typeface="Montserrat" panose="020F0502020204030204" pitchFamily="34" charset="0"/>
            </a:endParaRPr>
          </a:p>
          <a:p>
            <a:pPr algn="l"/>
            <a:r>
              <a:rPr lang="en-US" b="0" i="0" dirty="0">
                <a:solidFill>
                  <a:srgbClr val="464646"/>
                </a:solidFill>
                <a:effectLst/>
                <a:highlight>
                  <a:srgbClr val="FFFF00"/>
                </a:highlight>
                <a:latin typeface="Montserrat" pitchFamily="2" charset="77"/>
              </a:rPr>
              <a:t>Folk and Traditional Arts are defined as those artistic </a:t>
            </a:r>
            <a:r>
              <a:rPr lang="en-US" b="1" i="0" dirty="0">
                <a:solidFill>
                  <a:srgbClr val="464646"/>
                </a:solidFill>
                <a:effectLst/>
                <a:highlight>
                  <a:srgbClr val="FFFF00"/>
                </a:highlight>
                <a:latin typeface="Montserrat" pitchFamily="2" charset="77"/>
              </a:rPr>
              <a:t>traditions </a:t>
            </a:r>
            <a:r>
              <a:rPr lang="en-US" b="0" i="0" dirty="0">
                <a:solidFill>
                  <a:srgbClr val="464646"/>
                </a:solidFill>
                <a:effectLst/>
                <a:highlight>
                  <a:srgbClr val="FFFF00"/>
                </a:highlight>
                <a:latin typeface="Montserrat" pitchFamily="2" charset="77"/>
              </a:rPr>
              <a:t>characteristic of specific ethnic, </a:t>
            </a:r>
            <a:r>
              <a:rPr lang="en-US" b="0" i="0" dirty="0">
                <a:solidFill>
                  <a:srgbClr val="464646"/>
                </a:solidFill>
                <a:effectLst/>
                <a:latin typeface="Montserrat" pitchFamily="2" charset="77"/>
              </a:rPr>
              <a:t>religious, linguistic, occupational, or regional groups. These arts are shaped and shared within families, neighborhoods, and communities. They are passed down from one generation to another and learned through ongoing participation in community-based activities, and through observation, practice or apprenticeships with elders and masters rather than through classes, books or other means of institutional instruction. </a:t>
            </a:r>
          </a:p>
          <a:p>
            <a:endParaRPr lang="en-US" dirty="0"/>
          </a:p>
          <a:p>
            <a:pPr rtl="0">
              <a:spcBef>
                <a:spcPts val="0"/>
              </a:spcBef>
              <a:spcAft>
                <a:spcPts val="0"/>
              </a:spcAft>
            </a:pPr>
            <a:r>
              <a:rPr lang="en-US" sz="1800" b="1" i="0" u="none" strike="noStrike" dirty="0">
                <a:solidFill>
                  <a:srgbClr val="242424"/>
                </a:solidFill>
                <a:effectLst/>
                <a:latin typeface="Calibri" panose="020F0502020204030204" pitchFamily="34" charset="0"/>
              </a:rPr>
              <a:t>DEFINITION</a:t>
            </a:r>
            <a:endParaRPr lang="en-US" b="0" dirty="0">
              <a:effectLst/>
            </a:endParaRPr>
          </a:p>
          <a:p>
            <a:pPr rtl="0">
              <a:spcBef>
                <a:spcPts val="0"/>
              </a:spcBef>
              <a:spcAft>
                <a:spcPts val="0"/>
              </a:spcAft>
            </a:pPr>
            <a:r>
              <a:rPr lang="en-US" sz="1800" b="0" i="0" u="none" strike="noStrike" dirty="0">
                <a:solidFill>
                  <a:srgbClr val="242424"/>
                </a:solidFill>
                <a:effectLst/>
                <a:latin typeface="Arial" panose="020B0604020202020204" pitchFamily="34" charset="0"/>
              </a:rPr>
              <a:t>Customized arts learning is a process for developing authentic arts instructional approaches intended to address the diverse </a:t>
            </a:r>
            <a:r>
              <a:rPr lang="en-US" sz="1800" b="1" i="0" u="none" strike="noStrike" dirty="0">
                <a:solidFill>
                  <a:srgbClr val="242424"/>
                </a:solidFill>
                <a:effectLst/>
                <a:latin typeface="Arial" panose="020B0604020202020204" pitchFamily="34" charset="0"/>
              </a:rPr>
              <a:t>traditions</a:t>
            </a:r>
            <a:r>
              <a:rPr lang="en-US" sz="1800" b="0" i="0" u="none" strike="noStrike" dirty="0">
                <a:solidFill>
                  <a:srgbClr val="242424"/>
                </a:solidFill>
                <a:effectLst/>
                <a:latin typeface="Arial" panose="020B0604020202020204" pitchFamily="34" charset="0"/>
              </a:rPr>
              <a:t> and experiences of individual students.</a:t>
            </a:r>
            <a:endParaRPr lang="en-US" b="0" dirty="0">
              <a:effectLst/>
            </a:endParaRP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202124"/>
                </a:solidFill>
                <a:effectLst/>
                <a:latin typeface="Arial" panose="020B0604020202020204" pitchFamily="34" charset="0"/>
              </a:rPr>
              <a:t>To support learning in arts education, Customized Arts Learning - A Toolkit (CALAT) is a professional learning project intended to provide SEADAE members with resources to support their individual state constituents with the capacity to meet the needs of diverse populations, thus addressing gaps that hinder learning. Expanding upon previous project outcomes addressing SEL and DEIA, CALAT will focus on inclusivity through arts learning </a:t>
            </a:r>
            <a:r>
              <a:rPr lang="en-US" sz="1800" b="0" i="0" u="none" strike="noStrike" dirty="0">
                <a:solidFill>
                  <a:srgbClr val="000000"/>
                </a:solidFill>
                <a:effectLst/>
                <a:latin typeface="Arial" panose="020B0604020202020204" pitchFamily="34" charset="0"/>
              </a:rPr>
              <a:t>within its given context, functioning as a bridge to equitable and inclusive academic learning. The intent of the project is to 1) evaluate current art education practices </a:t>
            </a:r>
            <a:r>
              <a:rPr lang="en-US" sz="1800" b="0" i="0" u="none" strike="noStrike" dirty="0">
                <a:solidFill>
                  <a:srgbClr val="202124"/>
                </a:solidFill>
                <a:effectLst/>
                <a:latin typeface="Arial" panose="020B0604020202020204" pitchFamily="34" charset="0"/>
              </a:rPr>
              <a:t>for equity and inclusivity and 2) provide appropriate resources and strategies to support arts learning - about all, and for all.   </a:t>
            </a:r>
            <a:endParaRPr lang="en-US" b="0" dirty="0">
              <a:effectLst/>
            </a:endParaRPr>
          </a:p>
          <a:p>
            <a:br>
              <a:rPr lang="en-US" b="0" dirty="0"/>
            </a:br>
            <a:endParaRPr lang="en-US" b="0" dirty="0"/>
          </a:p>
        </p:txBody>
      </p:sp>
      <p:sp>
        <p:nvSpPr>
          <p:cNvPr id="4" name="Slide Number Placeholder 3"/>
          <p:cNvSpPr>
            <a:spLocks noGrp="1"/>
          </p:cNvSpPr>
          <p:nvPr>
            <p:ph type="sldNum" sz="quarter" idx="5"/>
          </p:nvPr>
        </p:nvSpPr>
        <p:spPr/>
        <p:txBody>
          <a:bodyPr/>
          <a:lstStyle/>
          <a:p>
            <a:fld id="{41F52B89-85D8-8B42-BF08-BB0BF7252264}" type="slidenum">
              <a:rPr lang="en-US" smtClean="0"/>
              <a:t>14</a:t>
            </a:fld>
            <a:endParaRPr lang="en-US"/>
          </a:p>
        </p:txBody>
      </p:sp>
    </p:spTree>
    <p:extLst>
      <p:ext uri="{BB962C8B-B14F-4D97-AF65-F5344CB8AC3E}">
        <p14:creationId xmlns:p14="http://schemas.microsoft.com/office/powerpoint/2010/main" val="3745684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EE1AFD-5089-CA4F-A36A-F9A4A95A47CF}" type="slidenum">
              <a:rPr lang="en-US" smtClean="0"/>
              <a:t>18</a:t>
            </a:fld>
            <a:endParaRPr lang="en-US"/>
          </a:p>
        </p:txBody>
      </p:sp>
    </p:spTree>
    <p:extLst>
      <p:ext uri="{BB962C8B-B14F-4D97-AF65-F5344CB8AC3E}">
        <p14:creationId xmlns:p14="http://schemas.microsoft.com/office/powerpoint/2010/main" val="2301332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EE1AFD-5089-CA4F-A36A-F9A4A95A47CF}" type="slidenum">
              <a:rPr lang="en-US" smtClean="0"/>
              <a:t>19</a:t>
            </a:fld>
            <a:endParaRPr lang="en-US"/>
          </a:p>
        </p:txBody>
      </p:sp>
    </p:spTree>
    <p:extLst>
      <p:ext uri="{BB962C8B-B14F-4D97-AF65-F5344CB8AC3E}">
        <p14:creationId xmlns:p14="http://schemas.microsoft.com/office/powerpoint/2010/main" val="222394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report arts teachers in several ways, some of which includes teachers with temporary certificates, dual certificates and K-4 or 4-8 teachers who teach arts as part of an enclosed elementary classroom setting.</a:t>
            </a:r>
          </a:p>
          <a:p>
            <a:endParaRPr lang="en-US" dirty="0"/>
          </a:p>
          <a:p>
            <a:r>
              <a:rPr lang="en-US" dirty="0"/>
              <a:t>A larger number of data points provides a more realistic picture of what is reported. (% reporting is better with a larger number of data points)</a:t>
            </a:r>
          </a:p>
          <a:p>
            <a:endParaRPr lang="en-US" dirty="0"/>
          </a:p>
          <a:p>
            <a:r>
              <a:rPr lang="en-US" dirty="0"/>
              <a:t>Point in time factors that affect teacher data can include Covid, politics (no child left behind), in and out availability (retirement/college graduates), certification (no dance or theatre cert makes those areas tough to report, even though we have standards; and technology in arts (STEAM) teachers may be reported in other content areas, even thought the teacher certification is in the arts.)</a:t>
            </a:r>
          </a:p>
          <a:p>
            <a:endParaRPr lang="en-US" dirty="0"/>
          </a:p>
          <a:p>
            <a:r>
              <a:rPr lang="en-US" dirty="0"/>
              <a:t>Increases and decreases cited must consider defined points in time and what happened within those points in time.</a:t>
            </a:r>
          </a:p>
        </p:txBody>
      </p:sp>
      <p:sp>
        <p:nvSpPr>
          <p:cNvPr id="4" name="Slide Number Placeholder 3"/>
          <p:cNvSpPr>
            <a:spLocks noGrp="1"/>
          </p:cNvSpPr>
          <p:nvPr>
            <p:ph type="sldNum" sz="quarter" idx="5"/>
          </p:nvPr>
        </p:nvSpPr>
        <p:spPr/>
        <p:txBody>
          <a:bodyPr/>
          <a:lstStyle/>
          <a:p>
            <a:fld id="{12EE1AFD-5089-CA4F-A36A-F9A4A95A47CF}" type="slidenum">
              <a:rPr lang="en-US" smtClean="0"/>
              <a:t>20</a:t>
            </a:fld>
            <a:endParaRPr lang="en-US"/>
          </a:p>
        </p:txBody>
      </p:sp>
    </p:spTree>
    <p:extLst>
      <p:ext uri="{BB962C8B-B14F-4D97-AF65-F5344CB8AC3E}">
        <p14:creationId xmlns:p14="http://schemas.microsoft.com/office/powerpoint/2010/main" val="1994911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93939"/>
                </a:solidFill>
                <a:effectLst/>
                <a:latin typeface="IBM Plex Serif" panose="02060503050406000203" pitchFamily="18" charset="77"/>
              </a:rPr>
              <a:t>Public school enrollment </a:t>
            </a:r>
            <a:r>
              <a:rPr lang="en-US" b="0" i="0" u="none" strike="noStrike" dirty="0">
                <a:solidFill>
                  <a:srgbClr val="393939"/>
                </a:solidFill>
                <a:effectLst/>
                <a:latin typeface="IBM Plex Serif" panose="02060503050406000203" pitchFamily="18" charset="77"/>
                <a:hlinkClick r:id="rId3"/>
              </a:rPr>
              <a:t>fell by 3%</a:t>
            </a:r>
            <a:r>
              <a:rPr lang="en-US" b="0" i="0" dirty="0">
                <a:solidFill>
                  <a:srgbClr val="393939"/>
                </a:solidFill>
                <a:effectLst/>
                <a:latin typeface="IBM Plex Serif" panose="02060503050406000203" pitchFamily="18" charset="77"/>
              </a:rPr>
              <a:t> during the first year of the pandemic, according to federal data. The largest decline since 1943, it wiped out a decade of enrollment growth.</a:t>
            </a:r>
          </a:p>
          <a:p>
            <a:pPr algn="l"/>
            <a:r>
              <a:rPr lang="en-US" b="0" i="0" dirty="0">
                <a:solidFill>
                  <a:srgbClr val="393939"/>
                </a:solidFill>
                <a:effectLst/>
                <a:latin typeface="IBM Plex Serif" panose="02060503050406000203" pitchFamily="18" charset="77"/>
              </a:rPr>
              <a:t>The decrease left public schools with 49.4 million students in fall 2020 — about 1.4 million fewer than the previous fall.</a:t>
            </a:r>
          </a:p>
          <a:p>
            <a:endParaRPr lang="en-US" dirty="0"/>
          </a:p>
          <a:p>
            <a:r>
              <a:rPr lang="en-US" dirty="0"/>
              <a:t>Up until 2020, there had been a slight increase in public school enrollment</a:t>
            </a:r>
          </a:p>
          <a:p>
            <a:endParaRPr lang="en-US" dirty="0"/>
          </a:p>
          <a:p>
            <a:r>
              <a:rPr lang="en-US" dirty="0"/>
              <a:t>National Center for Education Statistics (NCES) 2019-2020</a:t>
            </a:r>
          </a:p>
          <a:p>
            <a:pPr lvl="1"/>
            <a:r>
              <a:rPr lang="en-US" dirty="0"/>
              <a:t>National 3% (back to 2009 levels)</a:t>
            </a:r>
          </a:p>
          <a:p>
            <a:pPr lvl="1"/>
            <a:r>
              <a:rPr lang="en-US" dirty="0"/>
              <a:t>State 5%</a:t>
            </a:r>
          </a:p>
          <a:p>
            <a:endParaRPr lang="en-US" dirty="0"/>
          </a:p>
        </p:txBody>
      </p:sp>
      <p:sp>
        <p:nvSpPr>
          <p:cNvPr id="4" name="Slide Number Placeholder 3"/>
          <p:cNvSpPr>
            <a:spLocks noGrp="1"/>
          </p:cNvSpPr>
          <p:nvPr>
            <p:ph type="sldNum" sz="quarter" idx="5"/>
          </p:nvPr>
        </p:nvSpPr>
        <p:spPr/>
        <p:txBody>
          <a:bodyPr/>
          <a:lstStyle/>
          <a:p>
            <a:fld id="{12EE1AFD-5089-CA4F-A36A-F9A4A95A47CF}" type="slidenum">
              <a:rPr lang="en-US" smtClean="0"/>
              <a:t>21</a:t>
            </a:fld>
            <a:endParaRPr lang="en-US"/>
          </a:p>
        </p:txBody>
      </p:sp>
    </p:spTree>
    <p:extLst>
      <p:ext uri="{BB962C8B-B14F-4D97-AF65-F5344CB8AC3E}">
        <p14:creationId xmlns:p14="http://schemas.microsoft.com/office/powerpoint/2010/main" val="49361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shows an increase n Charter Schools and Career/Technical Centers. Some are new, some went out of business, some combined their reporting (combining elementary and secondary campuses that previously reported separately)</a:t>
            </a:r>
          </a:p>
        </p:txBody>
      </p:sp>
      <p:sp>
        <p:nvSpPr>
          <p:cNvPr id="4" name="Slide Number Placeholder 3"/>
          <p:cNvSpPr>
            <a:spLocks noGrp="1"/>
          </p:cNvSpPr>
          <p:nvPr>
            <p:ph type="sldNum" sz="quarter" idx="5"/>
          </p:nvPr>
        </p:nvSpPr>
        <p:spPr/>
        <p:txBody>
          <a:bodyPr/>
          <a:lstStyle/>
          <a:p>
            <a:fld id="{12EE1AFD-5089-CA4F-A36A-F9A4A95A47CF}" type="slidenum">
              <a:rPr lang="en-US" smtClean="0"/>
              <a:t>22</a:t>
            </a:fld>
            <a:endParaRPr lang="en-US"/>
          </a:p>
        </p:txBody>
      </p:sp>
    </p:spTree>
    <p:extLst>
      <p:ext uri="{BB962C8B-B14F-4D97-AF65-F5344CB8AC3E}">
        <p14:creationId xmlns:p14="http://schemas.microsoft.com/office/powerpoint/2010/main" val="271734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 Public School Enrollment did not follow the national statistic. We have seen a decrease in public school enrollment statewide of 128,766 students, which can be reported as an 8% decrease in the  last decade.</a:t>
            </a:r>
          </a:p>
        </p:txBody>
      </p:sp>
      <p:sp>
        <p:nvSpPr>
          <p:cNvPr id="4" name="Slide Number Placeholder 3"/>
          <p:cNvSpPr>
            <a:spLocks noGrp="1"/>
          </p:cNvSpPr>
          <p:nvPr>
            <p:ph type="sldNum" sz="quarter" idx="5"/>
          </p:nvPr>
        </p:nvSpPr>
        <p:spPr/>
        <p:txBody>
          <a:bodyPr/>
          <a:lstStyle/>
          <a:p>
            <a:fld id="{12EE1AFD-5089-CA4F-A36A-F9A4A95A47CF}" type="slidenum">
              <a:rPr lang="en-US" smtClean="0"/>
              <a:t>23</a:t>
            </a:fld>
            <a:endParaRPr lang="en-US"/>
          </a:p>
        </p:txBody>
      </p:sp>
    </p:spTree>
    <p:extLst>
      <p:ext uri="{BB962C8B-B14F-4D97-AF65-F5344CB8AC3E}">
        <p14:creationId xmlns:p14="http://schemas.microsoft.com/office/powerpoint/2010/main" val="67264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51D00-D722-C7E7-262A-F67B64CCC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8EE6D-4DA7-9AD8-DCEA-BBA6FE31A0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BB2190-D231-EF6C-8C21-925E955F6FB8}"/>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5" name="Footer Placeholder 4">
            <a:extLst>
              <a:ext uri="{FF2B5EF4-FFF2-40B4-BE49-F238E27FC236}">
                <a16:creationId xmlns:a16="http://schemas.microsoft.com/office/drawing/2014/main" id="{36BC0E7E-78D7-5477-EE1B-E55B214E8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1A7B0-BE52-216A-E78E-968896CA442A}"/>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495275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AC84-E2C1-C458-C7BB-840B727B72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1810C-8178-3EE9-1585-0127BCEFFB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AEA3A-BA00-FF6A-AAE4-83DBF21F525C}"/>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5" name="Footer Placeholder 4">
            <a:extLst>
              <a:ext uri="{FF2B5EF4-FFF2-40B4-BE49-F238E27FC236}">
                <a16:creationId xmlns:a16="http://schemas.microsoft.com/office/drawing/2014/main" id="{5E12E1F0-014D-A0DD-293B-154A78E00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B07BC-25D0-53E6-6734-38C871B3DAC0}"/>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278824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6C4F31-2AFD-0587-8C97-F413587236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A055C4-0C44-9D8A-2841-BCD113A972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64D26-AB6E-DE67-412F-95B3A06298D2}"/>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5" name="Footer Placeholder 4">
            <a:extLst>
              <a:ext uri="{FF2B5EF4-FFF2-40B4-BE49-F238E27FC236}">
                <a16:creationId xmlns:a16="http://schemas.microsoft.com/office/drawing/2014/main" id="{7B487B77-3E6B-0F41-C4C0-BA7A99BD1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69C1C-0CF4-079D-77BD-11C914A9220D}"/>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211015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C85B4-0E44-1651-91F4-1E11D74C4F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14700-68CD-6D7B-4CB6-E72F395B44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FE7CA-8BDB-5A88-2967-AA6F90DABC61}"/>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5" name="Footer Placeholder 4">
            <a:extLst>
              <a:ext uri="{FF2B5EF4-FFF2-40B4-BE49-F238E27FC236}">
                <a16:creationId xmlns:a16="http://schemas.microsoft.com/office/drawing/2014/main" id="{446CD039-3A4B-1C00-7265-8093070B4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E3CEC-4E2A-B8F0-3C9B-CC0AEB59E9D9}"/>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1030630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5E301-F0E3-129C-98AC-A379655836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E8D7-3530-EA94-1EB5-498E162E0E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7E0000-DB1D-82CE-9558-9FB4C1EFAC6C}"/>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5" name="Footer Placeholder 4">
            <a:extLst>
              <a:ext uri="{FF2B5EF4-FFF2-40B4-BE49-F238E27FC236}">
                <a16:creationId xmlns:a16="http://schemas.microsoft.com/office/drawing/2014/main" id="{236B3B6C-EE97-5628-534A-7A60E7B9A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EEA8C-88ED-95A7-0031-DFAEFF65802E}"/>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1970185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FA61-08D1-3FB8-70E5-0B37D8AC9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5B515-791A-C697-E6CE-1146CF5F1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D16E19-5BDE-25F9-D210-29E2CD1A6F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333305-FD3C-FF2B-05FF-D8BA2BD0D220}"/>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6" name="Footer Placeholder 5">
            <a:extLst>
              <a:ext uri="{FF2B5EF4-FFF2-40B4-BE49-F238E27FC236}">
                <a16:creationId xmlns:a16="http://schemas.microsoft.com/office/drawing/2014/main" id="{23AA0B2A-564C-536F-D1F8-B93075CE3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5FE50-2D95-8356-F2AE-00D30B8F71FD}"/>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219862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2D22-B87F-CFA0-5F59-90F74D70BD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855EA1-CC29-AD00-7AC7-492AB3FDC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B48063-0958-FEEC-BF5B-A3E00BF2A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3205BB-87DD-BED1-15CF-33EC215EC7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E7F10D-D7C4-935B-F135-8CAE1DF7B3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167D4-6425-1817-FCF9-E1ED910B9830}"/>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8" name="Footer Placeholder 7">
            <a:extLst>
              <a:ext uri="{FF2B5EF4-FFF2-40B4-BE49-F238E27FC236}">
                <a16:creationId xmlns:a16="http://schemas.microsoft.com/office/drawing/2014/main" id="{C7386871-3A16-EAFD-0C37-998414CE4E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CCFBB9-C5C8-7871-9DC2-FDBC793DB261}"/>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281615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AC3-A41B-00B4-F840-062D68BDF8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36E93A-7DF8-13B6-5BCA-5C4EB945CBFD}"/>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4" name="Footer Placeholder 3">
            <a:extLst>
              <a:ext uri="{FF2B5EF4-FFF2-40B4-BE49-F238E27FC236}">
                <a16:creationId xmlns:a16="http://schemas.microsoft.com/office/drawing/2014/main" id="{7AC5A3BE-24D7-7E26-DA14-59E7D45CF2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692127-84B8-0C58-05BA-9A027D4B69A8}"/>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299056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3BCC8-C6CD-D4EF-0A92-BA3754F84E11}"/>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3" name="Footer Placeholder 2">
            <a:extLst>
              <a:ext uri="{FF2B5EF4-FFF2-40B4-BE49-F238E27FC236}">
                <a16:creationId xmlns:a16="http://schemas.microsoft.com/office/drawing/2014/main" id="{D8791DAB-C828-3ABB-D905-3E2DF91C59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7F0AE3-2B9D-784E-BC7F-91069F3D49EE}"/>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310672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AD34-CDC9-82DB-5342-BB5D8028D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1CF2D0-3A4C-4242-46DF-740556500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99D917-5368-8F95-6BF3-78FF45C34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ADB1D-DBA4-69F3-D1FE-A31177998A3B}"/>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6" name="Footer Placeholder 5">
            <a:extLst>
              <a:ext uri="{FF2B5EF4-FFF2-40B4-BE49-F238E27FC236}">
                <a16:creationId xmlns:a16="http://schemas.microsoft.com/office/drawing/2014/main" id="{EA2374A2-479E-DB3B-EC6B-EF5C05E66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C5FA1B-40C5-BEDE-616C-53EB7D887372}"/>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415953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5382-1242-CCF8-2DFB-A13724B143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206F3B-4D95-5EDE-E50D-54776FBF0C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9783C5-4F93-BB87-56B6-A1F2E00A4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E3C7B-641E-EDFA-87AE-8E5FCC096867}"/>
              </a:ext>
            </a:extLst>
          </p:cNvPr>
          <p:cNvSpPr>
            <a:spLocks noGrp="1"/>
          </p:cNvSpPr>
          <p:nvPr>
            <p:ph type="dt" sz="half" idx="10"/>
          </p:nvPr>
        </p:nvSpPr>
        <p:spPr/>
        <p:txBody>
          <a:bodyPr/>
          <a:lstStyle/>
          <a:p>
            <a:fld id="{21FC2603-3A71-8C43-BA63-ED43AABB4439}" type="datetimeFigureOut">
              <a:rPr lang="en-US" smtClean="0"/>
              <a:t>7/17/23</a:t>
            </a:fld>
            <a:endParaRPr lang="en-US"/>
          </a:p>
        </p:txBody>
      </p:sp>
      <p:sp>
        <p:nvSpPr>
          <p:cNvPr id="6" name="Footer Placeholder 5">
            <a:extLst>
              <a:ext uri="{FF2B5EF4-FFF2-40B4-BE49-F238E27FC236}">
                <a16:creationId xmlns:a16="http://schemas.microsoft.com/office/drawing/2014/main" id="{029D7D66-52EC-79B4-2998-B7635B124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866B6-62C6-01F0-398F-AFB2C626EBFA}"/>
              </a:ext>
            </a:extLst>
          </p:cNvPr>
          <p:cNvSpPr>
            <a:spLocks noGrp="1"/>
          </p:cNvSpPr>
          <p:nvPr>
            <p:ph type="sldNum" sz="quarter" idx="12"/>
          </p:nvPr>
        </p:nvSpPr>
        <p:spPr/>
        <p:txBody>
          <a:bodyPr/>
          <a:lstStyle/>
          <a:p>
            <a:fld id="{7ED01BCD-3DC3-584A-A11B-DAF699EFD798}" type="slidenum">
              <a:rPr lang="en-US" smtClean="0"/>
              <a:t>‹#›</a:t>
            </a:fld>
            <a:endParaRPr lang="en-US"/>
          </a:p>
        </p:txBody>
      </p:sp>
    </p:spTree>
    <p:extLst>
      <p:ext uri="{BB962C8B-B14F-4D97-AF65-F5344CB8AC3E}">
        <p14:creationId xmlns:p14="http://schemas.microsoft.com/office/powerpoint/2010/main" val="21428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316C1-0AAF-1D20-6381-6AA640DF9D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3E1C28-6906-4880-2B2C-1B9873475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99751-6FFA-0FC8-B13B-CA6D155F7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C2603-3A71-8C43-BA63-ED43AABB4439}" type="datetimeFigureOut">
              <a:rPr lang="en-US" smtClean="0"/>
              <a:t>7/17/23</a:t>
            </a:fld>
            <a:endParaRPr lang="en-US"/>
          </a:p>
        </p:txBody>
      </p:sp>
      <p:sp>
        <p:nvSpPr>
          <p:cNvPr id="5" name="Footer Placeholder 4">
            <a:extLst>
              <a:ext uri="{FF2B5EF4-FFF2-40B4-BE49-F238E27FC236}">
                <a16:creationId xmlns:a16="http://schemas.microsoft.com/office/drawing/2014/main" id="{95A2FD69-EA6E-4F9C-819F-86AA56227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760107-887A-8F88-007A-068CA717D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01BCD-3DC3-584A-A11B-DAF699EFD798}" type="slidenum">
              <a:rPr lang="en-US" smtClean="0"/>
              <a:t>‹#›</a:t>
            </a:fld>
            <a:endParaRPr lang="en-US"/>
          </a:p>
        </p:txBody>
      </p:sp>
    </p:spTree>
    <p:extLst>
      <p:ext uri="{BB962C8B-B14F-4D97-AF65-F5344CB8AC3E}">
        <p14:creationId xmlns:p14="http://schemas.microsoft.com/office/powerpoint/2010/main" val="1983342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axios.com/2023/01/08/public-school-enrollment-declin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hyperlink" Target="https://drive.google.com/file/d/1-603l5cTNDT2nAtffBXfVtysFFO2UVTb/view"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nces.ed.gov/scedfinder/Home/Browse" TargetMode="External"/><Relationship Id="rId2" Type="http://schemas.openxmlformats.org/officeDocument/2006/relationships/hyperlink" Target="https://nces.ed.gov/scedfinder/Home/Search"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teach.com/careers/become-a-teacher/teaching-credential/state-requirements/pennsylvania/#shortag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gcc02.safelinks.protection.outlook.com/?url=https%3A%2F%2Fforms.gle%2FWQ93Rif7vCCdLgkc8&amp;data=05%7C01%7Cc-odeitz%40pa.gov%7C0d5977c4465f467c1edb08db6b97adc0%7C418e284101284dd59b6c47fc5a9a1bde%7C0%7C0%7C638222071425147127%7CUnknown%7CTWFpbGZsb3d8eyJWIjoiMC4wLjAwMDAiLCJQIjoiV2luMzIiLCJBTiI6Ik1haWwiLCJXVCI6Mn0%3D%7C3000%7C%7C%7C&amp;sdata=Jp9%2FswpLQjqXhlEEvNk0MZScTHhrzkxGl9qqCrUGCSk%3D&amp;reserved=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publicdomainpictures.net/view-image.php?image=355053&amp;picture=vielen-dank-dass-sie-bunte-schrift"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ducation.pa.gov/pages/Secretary-Biography.aspx"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2244AB-4D4B-F475-637C-FF5DCD92E037}"/>
              </a:ext>
            </a:extLst>
          </p:cNvPr>
          <p:cNvSpPr>
            <a:spLocks noGrp="1"/>
          </p:cNvSpPr>
          <p:nvPr>
            <p:ph type="subTitle" idx="1"/>
          </p:nvPr>
        </p:nvSpPr>
        <p:spPr>
          <a:xfrm>
            <a:off x="6921134" y="1748265"/>
            <a:ext cx="4168896" cy="3361469"/>
          </a:xfrm>
        </p:spPr>
        <p:txBody>
          <a:bodyPr>
            <a:normAutofit lnSpcReduction="10000"/>
          </a:bodyPr>
          <a:lstStyle/>
          <a:p>
            <a:r>
              <a:rPr lang="en-US" sz="5400" b="1" dirty="0"/>
              <a:t>PDE Update</a:t>
            </a:r>
          </a:p>
          <a:p>
            <a:endParaRPr lang="en-US" sz="5400" b="1" dirty="0"/>
          </a:p>
          <a:p>
            <a:endParaRPr lang="en-US" sz="5400" b="1" dirty="0"/>
          </a:p>
          <a:p>
            <a:r>
              <a:rPr lang="en-US" sz="5400" b="1" dirty="0"/>
              <a:t>July 2023</a:t>
            </a:r>
          </a:p>
          <a:p>
            <a:endParaRPr lang="en-US" sz="5400" dirty="0"/>
          </a:p>
        </p:txBody>
      </p:sp>
      <p:pic>
        <p:nvPicPr>
          <p:cNvPr id="6" name="Picture 5">
            <a:extLst>
              <a:ext uri="{FF2B5EF4-FFF2-40B4-BE49-F238E27FC236}">
                <a16:creationId xmlns:a16="http://schemas.microsoft.com/office/drawing/2014/main" id="{43578C76-5891-7017-B801-1623D23367B3}"/>
              </a:ext>
            </a:extLst>
          </p:cNvPr>
          <p:cNvPicPr>
            <a:picLocks noChangeAspect="1"/>
          </p:cNvPicPr>
          <p:nvPr/>
        </p:nvPicPr>
        <p:blipFill>
          <a:blip r:embed="rId2"/>
          <a:stretch>
            <a:fillRect/>
          </a:stretch>
        </p:blipFill>
        <p:spPr>
          <a:xfrm>
            <a:off x="8453132" y="2692462"/>
            <a:ext cx="1104900" cy="1104900"/>
          </a:xfrm>
          <a:prstGeom prst="rect">
            <a:avLst/>
          </a:prstGeom>
        </p:spPr>
      </p:pic>
      <p:pic>
        <p:nvPicPr>
          <p:cNvPr id="2" name="Picture 1">
            <a:extLst>
              <a:ext uri="{FF2B5EF4-FFF2-40B4-BE49-F238E27FC236}">
                <a16:creationId xmlns:a16="http://schemas.microsoft.com/office/drawing/2014/main" id="{63B41297-B127-8BB1-A048-79D9FA418635}"/>
              </a:ext>
            </a:extLst>
          </p:cNvPr>
          <p:cNvPicPr>
            <a:picLocks noChangeAspect="1"/>
          </p:cNvPicPr>
          <p:nvPr/>
        </p:nvPicPr>
        <p:blipFill>
          <a:blip r:embed="rId3"/>
          <a:stretch>
            <a:fillRect/>
          </a:stretch>
        </p:blipFill>
        <p:spPr>
          <a:xfrm>
            <a:off x="195943" y="36317"/>
            <a:ext cx="6821683" cy="6821683"/>
          </a:xfrm>
          <a:prstGeom prst="rect">
            <a:avLst/>
          </a:prstGeom>
        </p:spPr>
      </p:pic>
    </p:spTree>
    <p:extLst>
      <p:ext uri="{BB962C8B-B14F-4D97-AF65-F5344CB8AC3E}">
        <p14:creationId xmlns:p14="http://schemas.microsoft.com/office/powerpoint/2010/main" val="2288818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states&#10;&#10;Description automatically generated">
            <a:extLst>
              <a:ext uri="{FF2B5EF4-FFF2-40B4-BE49-F238E27FC236}">
                <a16:creationId xmlns:a16="http://schemas.microsoft.com/office/drawing/2014/main" id="{68184DAF-6B6C-1B0A-EA55-66A808284106}"/>
              </a:ext>
            </a:extLst>
          </p:cNvPr>
          <p:cNvPicPr>
            <a:picLocks noChangeAspect="1"/>
          </p:cNvPicPr>
          <p:nvPr/>
        </p:nvPicPr>
        <p:blipFill rotWithShape="1">
          <a:blip r:embed="rId2"/>
          <a:srcRect l="4400" t="17160" r="18172" b="4232"/>
          <a:stretch/>
        </p:blipFill>
        <p:spPr>
          <a:xfrm>
            <a:off x="368597" y="243590"/>
            <a:ext cx="7907639" cy="6370819"/>
          </a:xfrm>
          <a:prstGeom prst="rect">
            <a:avLst/>
          </a:prstGeom>
        </p:spPr>
      </p:pic>
      <p:sp>
        <p:nvSpPr>
          <p:cNvPr id="8" name="TextBox 7">
            <a:extLst>
              <a:ext uri="{FF2B5EF4-FFF2-40B4-BE49-F238E27FC236}">
                <a16:creationId xmlns:a16="http://schemas.microsoft.com/office/drawing/2014/main" id="{34FA9546-18BA-57C2-0D9C-C7E032F6261A}"/>
              </a:ext>
            </a:extLst>
          </p:cNvPr>
          <p:cNvSpPr txBox="1"/>
          <p:nvPr/>
        </p:nvSpPr>
        <p:spPr>
          <a:xfrm>
            <a:off x="8569842" y="1659285"/>
            <a:ext cx="3253561" cy="3108543"/>
          </a:xfrm>
          <a:prstGeom prst="rect">
            <a:avLst/>
          </a:prstGeom>
          <a:solidFill>
            <a:srgbClr val="FFC000"/>
          </a:solidFill>
        </p:spPr>
        <p:txBody>
          <a:bodyPr wrap="square" rtlCol="0">
            <a:spAutoFit/>
          </a:bodyPr>
          <a:lstStyle/>
          <a:p>
            <a:pPr algn="ctr"/>
            <a:r>
              <a:rPr lang="en-US" sz="2800" b="1" dirty="0"/>
              <a:t>There is currently no public plan for the Pennsylvania Department of Education to adopt new arts education standards.</a:t>
            </a:r>
          </a:p>
        </p:txBody>
      </p:sp>
    </p:spTree>
    <p:extLst>
      <p:ext uri="{BB962C8B-B14F-4D97-AF65-F5344CB8AC3E}">
        <p14:creationId xmlns:p14="http://schemas.microsoft.com/office/powerpoint/2010/main" val="204510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66F197C9-5724-18A2-1AEA-26865D8FBFFE}"/>
              </a:ext>
            </a:extLst>
          </p:cNvPr>
          <p:cNvPicPr>
            <a:picLocks noChangeAspect="1"/>
          </p:cNvPicPr>
          <p:nvPr/>
        </p:nvPicPr>
        <p:blipFill rotWithShape="1">
          <a:blip r:embed="rId2"/>
          <a:srcRect t="18657" b="20047"/>
          <a:stretch/>
        </p:blipFill>
        <p:spPr>
          <a:xfrm>
            <a:off x="20" y="1282"/>
            <a:ext cx="12191980" cy="6856718"/>
          </a:xfrm>
          <a:prstGeom prst="rect">
            <a:avLst/>
          </a:prstGeom>
        </p:spPr>
      </p:pic>
    </p:spTree>
    <p:extLst>
      <p:ext uri="{BB962C8B-B14F-4D97-AF65-F5344CB8AC3E}">
        <p14:creationId xmlns:p14="http://schemas.microsoft.com/office/powerpoint/2010/main" val="123648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logo for a dance school&#10;&#10;Description automatically generated">
            <a:extLst>
              <a:ext uri="{FF2B5EF4-FFF2-40B4-BE49-F238E27FC236}">
                <a16:creationId xmlns:a16="http://schemas.microsoft.com/office/drawing/2014/main" id="{171EC0F3-34B0-B014-6C41-6AFAB759F997}"/>
              </a:ext>
            </a:extLst>
          </p:cNvPr>
          <p:cNvPicPr>
            <a:picLocks noGrp="1" noChangeAspect="1"/>
          </p:cNvPicPr>
          <p:nvPr>
            <p:ph idx="1"/>
          </p:nvPr>
        </p:nvPicPr>
        <p:blipFill>
          <a:blip r:embed="rId2"/>
          <a:stretch>
            <a:fillRect/>
          </a:stretch>
        </p:blipFill>
        <p:spPr>
          <a:xfrm>
            <a:off x="1384012" y="224852"/>
            <a:ext cx="6454733" cy="6454733"/>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4E25C5AE-0DB5-7551-EDE7-E901C7D1E936}"/>
              </a:ext>
            </a:extLst>
          </p:cNvPr>
          <p:cNvSpPr txBox="1"/>
          <p:nvPr/>
        </p:nvSpPr>
        <p:spPr>
          <a:xfrm>
            <a:off x="9160561" y="4609840"/>
            <a:ext cx="2508218" cy="1384995"/>
          </a:xfrm>
          <a:prstGeom prst="rect">
            <a:avLst/>
          </a:prstGeom>
          <a:noFill/>
        </p:spPr>
        <p:txBody>
          <a:bodyPr wrap="square" rtlCol="0">
            <a:spAutoFit/>
          </a:bodyPr>
          <a:lstStyle/>
          <a:p>
            <a:r>
              <a:rPr lang="en-US" sz="2800" dirty="0">
                <a:solidFill>
                  <a:schemeClr val="bg1"/>
                </a:solidFill>
              </a:rPr>
              <a:t>Dance Certification January 2023</a:t>
            </a:r>
          </a:p>
        </p:txBody>
      </p:sp>
    </p:spTree>
    <p:extLst>
      <p:ext uri="{BB962C8B-B14F-4D97-AF65-F5344CB8AC3E}">
        <p14:creationId xmlns:p14="http://schemas.microsoft.com/office/powerpoint/2010/main" val="856480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9" name="Rectangle 308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91" name="Group 309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092" name="Freeform: Shape 309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Rectangle 309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5" name="Rectangle 309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Isosceles Triangle 309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F302002-BA89-5B1F-8199-7D67FAE89154}"/>
              </a:ext>
            </a:extLst>
          </p:cNvPr>
          <p:cNvPicPr>
            <a:picLocks noChangeAspect="1"/>
          </p:cNvPicPr>
          <p:nvPr/>
        </p:nvPicPr>
        <p:blipFill>
          <a:blip r:embed="rId2"/>
          <a:stretch>
            <a:fillRect/>
          </a:stretch>
        </p:blipFill>
        <p:spPr>
          <a:xfrm>
            <a:off x="743087" y="3173954"/>
            <a:ext cx="3234463" cy="3234463"/>
          </a:xfrm>
          <a:prstGeom prst="rect">
            <a:avLst/>
          </a:prstGeom>
        </p:spPr>
      </p:pic>
      <p:sp>
        <p:nvSpPr>
          <p:cNvPr id="8" name="Bent-Up Arrow 7">
            <a:extLst>
              <a:ext uri="{FF2B5EF4-FFF2-40B4-BE49-F238E27FC236}">
                <a16:creationId xmlns:a16="http://schemas.microsoft.com/office/drawing/2014/main" id="{61E12ADA-8864-5683-8830-7462EB28A96A}"/>
              </a:ext>
            </a:extLst>
          </p:cNvPr>
          <p:cNvSpPr/>
          <p:nvPr/>
        </p:nvSpPr>
        <p:spPr>
          <a:xfrm>
            <a:off x="3909262" y="3438283"/>
            <a:ext cx="1242601" cy="66630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C970251-AE1A-D145-613B-F6316D1DF3A7}"/>
              </a:ext>
            </a:extLst>
          </p:cNvPr>
          <p:cNvPicPr>
            <a:picLocks noChangeAspect="1"/>
          </p:cNvPicPr>
          <p:nvPr/>
        </p:nvPicPr>
        <p:blipFill>
          <a:blip r:embed="rId3"/>
          <a:stretch>
            <a:fillRect/>
          </a:stretch>
        </p:blipFill>
        <p:spPr>
          <a:xfrm>
            <a:off x="6179254" y="1474621"/>
            <a:ext cx="5420424" cy="5420424"/>
          </a:xfrm>
          <a:prstGeom prst="rect">
            <a:avLst/>
          </a:prstGeom>
        </p:spPr>
      </p:pic>
      <p:pic>
        <p:nvPicPr>
          <p:cNvPr id="3084" name="Picture 12">
            <a:extLst>
              <a:ext uri="{FF2B5EF4-FFF2-40B4-BE49-F238E27FC236}">
                <a16:creationId xmlns:a16="http://schemas.microsoft.com/office/drawing/2014/main" id="{125D902D-175E-D934-C664-261138D5C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079" y="531179"/>
            <a:ext cx="5781296" cy="278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278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B6AF267D-014E-F36C-BE30-3E7874A7CA85}"/>
              </a:ext>
            </a:extLst>
          </p:cNvPr>
          <p:cNvPicPr>
            <a:picLocks noChangeAspect="1"/>
          </p:cNvPicPr>
          <p:nvPr/>
        </p:nvPicPr>
        <p:blipFill rotWithShape="1">
          <a:blip r:embed="rId3"/>
          <a:srcRect t="17911" b="14782"/>
          <a:stretch/>
        </p:blipFill>
        <p:spPr>
          <a:xfrm>
            <a:off x="857330" y="643466"/>
            <a:ext cx="10477339" cy="5571067"/>
          </a:xfrm>
          <a:prstGeom prst="rect">
            <a:avLst/>
          </a:prstGeom>
        </p:spPr>
      </p:pic>
    </p:spTree>
    <p:extLst>
      <p:ext uri="{BB962C8B-B14F-4D97-AF65-F5344CB8AC3E}">
        <p14:creationId xmlns:p14="http://schemas.microsoft.com/office/powerpoint/2010/main" val="2164392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7B8D8C55-17D6-AA77-A94C-B43B86D29E45}"/>
              </a:ext>
            </a:extLst>
          </p:cNvPr>
          <p:cNvPicPr>
            <a:picLocks noGrp="1" noChangeAspect="1"/>
          </p:cNvPicPr>
          <p:nvPr>
            <p:ph idx="1"/>
          </p:nvPr>
        </p:nvPicPr>
        <p:blipFill rotWithShape="1">
          <a:blip r:embed="rId2"/>
          <a:srcRect l="34493" t="36848" r="16495" b="21474"/>
          <a:stretch/>
        </p:blipFill>
        <p:spPr>
          <a:xfrm>
            <a:off x="560828" y="880528"/>
            <a:ext cx="7309872" cy="4910677"/>
          </a:xfrm>
          <a:prstGeom prst="rect">
            <a:avLst/>
          </a:prstGeom>
        </p:spPr>
      </p:pic>
      <p:sp>
        <p:nvSpPr>
          <p:cNvPr id="6" name="TextBox 5">
            <a:extLst>
              <a:ext uri="{FF2B5EF4-FFF2-40B4-BE49-F238E27FC236}">
                <a16:creationId xmlns:a16="http://schemas.microsoft.com/office/drawing/2014/main" id="{E8CFFD3E-4B5E-BF01-BCFD-53CE38B82379}"/>
              </a:ext>
            </a:extLst>
          </p:cNvPr>
          <p:cNvSpPr txBox="1"/>
          <p:nvPr/>
        </p:nvSpPr>
        <p:spPr>
          <a:xfrm>
            <a:off x="7870700" y="1920346"/>
            <a:ext cx="3178872" cy="3393473"/>
          </a:xfrm>
          <a:prstGeom prst="rect">
            <a:avLst/>
          </a:prstGeom>
        </p:spPr>
        <p:txBody>
          <a:bodyPr vert="horz" lIns="91440" tIns="45720" rIns="91440" bIns="45720" rtlCol="0" anchor="t">
            <a:noAutofit/>
          </a:bodyPr>
          <a:lstStyle/>
          <a:p>
            <a:pPr algn="ctr">
              <a:lnSpc>
                <a:spcPct val="90000"/>
              </a:lnSpc>
              <a:spcAft>
                <a:spcPts val="600"/>
              </a:spcAft>
            </a:pPr>
            <a:r>
              <a:rPr lang="en-US" sz="4800" b="1" dirty="0">
                <a:solidFill>
                  <a:srgbClr val="0070C0"/>
                </a:solidFill>
              </a:rPr>
              <a:t>CALAT</a:t>
            </a:r>
          </a:p>
          <a:p>
            <a:pPr algn="ctr">
              <a:lnSpc>
                <a:spcPct val="90000"/>
              </a:lnSpc>
              <a:spcAft>
                <a:spcPts val="600"/>
              </a:spcAft>
            </a:pPr>
            <a:endParaRPr lang="en-US" sz="2400" b="1" dirty="0">
              <a:solidFill>
                <a:srgbClr val="0070C0"/>
              </a:solidFill>
            </a:endParaRPr>
          </a:p>
          <a:p>
            <a:pPr algn="ctr">
              <a:lnSpc>
                <a:spcPct val="90000"/>
              </a:lnSpc>
              <a:spcAft>
                <a:spcPts val="600"/>
              </a:spcAft>
            </a:pPr>
            <a:r>
              <a:rPr lang="en-US" sz="3600" b="1" dirty="0"/>
              <a:t>Customized Arts Learning: A Toolkit</a:t>
            </a:r>
          </a:p>
        </p:txBody>
      </p:sp>
    </p:spTree>
    <p:extLst>
      <p:ext uri="{BB962C8B-B14F-4D97-AF65-F5344CB8AC3E}">
        <p14:creationId xmlns:p14="http://schemas.microsoft.com/office/powerpoint/2010/main" val="3540128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08B117-27C0-F6C0-0BC8-4071F431E672}"/>
              </a:ext>
            </a:extLst>
          </p:cNvPr>
          <p:cNvSpPr txBox="1"/>
          <p:nvPr/>
        </p:nvSpPr>
        <p:spPr>
          <a:xfrm>
            <a:off x="667144" y="5707233"/>
            <a:ext cx="10857702" cy="738850"/>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en-US" sz="2800" b="1" kern="1200" dirty="0">
              <a:solidFill>
                <a:srgbClr val="FFFFFF"/>
              </a:solidFill>
              <a:latin typeface="+mj-lt"/>
              <a:ea typeface="+mj-ea"/>
              <a:cs typeface="+mj-cs"/>
            </a:endParaRPr>
          </a:p>
          <a:p>
            <a:pPr>
              <a:lnSpc>
                <a:spcPct val="90000"/>
              </a:lnSpc>
              <a:spcBef>
                <a:spcPct val="0"/>
              </a:spcBef>
              <a:spcAft>
                <a:spcPts val="600"/>
              </a:spcAft>
            </a:pPr>
            <a:r>
              <a:rPr lang="en-US" sz="2800" b="1" kern="1200" dirty="0">
                <a:solidFill>
                  <a:srgbClr val="FFFFFF"/>
                </a:solidFill>
                <a:latin typeface="+mj-lt"/>
                <a:ea typeface="+mj-ea"/>
                <a:cs typeface="+mj-cs"/>
              </a:rPr>
              <a:t>Folk and Traditional Arts</a:t>
            </a:r>
            <a:r>
              <a:rPr lang="en-US" sz="2800" b="1" dirty="0">
                <a:solidFill>
                  <a:srgbClr val="FFFFFF"/>
                </a:solidFill>
                <a:latin typeface="+mj-lt"/>
                <a:ea typeface="+mj-ea"/>
                <a:cs typeface="+mj-cs"/>
              </a:rPr>
              <a:t> 				 </a:t>
            </a:r>
            <a:r>
              <a:rPr lang="en-US" sz="2800" b="1" kern="1200" dirty="0">
                <a:solidFill>
                  <a:srgbClr val="FFFFFF"/>
                </a:solidFill>
                <a:latin typeface="+mj-lt"/>
                <a:ea typeface="+mj-ea"/>
                <a:cs typeface="+mj-cs"/>
              </a:rPr>
              <a:t>Arts in Education Residencies</a:t>
            </a:r>
          </a:p>
          <a:p>
            <a:pPr>
              <a:lnSpc>
                <a:spcPct val="90000"/>
              </a:lnSpc>
              <a:spcBef>
                <a:spcPct val="0"/>
              </a:spcBef>
              <a:spcAft>
                <a:spcPts val="600"/>
              </a:spcAft>
            </a:pPr>
            <a:endParaRPr lang="en-US" sz="2800" b="1" kern="1200" dirty="0">
              <a:solidFill>
                <a:srgbClr val="FFFFFF"/>
              </a:solidFill>
              <a:latin typeface="+mj-lt"/>
              <a:ea typeface="+mj-ea"/>
              <a:cs typeface="+mj-cs"/>
            </a:endParaRPr>
          </a:p>
        </p:txBody>
      </p:sp>
      <p:pic>
        <p:nvPicPr>
          <p:cNvPr id="8" name="Picture 6" descr="Agency Image">
            <a:extLst>
              <a:ext uri="{FF2B5EF4-FFF2-40B4-BE49-F238E27FC236}">
                <a16:creationId xmlns:a16="http://schemas.microsoft.com/office/drawing/2014/main" id="{2C832E29-5006-502B-BD73-693F319AE2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535" y="781342"/>
            <a:ext cx="11327549" cy="373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37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6" name="Rectangle 15">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16">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computer screen shot of a computer screen&#10;&#10;Description automatically generated">
            <a:extLst>
              <a:ext uri="{FF2B5EF4-FFF2-40B4-BE49-F238E27FC236}">
                <a16:creationId xmlns:a16="http://schemas.microsoft.com/office/drawing/2014/main" id="{4C4B06AD-8888-B947-C189-41EFA116A028}"/>
              </a:ext>
            </a:extLst>
          </p:cNvPr>
          <p:cNvPicPr>
            <a:picLocks noChangeAspect="1"/>
          </p:cNvPicPr>
          <p:nvPr/>
        </p:nvPicPr>
        <p:blipFill rotWithShape="1">
          <a:blip r:embed="rId2"/>
          <a:srcRect l="29954" t="27369" r="31132" b="34237"/>
          <a:stretch/>
        </p:blipFill>
        <p:spPr>
          <a:xfrm>
            <a:off x="706568" y="2022878"/>
            <a:ext cx="3209544" cy="2509573"/>
          </a:xfrm>
          <a:prstGeom prst="rect">
            <a:avLst/>
          </a:prstGeom>
        </p:spPr>
      </p:pic>
      <p:grpSp>
        <p:nvGrpSpPr>
          <p:cNvPr id="33" name="Group 18">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0" name="Rectangle 19">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A screenshot of a website&#10;&#10;Description automatically generated">
            <a:extLst>
              <a:ext uri="{FF2B5EF4-FFF2-40B4-BE49-F238E27FC236}">
                <a16:creationId xmlns:a16="http://schemas.microsoft.com/office/drawing/2014/main" id="{051E77B7-8AC4-5F95-AC2F-DF1B054E91B8}"/>
              </a:ext>
            </a:extLst>
          </p:cNvPr>
          <p:cNvPicPr>
            <a:picLocks noChangeAspect="1"/>
          </p:cNvPicPr>
          <p:nvPr/>
        </p:nvPicPr>
        <p:blipFill rotWithShape="1">
          <a:blip r:embed="rId3"/>
          <a:srcRect l="5048" t="25191" r="69510" b="63104"/>
          <a:stretch/>
        </p:blipFill>
        <p:spPr>
          <a:xfrm>
            <a:off x="4487333" y="2692561"/>
            <a:ext cx="3209544" cy="1170207"/>
          </a:xfrm>
          <a:prstGeom prst="rect">
            <a:avLst/>
          </a:prstGeom>
        </p:spPr>
      </p:pic>
      <p:grpSp>
        <p:nvGrpSpPr>
          <p:cNvPr id="23" name="Group 22">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4" name="Rectangle 23">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6" descr="Agency Image">
            <a:extLst>
              <a:ext uri="{FF2B5EF4-FFF2-40B4-BE49-F238E27FC236}">
                <a16:creationId xmlns:a16="http://schemas.microsoft.com/office/drawing/2014/main" id="{187C86C5-AFD8-26EC-44E5-7F0504710C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45" b="21283"/>
          <a:stretch/>
        </p:blipFill>
        <p:spPr bwMode="auto">
          <a:xfrm rot="21600000">
            <a:off x="8275887" y="2856823"/>
            <a:ext cx="3209544" cy="84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40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4F2D082-9148-F717-77B1-683706CA6F64}"/>
              </a:ext>
            </a:extLst>
          </p:cNvPr>
          <p:cNvPicPr>
            <a:picLocks noChangeAspect="1"/>
          </p:cNvPicPr>
          <p:nvPr/>
        </p:nvPicPr>
        <p:blipFill rotWithShape="1">
          <a:blip r:embed="rId3"/>
          <a:srcRect t="1747"/>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380585E-A400-EDD2-BF00-44AFAE0EE0CA}"/>
              </a:ext>
            </a:extLst>
          </p:cNvPr>
          <p:cNvSpPr>
            <a:spLocks noGrp="1"/>
          </p:cNvSpPr>
          <p:nvPr>
            <p:ph type="ctrTitle"/>
          </p:nvPr>
        </p:nvSpPr>
        <p:spPr>
          <a:xfrm>
            <a:off x="238539" y="325550"/>
            <a:ext cx="11688418" cy="3574778"/>
          </a:xfrm>
          <a:effectLst>
            <a:outerShdw blurRad="50800" dist="38100" dir="2700000" algn="tl" rotWithShape="0">
              <a:prstClr val="black">
                <a:alpha val="40000"/>
              </a:prstClr>
            </a:outerShdw>
          </a:effectLst>
        </p:spPr>
        <p:txBody>
          <a:bodyPr>
            <a:normAutofit/>
          </a:bodyPr>
          <a:lstStyle/>
          <a:p>
            <a:r>
              <a:rPr lang="en-US" sz="7200" dirty="0">
                <a:solidFill>
                  <a:srgbClr val="FFFFFF"/>
                </a:solidFill>
              </a:rPr>
              <a:t>PA Arts Teacher Access Data</a:t>
            </a:r>
          </a:p>
        </p:txBody>
      </p:sp>
    </p:spTree>
    <p:extLst>
      <p:ext uri="{BB962C8B-B14F-4D97-AF65-F5344CB8AC3E}">
        <p14:creationId xmlns:p14="http://schemas.microsoft.com/office/powerpoint/2010/main" val="1754113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6FEC8-C133-B877-5EBB-AF57AE3CAF14}"/>
              </a:ext>
            </a:extLst>
          </p:cNvPr>
          <p:cNvSpPr>
            <a:spLocks noGrp="1"/>
          </p:cNvSpPr>
          <p:nvPr>
            <p:ph type="title"/>
          </p:nvPr>
        </p:nvSpPr>
        <p:spPr>
          <a:xfrm>
            <a:off x="2220687" y="548464"/>
            <a:ext cx="9131588" cy="741493"/>
          </a:xfrm>
        </p:spPr>
        <p:txBody>
          <a:bodyPr anchor="b">
            <a:normAutofit/>
          </a:bodyPr>
          <a:lstStyle/>
          <a:p>
            <a:r>
              <a:rPr lang="en-US" sz="4000" dirty="0"/>
              <a:t>Why Arts Teacher Access Data?</a:t>
            </a:r>
          </a:p>
        </p:txBody>
      </p:sp>
      <p:pic>
        <p:nvPicPr>
          <p:cNvPr id="6" name="Picture 5">
            <a:extLst>
              <a:ext uri="{FF2B5EF4-FFF2-40B4-BE49-F238E27FC236}">
                <a16:creationId xmlns:a16="http://schemas.microsoft.com/office/drawing/2014/main" id="{85A5C705-B476-F9A7-EE06-80801D020C35}"/>
              </a:ext>
            </a:extLst>
          </p:cNvPr>
          <p:cNvPicPr>
            <a:picLocks noChangeAspect="1"/>
          </p:cNvPicPr>
          <p:nvPr/>
        </p:nvPicPr>
        <p:blipFill rotWithShape="1">
          <a:blip r:embed="rId3"/>
          <a:srcRect l="24397" r="33841" b="1"/>
          <a:stretch/>
        </p:blipFill>
        <p:spPr>
          <a:xfrm>
            <a:off x="1" y="10"/>
            <a:ext cx="1894113" cy="6857990"/>
          </a:xfrm>
          <a:prstGeom prst="rect">
            <a:avLst/>
          </a:prstGeom>
          <a:effectLst/>
        </p:spPr>
      </p:pic>
      <p:graphicFrame>
        <p:nvGraphicFramePr>
          <p:cNvPr id="5" name="Content Placeholder 2">
            <a:extLst>
              <a:ext uri="{FF2B5EF4-FFF2-40B4-BE49-F238E27FC236}">
                <a16:creationId xmlns:a16="http://schemas.microsoft.com/office/drawing/2014/main" id="{A337836B-358A-0857-C976-1B35212A19B4}"/>
              </a:ext>
            </a:extLst>
          </p:cNvPr>
          <p:cNvGraphicFramePr>
            <a:graphicFrameLocks noGrp="1"/>
          </p:cNvGraphicFramePr>
          <p:nvPr>
            <p:ph idx="1"/>
          </p:nvPr>
        </p:nvGraphicFramePr>
        <p:xfrm>
          <a:off x="2334986" y="1485900"/>
          <a:ext cx="9017289" cy="5045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647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E35DD9D-5C3F-4CDB-B677-0DE6417C831E}"/>
              </a:ext>
            </a:extLst>
          </p:cNvPr>
          <p:cNvPicPr>
            <a:picLocks noChangeAspect="1"/>
          </p:cNvPicPr>
          <p:nvPr/>
        </p:nvPicPr>
        <p:blipFill>
          <a:blip r:embed="rId2"/>
          <a:stretch>
            <a:fillRect/>
          </a:stretch>
        </p:blipFill>
        <p:spPr>
          <a:xfrm>
            <a:off x="1289303" y="1119116"/>
            <a:ext cx="7969086" cy="2213635"/>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1EFC3-A3D9-FFC1-672A-0653D3D8F850}"/>
              </a:ext>
            </a:extLst>
          </p:cNvPr>
          <p:cNvSpPr>
            <a:spLocks noGrp="1"/>
          </p:cNvSpPr>
          <p:nvPr>
            <p:ph type="ctrTitle"/>
          </p:nvPr>
        </p:nvSpPr>
        <p:spPr>
          <a:xfrm>
            <a:off x="1289303" y="3338851"/>
            <a:ext cx="8921672" cy="1313713"/>
          </a:xfrm>
        </p:spPr>
        <p:txBody>
          <a:bodyPr anchor="b">
            <a:normAutofit/>
          </a:bodyPr>
          <a:lstStyle/>
          <a:p>
            <a:pPr algn="l"/>
            <a:r>
              <a:rPr lang="en-US" sz="8000" dirty="0"/>
              <a:t>O David Deitz</a:t>
            </a:r>
          </a:p>
        </p:txBody>
      </p:sp>
      <p:sp>
        <p:nvSpPr>
          <p:cNvPr id="3" name="Subtitle 2">
            <a:extLst>
              <a:ext uri="{FF2B5EF4-FFF2-40B4-BE49-F238E27FC236}">
                <a16:creationId xmlns:a16="http://schemas.microsoft.com/office/drawing/2014/main" id="{D53A280C-7C48-4387-38B5-61883B451CDF}"/>
              </a:ext>
            </a:extLst>
          </p:cNvPr>
          <p:cNvSpPr>
            <a:spLocks noGrp="1"/>
          </p:cNvSpPr>
          <p:nvPr>
            <p:ph type="subTitle" idx="1"/>
          </p:nvPr>
        </p:nvSpPr>
        <p:spPr>
          <a:xfrm>
            <a:off x="1370920" y="4559484"/>
            <a:ext cx="7321298" cy="1485859"/>
          </a:xfrm>
        </p:spPr>
        <p:txBody>
          <a:bodyPr anchor="t">
            <a:noAutofit/>
          </a:bodyPr>
          <a:lstStyle/>
          <a:p>
            <a:pPr algn="l"/>
            <a:r>
              <a:rPr lang="en-US" sz="2800" dirty="0"/>
              <a:t>Fine Arts Education Consultant</a:t>
            </a:r>
          </a:p>
          <a:p>
            <a:pPr algn="l"/>
            <a:r>
              <a:rPr lang="en-US" sz="2800" dirty="0"/>
              <a:t>PA Dept of Education</a:t>
            </a:r>
          </a:p>
          <a:p>
            <a:pPr algn="l"/>
            <a:r>
              <a:rPr lang="en-US" sz="2800" dirty="0" err="1"/>
              <a:t>c-odeitz@pa.gov</a:t>
            </a:r>
            <a:endParaRPr lang="en-US" sz="2800" dirty="0"/>
          </a:p>
        </p:txBody>
      </p:sp>
    </p:spTree>
    <p:extLst>
      <p:ext uri="{BB962C8B-B14F-4D97-AF65-F5344CB8AC3E}">
        <p14:creationId xmlns:p14="http://schemas.microsoft.com/office/powerpoint/2010/main" val="3495261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D1854-3E3E-EB8C-F105-EBAEF94EBEA5}"/>
              </a:ext>
            </a:extLst>
          </p:cNvPr>
          <p:cNvSpPr>
            <a:spLocks noGrp="1"/>
          </p:cNvSpPr>
          <p:nvPr>
            <p:ph type="title"/>
          </p:nvPr>
        </p:nvSpPr>
        <p:spPr>
          <a:xfrm>
            <a:off x="686834" y="1153572"/>
            <a:ext cx="3200400" cy="4461163"/>
          </a:xfrm>
        </p:spPr>
        <p:txBody>
          <a:bodyPr>
            <a:normAutofit/>
          </a:bodyPr>
          <a:lstStyle/>
          <a:p>
            <a:r>
              <a:rPr lang="en-US">
                <a:solidFill>
                  <a:srgbClr val="FFFFFF"/>
                </a:solidFill>
              </a:rPr>
              <a:t>How good is data?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5C2653-EA96-5C0D-3D69-98F02012D3B2}"/>
              </a:ext>
            </a:extLst>
          </p:cNvPr>
          <p:cNvSpPr>
            <a:spLocks noGrp="1"/>
          </p:cNvSpPr>
          <p:nvPr>
            <p:ph idx="1"/>
          </p:nvPr>
        </p:nvSpPr>
        <p:spPr>
          <a:xfrm>
            <a:off x="4447308" y="591344"/>
            <a:ext cx="6906491" cy="5585619"/>
          </a:xfrm>
        </p:spPr>
        <p:txBody>
          <a:bodyPr anchor="ctr">
            <a:normAutofit/>
          </a:bodyPr>
          <a:lstStyle/>
          <a:p>
            <a:r>
              <a:rPr lang="en-US" sz="3200" dirty="0"/>
              <a:t>Data is only as good as what is reported.</a:t>
            </a:r>
          </a:p>
          <a:p>
            <a:endParaRPr lang="en-US" sz="3200" dirty="0"/>
          </a:p>
          <a:p>
            <a:r>
              <a:rPr lang="en-US" sz="3200" dirty="0"/>
              <a:t>Data reported as “change over time” is affected by the time span.</a:t>
            </a:r>
          </a:p>
          <a:p>
            <a:pPr marL="0" indent="0">
              <a:buNone/>
            </a:pPr>
            <a:endParaRPr lang="en-US" sz="3200" dirty="0"/>
          </a:p>
          <a:p>
            <a:r>
              <a:rPr lang="en-US" sz="3200" dirty="0"/>
              <a:t>Data can mislead and be </a:t>
            </a:r>
          </a:p>
          <a:p>
            <a:pPr marL="0" indent="0">
              <a:buNone/>
            </a:pPr>
            <a:r>
              <a:rPr lang="en-US" sz="3200" dirty="0"/>
              <a:t>   mis-interpreted: </a:t>
            </a:r>
          </a:p>
          <a:p>
            <a:pPr lvl="1"/>
            <a:r>
              <a:rPr lang="en-US" sz="3200" dirty="0"/>
              <a:t>Small n counts vs. large n counts</a:t>
            </a:r>
          </a:p>
          <a:p>
            <a:pPr lvl="1"/>
            <a:r>
              <a:rPr lang="en-US" sz="3200" dirty="0"/>
              <a:t>numbers vs. percent</a:t>
            </a:r>
          </a:p>
          <a:p>
            <a:pPr lvl="1"/>
            <a:endParaRPr lang="en-US" sz="3200" dirty="0"/>
          </a:p>
        </p:txBody>
      </p:sp>
    </p:spTree>
    <p:extLst>
      <p:ext uri="{BB962C8B-B14F-4D97-AF65-F5344CB8AC3E}">
        <p14:creationId xmlns:p14="http://schemas.microsoft.com/office/powerpoint/2010/main" val="1903156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5596-11A7-B5DC-F9EB-3D260011D141}"/>
              </a:ext>
            </a:extLst>
          </p:cNvPr>
          <p:cNvSpPr>
            <a:spLocks noGrp="1"/>
          </p:cNvSpPr>
          <p:nvPr>
            <p:ph type="title"/>
          </p:nvPr>
        </p:nvSpPr>
        <p:spPr>
          <a:xfrm>
            <a:off x="838200" y="365126"/>
            <a:ext cx="10515600" cy="866516"/>
          </a:xfrm>
        </p:spPr>
        <p:txBody>
          <a:bodyPr>
            <a:normAutofit/>
          </a:bodyPr>
          <a:lstStyle/>
          <a:p>
            <a:r>
              <a:rPr lang="en-US" dirty="0"/>
              <a:t>Public School Enrollment Data</a:t>
            </a:r>
          </a:p>
        </p:txBody>
      </p:sp>
      <p:pic>
        <p:nvPicPr>
          <p:cNvPr id="5" name="Picture 4" descr="A picture containing chart&#10;&#10;Description automatically generated">
            <a:extLst>
              <a:ext uri="{FF2B5EF4-FFF2-40B4-BE49-F238E27FC236}">
                <a16:creationId xmlns:a16="http://schemas.microsoft.com/office/drawing/2014/main" id="{7820F823-9E19-0BAE-4062-781BB2F86427}"/>
              </a:ext>
            </a:extLst>
          </p:cNvPr>
          <p:cNvPicPr>
            <a:picLocks noChangeAspect="1"/>
          </p:cNvPicPr>
          <p:nvPr/>
        </p:nvPicPr>
        <p:blipFill rotWithShape="1">
          <a:blip r:embed="rId3"/>
          <a:srcRect l="16751" t="25460" r="16648" b="16232"/>
          <a:stretch/>
        </p:blipFill>
        <p:spPr>
          <a:xfrm>
            <a:off x="287792" y="1052723"/>
            <a:ext cx="8408339" cy="5605558"/>
          </a:xfrm>
          <a:prstGeom prst="rect">
            <a:avLst/>
          </a:prstGeom>
        </p:spPr>
      </p:pic>
      <p:sp>
        <p:nvSpPr>
          <p:cNvPr id="6" name="TextBox 5">
            <a:extLst>
              <a:ext uri="{FF2B5EF4-FFF2-40B4-BE49-F238E27FC236}">
                <a16:creationId xmlns:a16="http://schemas.microsoft.com/office/drawing/2014/main" id="{0CA5BA78-F0E6-6B7D-3170-73DEFA847154}"/>
              </a:ext>
            </a:extLst>
          </p:cNvPr>
          <p:cNvSpPr txBox="1"/>
          <p:nvPr/>
        </p:nvSpPr>
        <p:spPr>
          <a:xfrm>
            <a:off x="8154956" y="3612159"/>
            <a:ext cx="2657669" cy="1569660"/>
          </a:xfrm>
          <a:prstGeom prst="rect">
            <a:avLst/>
          </a:prstGeom>
          <a:noFill/>
        </p:spPr>
        <p:txBody>
          <a:bodyPr wrap="square" rtlCol="0">
            <a:spAutoFit/>
          </a:bodyPr>
          <a:lstStyle/>
          <a:p>
            <a:pPr algn="r"/>
            <a:r>
              <a:rPr lang="en-US" sz="2400" dirty="0">
                <a:hlinkClick r:id="rId4"/>
              </a:rPr>
              <a:t>General decline in public school enrollment across the country</a:t>
            </a:r>
            <a:endParaRPr lang="en-US" sz="2400" dirty="0"/>
          </a:p>
        </p:txBody>
      </p:sp>
      <p:sp>
        <p:nvSpPr>
          <p:cNvPr id="7" name="TextBox 6">
            <a:extLst>
              <a:ext uri="{FF2B5EF4-FFF2-40B4-BE49-F238E27FC236}">
                <a16:creationId xmlns:a16="http://schemas.microsoft.com/office/drawing/2014/main" id="{9D40D907-0AB6-A411-D98D-33988A276DFB}"/>
              </a:ext>
            </a:extLst>
          </p:cNvPr>
          <p:cNvSpPr txBox="1"/>
          <p:nvPr/>
        </p:nvSpPr>
        <p:spPr>
          <a:xfrm>
            <a:off x="8452869" y="6011055"/>
            <a:ext cx="3144194" cy="369332"/>
          </a:xfrm>
          <a:prstGeom prst="rect">
            <a:avLst/>
          </a:prstGeom>
          <a:noFill/>
        </p:spPr>
        <p:txBody>
          <a:bodyPr wrap="none" rtlCol="0">
            <a:spAutoFit/>
          </a:bodyPr>
          <a:lstStyle/>
          <a:p>
            <a:r>
              <a:rPr lang="en-US" i="1" dirty="0" err="1">
                <a:hlinkClick r:id="rId4"/>
              </a:rPr>
              <a:t>Axios</a:t>
            </a:r>
            <a:r>
              <a:rPr lang="en-US" i="1" dirty="0">
                <a:hlinkClick r:id="rId4"/>
              </a:rPr>
              <a:t> 1.8.23, Politics and  Policy</a:t>
            </a:r>
            <a:endParaRPr lang="en-US" i="1" dirty="0"/>
          </a:p>
        </p:txBody>
      </p:sp>
    </p:spTree>
    <p:extLst>
      <p:ext uri="{BB962C8B-B14F-4D97-AF65-F5344CB8AC3E}">
        <p14:creationId xmlns:p14="http://schemas.microsoft.com/office/powerpoint/2010/main" val="370016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78EF-D788-B967-7CF5-31980EB8730B}"/>
              </a:ext>
            </a:extLst>
          </p:cNvPr>
          <p:cNvSpPr>
            <a:spLocks noGrp="1"/>
          </p:cNvSpPr>
          <p:nvPr>
            <p:ph type="title"/>
          </p:nvPr>
        </p:nvSpPr>
        <p:spPr>
          <a:xfrm>
            <a:off x="838199" y="365125"/>
            <a:ext cx="10515600" cy="869795"/>
          </a:xfrm>
        </p:spPr>
        <p:txBody>
          <a:bodyPr/>
          <a:lstStyle/>
          <a:p>
            <a:r>
              <a:rPr lang="en-US" dirty="0"/>
              <a:t>PA Schools Required to Report Data</a:t>
            </a:r>
          </a:p>
        </p:txBody>
      </p:sp>
      <p:graphicFrame>
        <p:nvGraphicFramePr>
          <p:cNvPr id="7" name="Table 7">
            <a:extLst>
              <a:ext uri="{FF2B5EF4-FFF2-40B4-BE49-F238E27FC236}">
                <a16:creationId xmlns:a16="http://schemas.microsoft.com/office/drawing/2014/main" id="{AB8B8064-5339-0395-4BD4-DDE0E09D6FD0}"/>
              </a:ext>
            </a:extLst>
          </p:cNvPr>
          <p:cNvGraphicFramePr>
            <a:graphicFrameLocks noGrp="1"/>
          </p:cNvGraphicFramePr>
          <p:nvPr/>
        </p:nvGraphicFramePr>
        <p:xfrm>
          <a:off x="838199" y="1327972"/>
          <a:ext cx="10515600" cy="5235388"/>
        </p:xfrm>
        <a:graphic>
          <a:graphicData uri="http://schemas.openxmlformats.org/drawingml/2006/table">
            <a:tbl>
              <a:tblPr firstRow="1" bandRow="1">
                <a:tableStyleId>{5C22544A-7EE6-4342-B048-85BDC9FD1C3A}</a:tableStyleId>
              </a:tblPr>
              <a:tblGrid>
                <a:gridCol w="4272996">
                  <a:extLst>
                    <a:ext uri="{9D8B030D-6E8A-4147-A177-3AD203B41FA5}">
                      <a16:colId xmlns:a16="http://schemas.microsoft.com/office/drawing/2014/main" val="2389466508"/>
                    </a:ext>
                  </a:extLst>
                </a:gridCol>
                <a:gridCol w="2087218">
                  <a:extLst>
                    <a:ext uri="{9D8B030D-6E8A-4147-A177-3AD203B41FA5}">
                      <a16:colId xmlns:a16="http://schemas.microsoft.com/office/drawing/2014/main" val="261900107"/>
                    </a:ext>
                  </a:extLst>
                </a:gridCol>
                <a:gridCol w="2052430">
                  <a:extLst>
                    <a:ext uri="{9D8B030D-6E8A-4147-A177-3AD203B41FA5}">
                      <a16:colId xmlns:a16="http://schemas.microsoft.com/office/drawing/2014/main" val="626034208"/>
                    </a:ext>
                  </a:extLst>
                </a:gridCol>
                <a:gridCol w="2102956">
                  <a:extLst>
                    <a:ext uri="{9D8B030D-6E8A-4147-A177-3AD203B41FA5}">
                      <a16:colId xmlns:a16="http://schemas.microsoft.com/office/drawing/2014/main" val="4038508375"/>
                    </a:ext>
                  </a:extLst>
                </a:gridCol>
              </a:tblGrid>
              <a:tr h="1074565">
                <a:tc>
                  <a:txBody>
                    <a:bodyPr/>
                    <a:lstStyle/>
                    <a:p>
                      <a:pPr algn="ctr" fontAlgn="ctr"/>
                      <a:endParaRPr lang="en-US" sz="3200" b="1" i="0" u="none" strike="noStrike" dirty="0">
                        <a:solidFill>
                          <a:srgbClr val="FFFF00"/>
                        </a:solidFill>
                        <a:effectLst/>
                        <a:latin typeface="+mn-lt"/>
                      </a:endParaRPr>
                    </a:p>
                  </a:txBody>
                  <a:tcPr marL="9525" marR="9525" marT="9525" marB="0" anchor="ctr"/>
                </a:tc>
                <a:tc>
                  <a:txBody>
                    <a:bodyPr/>
                    <a:lstStyle/>
                    <a:p>
                      <a:pPr algn="ctr" fontAlgn="ctr"/>
                      <a:r>
                        <a:rPr lang="en-US" sz="3200" u="none" strike="noStrike" dirty="0">
                          <a:solidFill>
                            <a:srgbClr val="FFFF00"/>
                          </a:solidFill>
                          <a:effectLst/>
                          <a:latin typeface="+mn-lt"/>
                        </a:rPr>
                        <a:t>2022</a:t>
                      </a:r>
                      <a:endParaRPr lang="en-US" sz="3200" b="1" i="0" u="none" strike="noStrike" dirty="0">
                        <a:solidFill>
                          <a:srgbClr val="FFFF00"/>
                        </a:solidFill>
                        <a:effectLst/>
                        <a:latin typeface="+mn-lt"/>
                      </a:endParaRPr>
                    </a:p>
                  </a:txBody>
                  <a:tcPr marL="9525" marR="9525" marT="9525" marB="0" anchor="ctr"/>
                </a:tc>
                <a:tc>
                  <a:txBody>
                    <a:bodyPr/>
                    <a:lstStyle/>
                    <a:p>
                      <a:pPr algn="ctr" fontAlgn="ctr"/>
                      <a:r>
                        <a:rPr lang="en-US" sz="3200" u="none" strike="noStrike" dirty="0">
                          <a:effectLst/>
                          <a:latin typeface="+mn-lt"/>
                        </a:rPr>
                        <a:t> 2017</a:t>
                      </a:r>
                      <a:endParaRPr lang="en-US" sz="3200" b="1" i="0" u="none" strike="noStrike" dirty="0">
                        <a:solidFill>
                          <a:srgbClr val="000000"/>
                        </a:solidFill>
                        <a:effectLst/>
                        <a:latin typeface="+mn-lt"/>
                      </a:endParaRPr>
                    </a:p>
                  </a:txBody>
                  <a:tcPr marL="9525" marR="9525" marT="9525" marB="0" anchor="ctr"/>
                </a:tc>
                <a:tc>
                  <a:txBody>
                    <a:bodyPr/>
                    <a:lstStyle/>
                    <a:p>
                      <a:pPr algn="ctr" fontAlgn="ctr"/>
                      <a:r>
                        <a:rPr lang="en-US" sz="3200" u="none" strike="noStrike" dirty="0">
                          <a:effectLst/>
                          <a:latin typeface="+mn-lt"/>
                        </a:rPr>
                        <a:t> 2012</a:t>
                      </a:r>
                      <a:endParaRPr lang="en-US" sz="32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077392185"/>
                  </a:ext>
                </a:extLst>
              </a:tr>
              <a:tr h="854765">
                <a:tc>
                  <a:txBody>
                    <a:bodyPr/>
                    <a:lstStyle/>
                    <a:p>
                      <a:pPr algn="ctr" fontAlgn="ctr"/>
                      <a:r>
                        <a:rPr lang="en-US" sz="3200" b="0" i="0" u="none" strike="noStrike" dirty="0">
                          <a:solidFill>
                            <a:srgbClr val="0070C0"/>
                          </a:solidFill>
                          <a:effectLst/>
                          <a:latin typeface="+mn-lt"/>
                        </a:rPr>
                        <a:t>Public</a:t>
                      </a:r>
                    </a:p>
                  </a:txBody>
                  <a:tcPr marL="9525" marR="9525" marT="9525" marB="0" anchor="ctr"/>
                </a:tc>
                <a:tc gridSpan="3">
                  <a:txBody>
                    <a:bodyPr/>
                    <a:lstStyle/>
                    <a:p>
                      <a:pPr algn="ctr" fontAlgn="ctr"/>
                      <a:r>
                        <a:rPr lang="en-US" sz="3200" b="1" i="0" u="none" strike="noStrike" dirty="0">
                          <a:solidFill>
                            <a:srgbClr val="000000"/>
                          </a:solidFill>
                          <a:effectLst/>
                          <a:latin typeface="+mn-lt"/>
                        </a:rPr>
                        <a:t>500</a:t>
                      </a:r>
                    </a:p>
                  </a:txBody>
                  <a:tcPr marL="9525" marR="9525" marT="9525" marB="0" anchor="ctr"/>
                </a:tc>
                <a:tc hMerge="1">
                  <a:txBody>
                    <a:bodyPr/>
                    <a:lstStyle/>
                    <a:p>
                      <a:pPr algn="ctr" fontAlgn="ctr"/>
                      <a:endParaRPr lang="en-US" sz="2400" b="0" i="0" u="none" strike="noStrike" dirty="0">
                        <a:solidFill>
                          <a:srgbClr val="000000"/>
                        </a:solidFill>
                        <a:effectLst/>
                        <a:latin typeface="+mn-lt"/>
                      </a:endParaRPr>
                    </a:p>
                  </a:txBody>
                  <a:tcPr marL="9525" marR="9525" marT="9525" marB="0" anchor="ctr"/>
                </a:tc>
                <a:tc hMerge="1">
                  <a:txBody>
                    <a:bodyPr/>
                    <a:lstStyle/>
                    <a:p>
                      <a:pPr algn="ctr" fontAlgn="ctr"/>
                      <a:endParaRPr lang="en-US"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653476486"/>
                  </a:ext>
                </a:extLst>
              </a:tr>
              <a:tr h="974035">
                <a:tc>
                  <a:txBody>
                    <a:bodyPr/>
                    <a:lstStyle/>
                    <a:p>
                      <a:pPr algn="ctr" fontAlgn="ctr"/>
                      <a:r>
                        <a:rPr lang="en-US" sz="3200" b="0" i="0" u="none" strike="noStrike" dirty="0">
                          <a:solidFill>
                            <a:srgbClr val="0070C0"/>
                          </a:solidFill>
                          <a:effectLst/>
                          <a:latin typeface="+mn-lt"/>
                        </a:rPr>
                        <a:t>Charter</a:t>
                      </a:r>
                    </a:p>
                  </a:txBody>
                  <a:tcPr marL="9525" marR="9525" marT="9525" marB="0" anchor="ctr"/>
                </a:tc>
                <a:tc>
                  <a:txBody>
                    <a:bodyPr/>
                    <a:lstStyle/>
                    <a:p>
                      <a:pPr algn="ctr" fontAlgn="ctr"/>
                      <a:r>
                        <a:rPr lang="en-US" sz="3200" b="1" i="0" u="none" strike="noStrike" dirty="0">
                          <a:solidFill>
                            <a:srgbClr val="000000"/>
                          </a:solidFill>
                          <a:effectLst/>
                          <a:latin typeface="+mn-lt"/>
                        </a:rPr>
                        <a:t>185</a:t>
                      </a:r>
                    </a:p>
                  </a:txBody>
                  <a:tcPr marL="9525" marR="9525" marT="9525" marB="0" anchor="ctr"/>
                </a:tc>
                <a:tc>
                  <a:txBody>
                    <a:bodyPr/>
                    <a:lstStyle/>
                    <a:p>
                      <a:pPr algn="ctr" fontAlgn="ctr"/>
                      <a:r>
                        <a:rPr lang="en-US" sz="3200" b="0" i="0" u="none" strike="noStrike" dirty="0">
                          <a:solidFill>
                            <a:srgbClr val="000000"/>
                          </a:solidFill>
                          <a:effectLst/>
                          <a:latin typeface="+mn-lt"/>
                        </a:rPr>
                        <a:t>183</a:t>
                      </a:r>
                    </a:p>
                  </a:txBody>
                  <a:tcPr marL="9525" marR="9525" marT="9525" marB="0" anchor="ctr"/>
                </a:tc>
                <a:tc>
                  <a:txBody>
                    <a:bodyPr/>
                    <a:lstStyle/>
                    <a:p>
                      <a:pPr algn="ctr" fontAlgn="ctr"/>
                      <a:r>
                        <a:rPr lang="en-US" sz="3200" b="0" i="0" u="none" strike="noStrike" dirty="0">
                          <a:solidFill>
                            <a:srgbClr val="000000"/>
                          </a:solidFill>
                          <a:effectLst/>
                          <a:latin typeface="+mn-lt"/>
                        </a:rPr>
                        <a:t>158</a:t>
                      </a:r>
                    </a:p>
                  </a:txBody>
                  <a:tcPr marL="9525" marR="9525" marT="9525" marB="0" anchor="ctr"/>
                </a:tc>
                <a:extLst>
                  <a:ext uri="{0D108BD9-81ED-4DB2-BD59-A6C34878D82A}">
                    <a16:rowId xmlns:a16="http://schemas.microsoft.com/office/drawing/2014/main" val="3286029440"/>
                  </a:ext>
                </a:extLst>
              </a:tr>
              <a:tr h="914400">
                <a:tc>
                  <a:txBody>
                    <a:bodyPr/>
                    <a:lstStyle/>
                    <a:p>
                      <a:pPr algn="ctr" fontAlgn="ctr"/>
                      <a:r>
                        <a:rPr lang="en-US" sz="3200" b="0" i="0" u="none" strike="noStrike" dirty="0">
                          <a:solidFill>
                            <a:srgbClr val="C00000"/>
                          </a:solidFill>
                          <a:effectLst/>
                          <a:latin typeface="+mn-lt"/>
                        </a:rPr>
                        <a:t>Intermediate</a:t>
                      </a:r>
                    </a:p>
                    <a:p>
                      <a:pPr algn="ctr" fontAlgn="ctr"/>
                      <a:r>
                        <a:rPr lang="en-US" sz="3200" b="0" i="0" u="none" strike="noStrike" dirty="0">
                          <a:solidFill>
                            <a:srgbClr val="C00000"/>
                          </a:solidFill>
                          <a:effectLst/>
                          <a:latin typeface="+mn-lt"/>
                        </a:rPr>
                        <a:t>Units</a:t>
                      </a:r>
                    </a:p>
                  </a:txBody>
                  <a:tcPr marL="9525" marR="9525" marT="9525" marB="0" anchor="ctr"/>
                </a:tc>
                <a:tc gridSpan="3">
                  <a:txBody>
                    <a:bodyPr/>
                    <a:lstStyle/>
                    <a:p>
                      <a:pPr algn="ctr" fontAlgn="ctr"/>
                      <a:r>
                        <a:rPr lang="en-US" sz="3200" b="1" i="0" u="none" strike="noStrike" dirty="0">
                          <a:solidFill>
                            <a:srgbClr val="000000"/>
                          </a:solidFill>
                          <a:effectLst/>
                          <a:latin typeface="+mn-lt"/>
                        </a:rPr>
                        <a:t>29</a:t>
                      </a:r>
                    </a:p>
                  </a:txBody>
                  <a:tcPr marL="9525" marR="9525" marT="9525" marB="0" anchor="ctr"/>
                </a:tc>
                <a:tc hMerge="1">
                  <a:txBody>
                    <a:bodyPr/>
                    <a:lstStyle/>
                    <a:p>
                      <a:pPr algn="ctr" fontAlgn="ctr"/>
                      <a:endParaRPr lang="en-US" sz="2400" b="0" i="0" u="none" strike="noStrike" dirty="0">
                        <a:solidFill>
                          <a:srgbClr val="000000"/>
                        </a:solidFill>
                        <a:effectLst/>
                        <a:latin typeface="+mn-lt"/>
                      </a:endParaRPr>
                    </a:p>
                  </a:txBody>
                  <a:tcPr marL="9525" marR="9525" marT="9525" marB="0" anchor="ctr"/>
                </a:tc>
                <a:tc hMerge="1">
                  <a:txBody>
                    <a:bodyPr/>
                    <a:lstStyle/>
                    <a:p>
                      <a:pPr algn="ctr" fontAlgn="ctr"/>
                      <a:endParaRPr lang="en-US" sz="24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029612393"/>
                  </a:ext>
                </a:extLst>
              </a:tr>
              <a:tr h="1347138">
                <a:tc>
                  <a:txBody>
                    <a:bodyPr/>
                    <a:lstStyle/>
                    <a:p>
                      <a:pPr algn="ctr" fontAlgn="ctr"/>
                      <a:r>
                        <a:rPr lang="en-US" sz="3200" b="0" i="0" u="none" strike="noStrike" dirty="0">
                          <a:solidFill>
                            <a:srgbClr val="C00000"/>
                          </a:solidFill>
                          <a:effectLst/>
                          <a:latin typeface="+mn-lt"/>
                        </a:rPr>
                        <a:t>Career &amp; Technical Centers</a:t>
                      </a:r>
                    </a:p>
                  </a:txBody>
                  <a:tcPr marL="9525" marR="9525" marT="9525" marB="0" anchor="ctr"/>
                </a:tc>
                <a:tc>
                  <a:txBody>
                    <a:bodyPr/>
                    <a:lstStyle/>
                    <a:p>
                      <a:pPr algn="ctr" fontAlgn="ctr"/>
                      <a:r>
                        <a:rPr lang="en-US" sz="3200" b="1" i="0" u="none" strike="noStrike" dirty="0">
                          <a:solidFill>
                            <a:srgbClr val="000000"/>
                          </a:solidFill>
                          <a:effectLst/>
                          <a:latin typeface="+mn-lt"/>
                        </a:rPr>
                        <a:t>69</a:t>
                      </a:r>
                    </a:p>
                  </a:txBody>
                  <a:tcPr marL="9525" marR="9525" marT="9525" marB="0" anchor="ctr"/>
                </a:tc>
                <a:tc>
                  <a:txBody>
                    <a:bodyPr/>
                    <a:lstStyle/>
                    <a:p>
                      <a:pPr algn="ctr" fontAlgn="ctr"/>
                      <a:r>
                        <a:rPr lang="en-US" sz="3200" b="0" i="0" u="none" strike="noStrike" dirty="0">
                          <a:solidFill>
                            <a:srgbClr val="000000"/>
                          </a:solidFill>
                          <a:effectLst/>
                          <a:latin typeface="+mn-lt"/>
                        </a:rPr>
                        <a:t>60</a:t>
                      </a:r>
                    </a:p>
                  </a:txBody>
                  <a:tcPr marL="9525" marR="9525" marT="9525" marB="0" anchor="ctr"/>
                </a:tc>
                <a:tc>
                  <a:txBody>
                    <a:bodyPr/>
                    <a:lstStyle/>
                    <a:p>
                      <a:pPr algn="ctr" fontAlgn="ctr"/>
                      <a:r>
                        <a:rPr lang="en-US" sz="3200" b="0" i="0" u="none" strike="noStrike" dirty="0">
                          <a:solidFill>
                            <a:srgbClr val="000000"/>
                          </a:solidFill>
                          <a:effectLst/>
                          <a:latin typeface="+mn-lt"/>
                        </a:rPr>
                        <a:t>59</a:t>
                      </a:r>
                    </a:p>
                  </a:txBody>
                  <a:tcPr marL="9525" marR="9525" marT="9525" marB="0" anchor="ctr"/>
                </a:tc>
                <a:extLst>
                  <a:ext uri="{0D108BD9-81ED-4DB2-BD59-A6C34878D82A}">
                    <a16:rowId xmlns:a16="http://schemas.microsoft.com/office/drawing/2014/main" val="575492738"/>
                  </a:ext>
                </a:extLst>
              </a:tr>
            </a:tbl>
          </a:graphicData>
        </a:graphic>
      </p:graphicFrame>
    </p:spTree>
    <p:extLst>
      <p:ext uri="{BB962C8B-B14F-4D97-AF65-F5344CB8AC3E}">
        <p14:creationId xmlns:p14="http://schemas.microsoft.com/office/powerpoint/2010/main" val="2954265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78EF-D788-B967-7CF5-31980EB8730B}"/>
              </a:ext>
            </a:extLst>
          </p:cNvPr>
          <p:cNvSpPr>
            <a:spLocks noGrp="1"/>
          </p:cNvSpPr>
          <p:nvPr>
            <p:ph type="title"/>
          </p:nvPr>
        </p:nvSpPr>
        <p:spPr/>
        <p:txBody>
          <a:bodyPr/>
          <a:lstStyle/>
          <a:p>
            <a:r>
              <a:rPr lang="en-US" dirty="0"/>
              <a:t>PA Public School Enrollment Data</a:t>
            </a:r>
          </a:p>
        </p:txBody>
      </p:sp>
      <p:graphicFrame>
        <p:nvGraphicFramePr>
          <p:cNvPr id="7" name="Table 7">
            <a:extLst>
              <a:ext uri="{FF2B5EF4-FFF2-40B4-BE49-F238E27FC236}">
                <a16:creationId xmlns:a16="http://schemas.microsoft.com/office/drawing/2014/main" id="{AB8B8064-5339-0395-4BD4-DDE0E09D6FD0}"/>
              </a:ext>
            </a:extLst>
          </p:cNvPr>
          <p:cNvGraphicFramePr>
            <a:graphicFrameLocks noGrp="1"/>
          </p:cNvGraphicFramePr>
          <p:nvPr/>
        </p:nvGraphicFramePr>
        <p:xfrm>
          <a:off x="838200" y="1489731"/>
          <a:ext cx="10515600" cy="3656006"/>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61900107"/>
                    </a:ext>
                  </a:extLst>
                </a:gridCol>
                <a:gridCol w="1752600">
                  <a:extLst>
                    <a:ext uri="{9D8B030D-6E8A-4147-A177-3AD203B41FA5}">
                      <a16:colId xmlns:a16="http://schemas.microsoft.com/office/drawing/2014/main" val="626034208"/>
                    </a:ext>
                  </a:extLst>
                </a:gridCol>
                <a:gridCol w="1752600">
                  <a:extLst>
                    <a:ext uri="{9D8B030D-6E8A-4147-A177-3AD203B41FA5}">
                      <a16:colId xmlns:a16="http://schemas.microsoft.com/office/drawing/2014/main" val="4038508375"/>
                    </a:ext>
                  </a:extLst>
                </a:gridCol>
                <a:gridCol w="1752600">
                  <a:extLst>
                    <a:ext uri="{9D8B030D-6E8A-4147-A177-3AD203B41FA5}">
                      <a16:colId xmlns:a16="http://schemas.microsoft.com/office/drawing/2014/main" val="2084827427"/>
                    </a:ext>
                  </a:extLst>
                </a:gridCol>
                <a:gridCol w="1752600">
                  <a:extLst>
                    <a:ext uri="{9D8B030D-6E8A-4147-A177-3AD203B41FA5}">
                      <a16:colId xmlns:a16="http://schemas.microsoft.com/office/drawing/2014/main" val="1826852227"/>
                    </a:ext>
                  </a:extLst>
                </a:gridCol>
                <a:gridCol w="1752600">
                  <a:extLst>
                    <a:ext uri="{9D8B030D-6E8A-4147-A177-3AD203B41FA5}">
                      <a16:colId xmlns:a16="http://schemas.microsoft.com/office/drawing/2014/main" val="3310882168"/>
                    </a:ext>
                  </a:extLst>
                </a:gridCol>
              </a:tblGrid>
              <a:tr h="1347138">
                <a:tc>
                  <a:txBody>
                    <a:bodyPr/>
                    <a:lstStyle/>
                    <a:p>
                      <a:pPr algn="ctr" fontAlgn="ctr"/>
                      <a:r>
                        <a:rPr lang="en-US" sz="2400" u="none" strike="noStrike" dirty="0">
                          <a:solidFill>
                            <a:srgbClr val="FFFF00"/>
                          </a:solidFill>
                          <a:effectLst/>
                          <a:latin typeface="+mn-lt"/>
                        </a:rPr>
                        <a:t>Enrollment 2022</a:t>
                      </a:r>
                      <a:endParaRPr lang="en-US" sz="2400" b="1" i="0" u="none" strike="noStrike" dirty="0">
                        <a:solidFill>
                          <a:srgbClr val="FFFF00"/>
                        </a:solidFill>
                        <a:effectLst/>
                        <a:latin typeface="+mn-lt"/>
                      </a:endParaRPr>
                    </a:p>
                  </a:txBody>
                  <a:tcPr marL="9525" marR="9525" marT="9525" marB="0" anchor="ctr"/>
                </a:tc>
                <a:tc>
                  <a:txBody>
                    <a:bodyPr/>
                    <a:lstStyle/>
                    <a:p>
                      <a:pPr algn="ctr" fontAlgn="ctr"/>
                      <a:r>
                        <a:rPr lang="en-US" sz="2400" b="0" u="none" strike="noStrike" dirty="0">
                          <a:effectLst/>
                          <a:latin typeface="+mn-lt"/>
                        </a:rPr>
                        <a:t>Enrollment </a:t>
                      </a:r>
                      <a:br>
                        <a:rPr lang="en-US" sz="2400" b="0" u="none" strike="noStrike" dirty="0">
                          <a:effectLst/>
                          <a:latin typeface="+mn-lt"/>
                        </a:rPr>
                      </a:br>
                      <a:r>
                        <a:rPr lang="en-US" sz="2400" b="0" u="none" strike="noStrike" dirty="0">
                          <a:effectLst/>
                          <a:latin typeface="+mn-lt"/>
                        </a:rPr>
                        <a:t>2017</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0" u="none" strike="noStrike" dirty="0">
                          <a:effectLst/>
                          <a:latin typeface="+mn-lt"/>
                        </a:rPr>
                        <a:t>Enrollment </a:t>
                      </a:r>
                      <a:br>
                        <a:rPr lang="en-US" sz="2400" b="0" u="none" strike="noStrike" dirty="0">
                          <a:effectLst/>
                          <a:latin typeface="+mn-lt"/>
                        </a:rPr>
                      </a:br>
                      <a:r>
                        <a:rPr lang="en-US" sz="2400" b="0" u="none" strike="noStrike" dirty="0">
                          <a:effectLst/>
                          <a:latin typeface="+mn-lt"/>
                        </a:rPr>
                        <a:t>2012</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0" u="none" strike="noStrike" dirty="0">
                          <a:effectLst/>
                          <a:latin typeface="+mn-lt"/>
                        </a:rPr>
                        <a:t>Change</a:t>
                      </a:r>
                      <a:br>
                        <a:rPr lang="en-US" sz="2400" b="0" u="none" strike="noStrike" dirty="0">
                          <a:effectLst/>
                          <a:latin typeface="+mn-lt"/>
                        </a:rPr>
                      </a:br>
                      <a:r>
                        <a:rPr lang="en-US" sz="2400" b="0" u="none" strike="noStrike" dirty="0">
                          <a:effectLst/>
                          <a:latin typeface="+mn-lt"/>
                        </a:rPr>
                        <a:t> 12-17</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0" u="none" strike="noStrike" dirty="0">
                          <a:effectLst/>
                          <a:latin typeface="+mn-lt"/>
                        </a:rPr>
                        <a:t>Change </a:t>
                      </a:r>
                      <a:br>
                        <a:rPr lang="en-US" sz="2400" b="0" u="none" strike="noStrike" dirty="0">
                          <a:effectLst/>
                          <a:latin typeface="+mn-lt"/>
                        </a:rPr>
                      </a:br>
                      <a:r>
                        <a:rPr lang="en-US" sz="2400" b="0" u="none" strike="noStrike" dirty="0">
                          <a:effectLst/>
                          <a:latin typeface="+mn-lt"/>
                        </a:rPr>
                        <a:t>17-22</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1" u="none" strike="noStrike" dirty="0">
                          <a:solidFill>
                            <a:srgbClr val="FFFF00"/>
                          </a:solidFill>
                          <a:effectLst/>
                          <a:latin typeface="+mn-lt"/>
                        </a:rPr>
                        <a:t>Change </a:t>
                      </a:r>
                      <a:br>
                        <a:rPr lang="en-US" sz="2400" b="1" u="none" strike="noStrike" dirty="0">
                          <a:solidFill>
                            <a:srgbClr val="FFFF00"/>
                          </a:solidFill>
                          <a:effectLst/>
                          <a:latin typeface="+mn-lt"/>
                        </a:rPr>
                      </a:br>
                      <a:r>
                        <a:rPr lang="en-US" sz="2400" b="1" u="none" strike="noStrike" dirty="0">
                          <a:solidFill>
                            <a:srgbClr val="FFFF00"/>
                          </a:solidFill>
                          <a:effectLst/>
                          <a:latin typeface="+mn-lt"/>
                        </a:rPr>
                        <a:t>12-22</a:t>
                      </a:r>
                      <a:endParaRPr lang="en-US" sz="2400" b="1" i="0" u="none" strike="noStrike" dirty="0">
                        <a:solidFill>
                          <a:srgbClr val="FFFF00"/>
                        </a:solidFill>
                        <a:effectLst/>
                        <a:latin typeface="+mn-lt"/>
                      </a:endParaRPr>
                    </a:p>
                  </a:txBody>
                  <a:tcPr marL="9525" marR="9525" marT="9525" marB="0" anchor="ctr"/>
                </a:tc>
                <a:extLst>
                  <a:ext uri="{0D108BD9-81ED-4DB2-BD59-A6C34878D82A}">
                    <a16:rowId xmlns:a16="http://schemas.microsoft.com/office/drawing/2014/main" val="3077392185"/>
                  </a:ext>
                </a:extLst>
              </a:tr>
              <a:tr h="961730">
                <a:tc>
                  <a:txBody>
                    <a:bodyPr/>
                    <a:lstStyle/>
                    <a:p>
                      <a:pPr algn="ctr" fontAlgn="ctr"/>
                      <a:r>
                        <a:rPr lang="en-US" sz="2400" b="1" i="0" u="none" strike="noStrike" dirty="0">
                          <a:solidFill>
                            <a:srgbClr val="000000"/>
                          </a:solidFill>
                          <a:effectLst/>
                          <a:latin typeface="+mn-lt"/>
                        </a:rPr>
                        <a:t>1,516,002</a:t>
                      </a:r>
                    </a:p>
                  </a:txBody>
                  <a:tcPr marL="9525" marR="9525" marT="9525" marB="0" anchor="ctr"/>
                </a:tc>
                <a:tc>
                  <a:txBody>
                    <a:bodyPr/>
                    <a:lstStyle/>
                    <a:p>
                      <a:pPr algn="ctr" fontAlgn="ctr"/>
                      <a:r>
                        <a:rPr lang="en-US" sz="2400" u="none" strike="noStrike" dirty="0">
                          <a:effectLst/>
                          <a:latin typeface="+mn-lt"/>
                        </a:rPr>
                        <a:t> 1,578,459</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u="none" strike="noStrike" dirty="0">
                          <a:effectLst/>
                          <a:latin typeface="+mn-lt"/>
                        </a:rPr>
                        <a:t> 1,644,704</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u="none" strike="noStrike" dirty="0">
                          <a:effectLst/>
                          <a:latin typeface="+mn-lt"/>
                        </a:rPr>
                        <a:t>  -66,245</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u="none" strike="noStrike" dirty="0">
                          <a:effectLst/>
                          <a:latin typeface="+mn-lt"/>
                        </a:rPr>
                        <a:t>  -62,531</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u="none" strike="noStrike" dirty="0">
                          <a:effectLst/>
                          <a:latin typeface="+mn-lt"/>
                        </a:rPr>
                        <a:t>  </a:t>
                      </a:r>
                      <a:r>
                        <a:rPr lang="en-US" sz="2400" b="1" u="none" strike="noStrike" dirty="0">
                          <a:effectLst/>
                          <a:latin typeface="+mn-lt"/>
                        </a:rPr>
                        <a:t>-128,776</a:t>
                      </a:r>
                      <a:endParaRPr lang="en-US" sz="24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653476486"/>
                  </a:ext>
                </a:extLst>
              </a:tr>
              <a:tr h="1347138">
                <a:tc>
                  <a:txBody>
                    <a:bodyPr/>
                    <a:lstStyle/>
                    <a:p>
                      <a:pPr algn="ctr" fontAlgn="ctr"/>
                      <a:endParaRPr lang="en-US" sz="2400" b="0" i="0" u="none" strike="noStrike" dirty="0">
                        <a:solidFill>
                          <a:srgbClr val="000000"/>
                        </a:solidFill>
                        <a:effectLst/>
                        <a:latin typeface="+mn-lt"/>
                      </a:endParaRPr>
                    </a:p>
                  </a:txBody>
                  <a:tcPr marL="9525" marR="9525" marT="9525" marB="0" anchor="ctr"/>
                </a:tc>
                <a:tc>
                  <a:txBody>
                    <a:bodyPr/>
                    <a:lstStyle/>
                    <a:p>
                      <a:pPr algn="ctr" fontAlgn="ct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0" i="0" u="none" strike="noStrike" dirty="0">
                          <a:solidFill>
                            <a:srgbClr val="000000"/>
                          </a:solidFill>
                          <a:effectLst/>
                          <a:latin typeface="+mn-lt"/>
                        </a:rPr>
                        <a:t>% change</a:t>
                      </a:r>
                    </a:p>
                  </a:txBody>
                  <a:tcPr marL="9525" marR="9525" marT="9525" marB="0" anchor="ctr"/>
                </a:tc>
                <a:tc>
                  <a:txBody>
                    <a:bodyPr/>
                    <a:lstStyle/>
                    <a:p>
                      <a:pPr algn="ctr" fontAlgn="ctr"/>
                      <a:r>
                        <a:rPr lang="en-US" sz="2400" b="0" i="0" u="none" strike="noStrike" dirty="0">
                          <a:solidFill>
                            <a:srgbClr val="000000"/>
                          </a:solidFill>
                          <a:effectLst/>
                          <a:latin typeface="+mn-lt"/>
                        </a:rPr>
                        <a:t>-4%</a:t>
                      </a:r>
                    </a:p>
                  </a:txBody>
                  <a:tcPr marL="9525" marR="9525" marT="9525" marB="0" anchor="ctr"/>
                </a:tc>
                <a:tc>
                  <a:txBody>
                    <a:bodyPr/>
                    <a:lstStyle/>
                    <a:p>
                      <a:pPr algn="ctr" fontAlgn="ctr"/>
                      <a:r>
                        <a:rPr lang="en-US" sz="2400" b="0" i="0" u="none" strike="noStrike" dirty="0">
                          <a:solidFill>
                            <a:srgbClr val="000000"/>
                          </a:solidFill>
                          <a:effectLst/>
                          <a:latin typeface="+mn-lt"/>
                        </a:rPr>
                        <a:t>-4%</a:t>
                      </a:r>
                    </a:p>
                  </a:txBody>
                  <a:tcPr marL="9525" marR="9525" marT="9525" marB="0" anchor="ctr"/>
                </a:tc>
                <a:tc>
                  <a:txBody>
                    <a:bodyPr/>
                    <a:lstStyle/>
                    <a:p>
                      <a:pPr algn="ctr" fontAlgn="ctr"/>
                      <a:r>
                        <a:rPr lang="en-US" sz="2400" b="1" i="0" u="none" strike="noStrike" dirty="0">
                          <a:solidFill>
                            <a:srgbClr val="000000"/>
                          </a:solidFill>
                          <a:effectLst/>
                          <a:latin typeface="+mn-lt"/>
                        </a:rPr>
                        <a:t>-8%</a:t>
                      </a:r>
                    </a:p>
                  </a:txBody>
                  <a:tcPr marL="9525" marR="9525" marT="9525" marB="0" anchor="ctr"/>
                </a:tc>
                <a:extLst>
                  <a:ext uri="{0D108BD9-81ED-4DB2-BD59-A6C34878D82A}">
                    <a16:rowId xmlns:a16="http://schemas.microsoft.com/office/drawing/2014/main" val="3286029440"/>
                  </a:ext>
                </a:extLst>
              </a:tr>
            </a:tbl>
          </a:graphicData>
        </a:graphic>
      </p:graphicFrame>
    </p:spTree>
    <p:extLst>
      <p:ext uri="{BB962C8B-B14F-4D97-AF65-F5344CB8AC3E}">
        <p14:creationId xmlns:p14="http://schemas.microsoft.com/office/powerpoint/2010/main" val="3854150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78EF-D788-B967-7CF5-31980EB8730B}"/>
              </a:ext>
            </a:extLst>
          </p:cNvPr>
          <p:cNvSpPr>
            <a:spLocks noGrp="1"/>
          </p:cNvSpPr>
          <p:nvPr>
            <p:ph type="title"/>
          </p:nvPr>
        </p:nvSpPr>
        <p:spPr/>
        <p:txBody>
          <a:bodyPr/>
          <a:lstStyle/>
          <a:p>
            <a:r>
              <a:rPr lang="en-US" dirty="0"/>
              <a:t>PA Charter School Enrollment Data</a:t>
            </a:r>
          </a:p>
        </p:txBody>
      </p:sp>
      <p:graphicFrame>
        <p:nvGraphicFramePr>
          <p:cNvPr id="7" name="Table 7">
            <a:extLst>
              <a:ext uri="{FF2B5EF4-FFF2-40B4-BE49-F238E27FC236}">
                <a16:creationId xmlns:a16="http://schemas.microsoft.com/office/drawing/2014/main" id="{AB8B8064-5339-0395-4BD4-DDE0E09D6FD0}"/>
              </a:ext>
            </a:extLst>
          </p:cNvPr>
          <p:cNvGraphicFramePr>
            <a:graphicFrameLocks noGrp="1"/>
          </p:cNvGraphicFramePr>
          <p:nvPr/>
        </p:nvGraphicFramePr>
        <p:xfrm>
          <a:off x="838200" y="1489731"/>
          <a:ext cx="10515600" cy="4228685"/>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61900107"/>
                    </a:ext>
                  </a:extLst>
                </a:gridCol>
                <a:gridCol w="1752600">
                  <a:extLst>
                    <a:ext uri="{9D8B030D-6E8A-4147-A177-3AD203B41FA5}">
                      <a16:colId xmlns:a16="http://schemas.microsoft.com/office/drawing/2014/main" val="626034208"/>
                    </a:ext>
                  </a:extLst>
                </a:gridCol>
                <a:gridCol w="1752600">
                  <a:extLst>
                    <a:ext uri="{9D8B030D-6E8A-4147-A177-3AD203B41FA5}">
                      <a16:colId xmlns:a16="http://schemas.microsoft.com/office/drawing/2014/main" val="4038508375"/>
                    </a:ext>
                  </a:extLst>
                </a:gridCol>
                <a:gridCol w="1752600">
                  <a:extLst>
                    <a:ext uri="{9D8B030D-6E8A-4147-A177-3AD203B41FA5}">
                      <a16:colId xmlns:a16="http://schemas.microsoft.com/office/drawing/2014/main" val="2084827427"/>
                    </a:ext>
                  </a:extLst>
                </a:gridCol>
                <a:gridCol w="1752600">
                  <a:extLst>
                    <a:ext uri="{9D8B030D-6E8A-4147-A177-3AD203B41FA5}">
                      <a16:colId xmlns:a16="http://schemas.microsoft.com/office/drawing/2014/main" val="1826852227"/>
                    </a:ext>
                  </a:extLst>
                </a:gridCol>
                <a:gridCol w="1752600">
                  <a:extLst>
                    <a:ext uri="{9D8B030D-6E8A-4147-A177-3AD203B41FA5}">
                      <a16:colId xmlns:a16="http://schemas.microsoft.com/office/drawing/2014/main" val="3310882168"/>
                    </a:ext>
                  </a:extLst>
                </a:gridCol>
              </a:tblGrid>
              <a:tr h="1347138">
                <a:tc>
                  <a:txBody>
                    <a:bodyPr/>
                    <a:lstStyle/>
                    <a:p>
                      <a:pPr algn="ctr" fontAlgn="ctr"/>
                      <a:r>
                        <a:rPr lang="en-US" sz="2400" u="none" strike="noStrike" dirty="0">
                          <a:solidFill>
                            <a:srgbClr val="FFFF00"/>
                          </a:solidFill>
                          <a:effectLst/>
                          <a:latin typeface="+mn-lt"/>
                        </a:rPr>
                        <a:t>Enrollment 2022</a:t>
                      </a:r>
                      <a:endParaRPr lang="en-US" sz="2400" b="1" i="0" u="none" strike="noStrike" dirty="0">
                        <a:solidFill>
                          <a:srgbClr val="FFFF00"/>
                        </a:solidFill>
                        <a:effectLst/>
                        <a:latin typeface="+mn-lt"/>
                      </a:endParaRPr>
                    </a:p>
                  </a:txBody>
                  <a:tcPr marL="9525" marR="9525" marT="9525" marB="0" anchor="ctr"/>
                </a:tc>
                <a:tc>
                  <a:txBody>
                    <a:bodyPr/>
                    <a:lstStyle/>
                    <a:p>
                      <a:pPr algn="ctr" fontAlgn="ctr"/>
                      <a:r>
                        <a:rPr lang="en-US" sz="2400" b="0" u="none" strike="noStrike" dirty="0">
                          <a:effectLst/>
                          <a:latin typeface="+mn-lt"/>
                        </a:rPr>
                        <a:t>Enrollment </a:t>
                      </a:r>
                      <a:br>
                        <a:rPr lang="en-US" sz="2400" b="0" u="none" strike="noStrike" dirty="0">
                          <a:effectLst/>
                          <a:latin typeface="+mn-lt"/>
                        </a:rPr>
                      </a:br>
                      <a:r>
                        <a:rPr lang="en-US" sz="2400" b="0" u="none" strike="noStrike" dirty="0">
                          <a:effectLst/>
                          <a:latin typeface="+mn-lt"/>
                        </a:rPr>
                        <a:t>2017</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0" u="none" strike="noStrike" dirty="0">
                          <a:effectLst/>
                          <a:latin typeface="+mn-lt"/>
                        </a:rPr>
                        <a:t>Enrollment </a:t>
                      </a:r>
                      <a:br>
                        <a:rPr lang="en-US" sz="2400" b="0" u="none" strike="noStrike" dirty="0">
                          <a:effectLst/>
                          <a:latin typeface="+mn-lt"/>
                        </a:rPr>
                      </a:br>
                      <a:r>
                        <a:rPr lang="en-US" sz="2400" b="0" u="none" strike="noStrike" dirty="0">
                          <a:effectLst/>
                          <a:latin typeface="+mn-lt"/>
                        </a:rPr>
                        <a:t>2012</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0" u="none" strike="noStrike" dirty="0">
                          <a:effectLst/>
                          <a:latin typeface="+mn-lt"/>
                        </a:rPr>
                        <a:t>Change</a:t>
                      </a:r>
                      <a:br>
                        <a:rPr lang="en-US" sz="2400" b="0" u="none" strike="noStrike" dirty="0">
                          <a:effectLst/>
                          <a:latin typeface="+mn-lt"/>
                        </a:rPr>
                      </a:br>
                      <a:r>
                        <a:rPr lang="en-US" sz="2400" b="0" u="none" strike="noStrike" dirty="0">
                          <a:effectLst/>
                          <a:latin typeface="+mn-lt"/>
                        </a:rPr>
                        <a:t> 12-17</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0" u="none" strike="noStrike" dirty="0">
                          <a:effectLst/>
                          <a:latin typeface="+mn-lt"/>
                        </a:rPr>
                        <a:t>Change </a:t>
                      </a:r>
                      <a:br>
                        <a:rPr lang="en-US" sz="2400" b="0" u="none" strike="noStrike" dirty="0">
                          <a:effectLst/>
                          <a:latin typeface="+mn-lt"/>
                        </a:rPr>
                      </a:br>
                      <a:r>
                        <a:rPr lang="en-US" sz="2400" b="0" u="none" strike="noStrike" dirty="0">
                          <a:effectLst/>
                          <a:latin typeface="+mn-lt"/>
                        </a:rPr>
                        <a:t>17-22</a:t>
                      </a: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1" u="none" strike="noStrike" dirty="0">
                          <a:solidFill>
                            <a:srgbClr val="FFFF00"/>
                          </a:solidFill>
                          <a:effectLst/>
                          <a:latin typeface="+mn-lt"/>
                        </a:rPr>
                        <a:t>Change </a:t>
                      </a:r>
                      <a:br>
                        <a:rPr lang="en-US" sz="2400" b="1" u="none" strike="noStrike" dirty="0">
                          <a:solidFill>
                            <a:srgbClr val="FFFF00"/>
                          </a:solidFill>
                          <a:effectLst/>
                          <a:latin typeface="+mn-lt"/>
                        </a:rPr>
                      </a:br>
                      <a:r>
                        <a:rPr lang="en-US" sz="2400" b="1" u="none" strike="noStrike" dirty="0">
                          <a:solidFill>
                            <a:srgbClr val="FFFF00"/>
                          </a:solidFill>
                          <a:effectLst/>
                          <a:latin typeface="+mn-lt"/>
                        </a:rPr>
                        <a:t>12-22</a:t>
                      </a:r>
                      <a:endParaRPr lang="en-US" sz="2400" b="1" i="0" u="none" strike="noStrike" dirty="0">
                        <a:solidFill>
                          <a:srgbClr val="FFFF00"/>
                        </a:solidFill>
                        <a:effectLst/>
                        <a:latin typeface="+mn-lt"/>
                      </a:endParaRPr>
                    </a:p>
                  </a:txBody>
                  <a:tcPr marL="9525" marR="9525" marT="9525" marB="0" anchor="ctr"/>
                </a:tc>
                <a:extLst>
                  <a:ext uri="{0D108BD9-81ED-4DB2-BD59-A6C34878D82A}">
                    <a16:rowId xmlns:a16="http://schemas.microsoft.com/office/drawing/2014/main" val="3077392185"/>
                  </a:ext>
                </a:extLst>
              </a:tr>
              <a:tr h="1534409">
                <a:tc>
                  <a:txBody>
                    <a:bodyPr/>
                    <a:lstStyle/>
                    <a:p>
                      <a:pPr algn="ctr" fontAlgn="ctr"/>
                      <a:r>
                        <a:rPr lang="en-US" sz="2400" b="1" i="0" u="none" strike="noStrike" dirty="0">
                          <a:solidFill>
                            <a:srgbClr val="000000"/>
                          </a:solidFill>
                          <a:effectLst/>
                          <a:latin typeface="+mn-lt"/>
                        </a:rPr>
                        <a:t>       170,941 </a:t>
                      </a:r>
                    </a:p>
                  </a:txBody>
                  <a:tcPr marL="9525" marR="9525" marT="9525" marB="0" anchor="ctr"/>
                </a:tc>
                <a:tc>
                  <a:txBody>
                    <a:bodyPr/>
                    <a:lstStyle/>
                    <a:p>
                      <a:pPr algn="ctr" fontAlgn="ctr"/>
                      <a:r>
                        <a:rPr lang="en-US" sz="2400" b="0" i="0" u="none" strike="noStrike">
                          <a:solidFill>
                            <a:srgbClr val="000000"/>
                          </a:solidFill>
                          <a:effectLst/>
                          <a:latin typeface="+mn-lt"/>
                        </a:rPr>
                        <a:t>      133,497 </a:t>
                      </a:r>
                    </a:p>
                  </a:txBody>
                  <a:tcPr marL="9525" marR="9525" marT="9525" marB="0" anchor="ctr"/>
                </a:tc>
                <a:tc>
                  <a:txBody>
                    <a:bodyPr/>
                    <a:lstStyle/>
                    <a:p>
                      <a:pPr algn="ctr" fontAlgn="ctr"/>
                      <a:r>
                        <a:rPr lang="en-US" sz="2400" b="0" i="0" u="none" strike="noStrike" dirty="0">
                          <a:solidFill>
                            <a:srgbClr val="000000"/>
                          </a:solidFill>
                          <a:effectLst/>
                          <a:latin typeface="+mn-lt"/>
                        </a:rPr>
                        <a:t>      104,706 </a:t>
                      </a:r>
                    </a:p>
                  </a:txBody>
                  <a:tcPr marL="9525" marR="9525" marT="9525" marB="0" anchor="ctr"/>
                </a:tc>
                <a:tc>
                  <a:txBody>
                    <a:bodyPr/>
                    <a:lstStyle/>
                    <a:p>
                      <a:pPr algn="ctr" fontAlgn="ctr"/>
                      <a:r>
                        <a:rPr lang="en-US" sz="2400" b="0" i="0" u="none" strike="noStrike">
                          <a:solidFill>
                            <a:srgbClr val="000000"/>
                          </a:solidFill>
                          <a:effectLst/>
                          <a:latin typeface="+mn-lt"/>
                        </a:rPr>
                        <a:t>   28,840 </a:t>
                      </a:r>
                    </a:p>
                  </a:txBody>
                  <a:tcPr marL="9525" marR="9525" marT="9525" marB="0" anchor="ctr"/>
                </a:tc>
                <a:tc>
                  <a:txBody>
                    <a:bodyPr/>
                    <a:lstStyle/>
                    <a:p>
                      <a:pPr algn="ctr" fontAlgn="ctr"/>
                      <a:r>
                        <a:rPr lang="en-US" sz="2400" b="0" i="0" u="none" strike="noStrike">
                          <a:solidFill>
                            <a:srgbClr val="000000"/>
                          </a:solidFill>
                          <a:effectLst/>
                          <a:latin typeface="+mn-lt"/>
                        </a:rPr>
                        <a:t>   37,444 </a:t>
                      </a:r>
                    </a:p>
                  </a:txBody>
                  <a:tcPr marL="9525" marR="9525" marT="9525" marB="0" anchor="ctr"/>
                </a:tc>
                <a:tc>
                  <a:txBody>
                    <a:bodyPr/>
                    <a:lstStyle/>
                    <a:p>
                      <a:pPr algn="ctr" fontAlgn="ctr"/>
                      <a:r>
                        <a:rPr lang="en-US" sz="2400" b="1" i="0" u="none" strike="noStrike" dirty="0">
                          <a:solidFill>
                            <a:srgbClr val="000000"/>
                          </a:solidFill>
                          <a:effectLst/>
                          <a:latin typeface="+mn-lt"/>
                        </a:rPr>
                        <a:t>   66,235 </a:t>
                      </a:r>
                    </a:p>
                  </a:txBody>
                  <a:tcPr marL="9525" marR="9525" marT="9525" marB="0" anchor="ctr"/>
                </a:tc>
                <a:extLst>
                  <a:ext uri="{0D108BD9-81ED-4DB2-BD59-A6C34878D82A}">
                    <a16:rowId xmlns:a16="http://schemas.microsoft.com/office/drawing/2014/main" val="3653476486"/>
                  </a:ext>
                </a:extLst>
              </a:tr>
              <a:tr h="1347138">
                <a:tc>
                  <a:txBody>
                    <a:bodyPr/>
                    <a:lstStyle/>
                    <a:p>
                      <a:pPr algn="ctr" fontAlgn="ctr"/>
                      <a:endParaRPr lang="en-US" sz="2400" b="0" i="0" u="none" strike="noStrike" dirty="0">
                        <a:solidFill>
                          <a:srgbClr val="000000"/>
                        </a:solidFill>
                        <a:effectLst/>
                        <a:latin typeface="+mn-lt"/>
                      </a:endParaRPr>
                    </a:p>
                  </a:txBody>
                  <a:tcPr marL="9525" marR="9525" marT="9525" marB="0" anchor="ctr"/>
                </a:tc>
                <a:tc>
                  <a:txBody>
                    <a:bodyPr/>
                    <a:lstStyle/>
                    <a:p>
                      <a:pPr algn="ctr" fontAlgn="ctr"/>
                      <a:endParaRPr lang="en-US" sz="2400" b="0" i="0" u="none" strike="noStrike" dirty="0">
                        <a:solidFill>
                          <a:srgbClr val="000000"/>
                        </a:solidFill>
                        <a:effectLst/>
                        <a:latin typeface="+mn-lt"/>
                      </a:endParaRPr>
                    </a:p>
                  </a:txBody>
                  <a:tcPr marL="9525" marR="9525" marT="9525" marB="0" anchor="ctr"/>
                </a:tc>
                <a:tc>
                  <a:txBody>
                    <a:bodyPr/>
                    <a:lstStyle/>
                    <a:p>
                      <a:pPr algn="ctr" fontAlgn="ctr"/>
                      <a:r>
                        <a:rPr lang="en-US" sz="2400" b="0" i="0" u="none" strike="noStrike" dirty="0">
                          <a:solidFill>
                            <a:srgbClr val="000000"/>
                          </a:solidFill>
                          <a:effectLst/>
                          <a:latin typeface="+mn-lt"/>
                        </a:rPr>
                        <a:t>% change</a:t>
                      </a:r>
                    </a:p>
                  </a:txBody>
                  <a:tcPr marL="9525" marR="9525" marT="9525" marB="0" anchor="ctr"/>
                </a:tc>
                <a:tc>
                  <a:txBody>
                    <a:bodyPr/>
                    <a:lstStyle/>
                    <a:p>
                      <a:pPr algn="ctr" fontAlgn="ctr"/>
                      <a:r>
                        <a:rPr lang="en-US" sz="2400" b="0" i="0" u="none" strike="noStrike" dirty="0">
                          <a:solidFill>
                            <a:srgbClr val="000000"/>
                          </a:solidFill>
                          <a:effectLst/>
                          <a:latin typeface="+mn-lt"/>
                        </a:rPr>
                        <a:t>28%</a:t>
                      </a:r>
                    </a:p>
                  </a:txBody>
                  <a:tcPr marL="9525" marR="9525" marT="9525" marB="0" anchor="ctr"/>
                </a:tc>
                <a:tc>
                  <a:txBody>
                    <a:bodyPr/>
                    <a:lstStyle/>
                    <a:p>
                      <a:pPr algn="ctr" fontAlgn="ctr"/>
                      <a:r>
                        <a:rPr lang="en-US" sz="2400" b="0" i="0" u="none" strike="noStrike" dirty="0">
                          <a:solidFill>
                            <a:srgbClr val="000000"/>
                          </a:solidFill>
                          <a:effectLst/>
                          <a:latin typeface="+mn-lt"/>
                        </a:rPr>
                        <a:t>28%</a:t>
                      </a:r>
                    </a:p>
                  </a:txBody>
                  <a:tcPr marL="9525" marR="9525" marT="9525" marB="0" anchor="ctr"/>
                </a:tc>
                <a:tc>
                  <a:txBody>
                    <a:bodyPr/>
                    <a:lstStyle/>
                    <a:p>
                      <a:pPr algn="ctr" fontAlgn="ctr"/>
                      <a:r>
                        <a:rPr lang="en-US" sz="2400" b="1" i="0" u="none" strike="noStrike" dirty="0">
                          <a:solidFill>
                            <a:srgbClr val="000000"/>
                          </a:solidFill>
                          <a:effectLst/>
                          <a:latin typeface="+mn-lt"/>
                        </a:rPr>
                        <a:t>63%</a:t>
                      </a:r>
                    </a:p>
                  </a:txBody>
                  <a:tcPr marL="9525" marR="9525" marT="9525" marB="0" anchor="ctr"/>
                </a:tc>
                <a:extLst>
                  <a:ext uri="{0D108BD9-81ED-4DB2-BD59-A6C34878D82A}">
                    <a16:rowId xmlns:a16="http://schemas.microsoft.com/office/drawing/2014/main" val="3286029440"/>
                  </a:ext>
                </a:extLst>
              </a:tr>
            </a:tbl>
          </a:graphicData>
        </a:graphic>
      </p:graphicFrame>
    </p:spTree>
    <p:extLst>
      <p:ext uri="{BB962C8B-B14F-4D97-AF65-F5344CB8AC3E}">
        <p14:creationId xmlns:p14="http://schemas.microsoft.com/office/powerpoint/2010/main" val="3788575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8" descr="A screenshot of a cell phone&#10;&#10;Description automatically generated with low confidence">
            <a:extLst>
              <a:ext uri="{FF2B5EF4-FFF2-40B4-BE49-F238E27FC236}">
                <a16:creationId xmlns:a16="http://schemas.microsoft.com/office/drawing/2014/main" id="{7DBDB8C5-ABAD-E693-F5C3-ACBB8431CCC5}"/>
              </a:ext>
            </a:extLst>
          </p:cNvPr>
          <p:cNvPicPr>
            <a:picLocks noChangeAspect="1"/>
          </p:cNvPicPr>
          <p:nvPr/>
        </p:nvPicPr>
        <p:blipFill rotWithShape="1">
          <a:blip r:embed="rId2"/>
          <a:srcRect l="9499" t="21788" r="41803" b="50894"/>
          <a:stretch/>
        </p:blipFill>
        <p:spPr>
          <a:xfrm>
            <a:off x="621675" y="886653"/>
            <a:ext cx="6589537" cy="5081125"/>
          </a:xfrm>
          <a:prstGeom prst="rect">
            <a:avLst/>
          </a:prstGeom>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0AB8C56-62C8-9289-29EE-508593E73399}"/>
              </a:ext>
            </a:extLst>
          </p:cNvPr>
          <p:cNvSpPr>
            <a:spLocks noGrp="1"/>
          </p:cNvSpPr>
          <p:nvPr>
            <p:ph type="subTitle" idx="1"/>
          </p:nvPr>
        </p:nvSpPr>
        <p:spPr>
          <a:xfrm>
            <a:off x="9338872" y="5403819"/>
            <a:ext cx="2207954" cy="863737"/>
          </a:xfrm>
        </p:spPr>
        <p:txBody>
          <a:bodyPr anchor="t">
            <a:noAutofit/>
          </a:bodyPr>
          <a:lstStyle/>
          <a:p>
            <a:pPr algn="r"/>
            <a:r>
              <a:rPr lang="en-US" sz="2200" b="1" dirty="0"/>
              <a:t>PA Release Date</a:t>
            </a:r>
          </a:p>
          <a:p>
            <a:pPr algn="r"/>
            <a:r>
              <a:rPr lang="en-US" sz="2200" b="1" dirty="0"/>
              <a:t>August 2023</a:t>
            </a:r>
          </a:p>
        </p:txBody>
      </p:sp>
      <p:pic>
        <p:nvPicPr>
          <p:cNvPr id="5" name="Picture 4" descr="A screenshot of a computer&#10;&#10;Description automatically generated">
            <a:extLst>
              <a:ext uri="{FF2B5EF4-FFF2-40B4-BE49-F238E27FC236}">
                <a16:creationId xmlns:a16="http://schemas.microsoft.com/office/drawing/2014/main" id="{9A8DAE93-4EB4-AB13-45C6-3FD35808F37E}"/>
              </a:ext>
            </a:extLst>
          </p:cNvPr>
          <p:cNvPicPr>
            <a:picLocks noChangeAspect="1"/>
          </p:cNvPicPr>
          <p:nvPr/>
        </p:nvPicPr>
        <p:blipFill rotWithShape="1">
          <a:blip r:embed="rId3"/>
          <a:srcRect l="56577" t="23248" r="9486" b="39829"/>
          <a:stretch/>
        </p:blipFill>
        <p:spPr>
          <a:xfrm>
            <a:off x="7730571" y="1295931"/>
            <a:ext cx="3620334" cy="3563159"/>
          </a:xfrm>
          <a:prstGeom prst="rect">
            <a:avLst/>
          </a:prstGeom>
          <a:ln>
            <a:solidFill>
              <a:schemeClr val="tx1"/>
            </a:solidFill>
          </a:ln>
        </p:spPr>
      </p:pic>
      <p:sp>
        <p:nvSpPr>
          <p:cNvPr id="7" name="TextBox 6">
            <a:extLst>
              <a:ext uri="{FF2B5EF4-FFF2-40B4-BE49-F238E27FC236}">
                <a16:creationId xmlns:a16="http://schemas.microsoft.com/office/drawing/2014/main" id="{376A99F9-40A5-3A0F-7CF9-70F89B3C3253}"/>
              </a:ext>
            </a:extLst>
          </p:cNvPr>
          <p:cNvSpPr txBox="1"/>
          <p:nvPr/>
        </p:nvSpPr>
        <p:spPr>
          <a:xfrm>
            <a:off x="8440981" y="3785586"/>
            <a:ext cx="2199513" cy="369332"/>
          </a:xfrm>
          <a:prstGeom prst="rect">
            <a:avLst/>
          </a:prstGeom>
          <a:solidFill>
            <a:schemeClr val="accent1">
              <a:lumMod val="75000"/>
            </a:schemeClr>
          </a:solid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Download the Report</a:t>
            </a:r>
            <a:endParaRPr lang="en-US" dirty="0">
              <a:solidFill>
                <a:schemeClr val="bg1"/>
              </a:solidFill>
            </a:endParaRPr>
          </a:p>
        </p:txBody>
      </p:sp>
    </p:spTree>
    <p:extLst>
      <p:ext uri="{BB962C8B-B14F-4D97-AF65-F5344CB8AC3E}">
        <p14:creationId xmlns:p14="http://schemas.microsoft.com/office/powerpoint/2010/main" val="1147406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023CA8D8-C948-56DB-A564-223E696E2E7B}"/>
              </a:ext>
            </a:extLst>
          </p:cNvPr>
          <p:cNvPicPr>
            <a:picLocks noChangeAspect="1"/>
          </p:cNvPicPr>
          <p:nvPr/>
        </p:nvPicPr>
        <p:blipFill rotWithShape="1">
          <a:blip r:embed="rId2"/>
          <a:srcRect l="7630" t="15727" r="7010" b="10085"/>
          <a:stretch/>
        </p:blipFill>
        <p:spPr>
          <a:xfrm>
            <a:off x="1722807" y="101514"/>
            <a:ext cx="8593501" cy="6756486"/>
          </a:xfrm>
          <a:prstGeom prst="rect">
            <a:avLst/>
          </a:prstGeom>
        </p:spPr>
      </p:pic>
    </p:spTree>
    <p:extLst>
      <p:ext uri="{BB962C8B-B14F-4D97-AF65-F5344CB8AC3E}">
        <p14:creationId xmlns:p14="http://schemas.microsoft.com/office/powerpoint/2010/main" val="1027527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AE8BCA-514C-8098-DCB7-9BE4F3C5D0C1}"/>
              </a:ext>
            </a:extLst>
          </p:cNvPr>
          <p:cNvSpPr>
            <a:spLocks noGrp="1"/>
          </p:cNvSpPr>
          <p:nvPr>
            <p:ph type="title"/>
          </p:nvPr>
        </p:nvSpPr>
        <p:spPr>
          <a:xfrm>
            <a:off x="1075767" y="1188637"/>
            <a:ext cx="2988234" cy="4480726"/>
          </a:xfrm>
        </p:spPr>
        <p:txBody>
          <a:bodyPr>
            <a:normAutofit/>
          </a:bodyPr>
          <a:lstStyle/>
          <a:p>
            <a:pPr algn="r"/>
            <a:r>
              <a:rPr lang="en-US" sz="4100" b="0" i="0" dirty="0">
                <a:effectLst/>
                <a:latin typeface="Ubuntu" panose="020F0502020204030204" pitchFamily="34" charset="0"/>
              </a:rPr>
              <a:t>School Courses for the Exchange of Data (</a:t>
            </a:r>
            <a:r>
              <a:rPr lang="en-US" sz="4100" dirty="0"/>
              <a:t>SCED) Codes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ED2A1E-C975-EF4C-38E0-3C3AF2414CD1}"/>
              </a:ext>
            </a:extLst>
          </p:cNvPr>
          <p:cNvSpPr>
            <a:spLocks noGrp="1"/>
          </p:cNvSpPr>
          <p:nvPr>
            <p:ph idx="1"/>
          </p:nvPr>
        </p:nvSpPr>
        <p:spPr>
          <a:xfrm>
            <a:off x="5255260" y="1648870"/>
            <a:ext cx="4702848" cy="3560260"/>
          </a:xfrm>
        </p:spPr>
        <p:txBody>
          <a:bodyPr anchor="ctr">
            <a:normAutofit/>
          </a:bodyPr>
          <a:lstStyle/>
          <a:p>
            <a:r>
              <a:rPr lang="en-US" sz="2400" dirty="0">
                <a:latin typeface="Ubuntu" panose="020F0502020204030204" pitchFamily="34" charset="0"/>
              </a:rPr>
              <a:t>Search</a:t>
            </a:r>
          </a:p>
          <a:p>
            <a:r>
              <a:rPr lang="en-US" sz="2400" dirty="0">
                <a:hlinkClick r:id="rId2"/>
              </a:rPr>
              <a:t>https://nces.ed.gov/scedfinder/Home/Search</a:t>
            </a:r>
            <a:endParaRPr lang="en-US" sz="2400" dirty="0"/>
          </a:p>
          <a:p>
            <a:endParaRPr lang="en-US" sz="2400" dirty="0"/>
          </a:p>
          <a:p>
            <a:r>
              <a:rPr lang="en-US" sz="2400" dirty="0">
                <a:latin typeface="Ubuntu" panose="020F0502020204030204" pitchFamily="34" charset="0"/>
              </a:rPr>
              <a:t>Subject Code (05, Visual and Performing Arts</a:t>
            </a:r>
          </a:p>
          <a:p>
            <a:r>
              <a:rPr lang="en-US" sz="2400" dirty="0">
                <a:hlinkClick r:id="rId3"/>
              </a:rPr>
              <a:t>https://nces.ed.gov/scedfinder/Home/Browse</a:t>
            </a:r>
            <a:endParaRPr lang="en-US" sz="2400" dirty="0"/>
          </a:p>
          <a:p>
            <a:endParaRPr lang="en-US" sz="2400" dirty="0"/>
          </a:p>
          <a:p>
            <a:pPr lvl="1"/>
            <a:endParaRPr lang="en-US" dirty="0"/>
          </a:p>
        </p:txBody>
      </p:sp>
    </p:spTree>
    <p:extLst>
      <p:ext uri="{BB962C8B-B14F-4D97-AF65-F5344CB8AC3E}">
        <p14:creationId xmlns:p14="http://schemas.microsoft.com/office/powerpoint/2010/main" val="1142072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61C7-4D73-9384-CED8-50B540C0F4E8}"/>
              </a:ext>
            </a:extLst>
          </p:cNvPr>
          <p:cNvSpPr>
            <a:spLocks noGrp="1"/>
          </p:cNvSpPr>
          <p:nvPr>
            <p:ph type="title"/>
          </p:nvPr>
        </p:nvSpPr>
        <p:spPr>
          <a:xfrm>
            <a:off x="838200" y="365126"/>
            <a:ext cx="10515600" cy="648666"/>
          </a:xfrm>
        </p:spPr>
        <p:txBody>
          <a:bodyPr>
            <a:normAutofit fontScale="90000"/>
          </a:bodyPr>
          <a:lstStyle/>
          <a:p>
            <a:r>
              <a:rPr lang="en-US" dirty="0"/>
              <a:t>SCED Code Descriptions</a:t>
            </a:r>
          </a:p>
        </p:txBody>
      </p:sp>
      <p:pic>
        <p:nvPicPr>
          <p:cNvPr id="5" name="Content Placeholder 4" descr="A screenshot of a computer&#10;&#10;Description automatically generated">
            <a:extLst>
              <a:ext uri="{FF2B5EF4-FFF2-40B4-BE49-F238E27FC236}">
                <a16:creationId xmlns:a16="http://schemas.microsoft.com/office/drawing/2014/main" id="{BCA83CB6-8787-2AD2-DAC1-80BCF82AF938}"/>
              </a:ext>
            </a:extLst>
          </p:cNvPr>
          <p:cNvPicPr>
            <a:picLocks noGrp="1" noChangeAspect="1"/>
          </p:cNvPicPr>
          <p:nvPr>
            <p:ph idx="1"/>
          </p:nvPr>
        </p:nvPicPr>
        <p:blipFill rotWithShape="1">
          <a:blip r:embed="rId2"/>
          <a:srcRect l="14945" t="20009" r="42101" b="52982"/>
          <a:stretch/>
        </p:blipFill>
        <p:spPr>
          <a:xfrm>
            <a:off x="227412" y="1013793"/>
            <a:ext cx="11455529" cy="5479082"/>
          </a:xfrm>
        </p:spPr>
      </p:pic>
    </p:spTree>
    <p:extLst>
      <p:ext uri="{BB962C8B-B14F-4D97-AF65-F5344CB8AC3E}">
        <p14:creationId xmlns:p14="http://schemas.microsoft.com/office/powerpoint/2010/main" val="1943368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388CC90A-FF53-7E87-C607-84C1AF2DDCD5}"/>
              </a:ext>
            </a:extLst>
          </p:cNvPr>
          <p:cNvPicPr>
            <a:picLocks noChangeAspect="1"/>
          </p:cNvPicPr>
          <p:nvPr/>
        </p:nvPicPr>
        <p:blipFill rotWithShape="1">
          <a:blip r:embed="rId2"/>
          <a:srcRect l="6071" t="27702" r="7925" b="57001"/>
          <a:stretch/>
        </p:blipFill>
        <p:spPr>
          <a:xfrm>
            <a:off x="150373" y="1993692"/>
            <a:ext cx="11757254" cy="1653261"/>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D85AF585-EBFA-93A7-D19C-572BA5B08570}"/>
              </a:ext>
            </a:extLst>
          </p:cNvPr>
          <p:cNvPicPr>
            <a:picLocks noChangeAspect="1"/>
          </p:cNvPicPr>
          <p:nvPr/>
        </p:nvPicPr>
        <p:blipFill rotWithShape="1">
          <a:blip r:embed="rId3"/>
          <a:srcRect l="7567" t="22801" r="8903" b="50894"/>
          <a:stretch/>
        </p:blipFill>
        <p:spPr>
          <a:xfrm>
            <a:off x="542144" y="3975547"/>
            <a:ext cx="11107711" cy="276552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B72B5737-14C6-1F2E-1592-B0ECDBA46E9E}"/>
              </a:ext>
            </a:extLst>
          </p:cNvPr>
          <p:cNvPicPr>
            <a:picLocks noChangeAspect="1"/>
          </p:cNvPicPr>
          <p:nvPr/>
        </p:nvPicPr>
        <p:blipFill rotWithShape="1">
          <a:blip r:embed="rId4"/>
          <a:srcRect l="4643" t="17464" r="21231" b="70835"/>
          <a:stretch/>
        </p:blipFill>
        <p:spPr>
          <a:xfrm>
            <a:off x="1123299" y="472983"/>
            <a:ext cx="9516840" cy="1192115"/>
          </a:xfrm>
          <a:prstGeom prst="rect">
            <a:avLst/>
          </a:prstGeom>
        </p:spPr>
      </p:pic>
    </p:spTree>
    <p:extLst>
      <p:ext uri="{BB962C8B-B14F-4D97-AF65-F5344CB8AC3E}">
        <p14:creationId xmlns:p14="http://schemas.microsoft.com/office/powerpoint/2010/main" val="125645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038962-4FC8-FA05-8EAA-51D2A0E5201A}"/>
              </a:ext>
            </a:extLst>
          </p:cNvPr>
          <p:cNvSpPr>
            <a:spLocks noGrp="1"/>
          </p:cNvSpPr>
          <p:nvPr>
            <p:ph type="title"/>
          </p:nvPr>
        </p:nvSpPr>
        <p:spPr>
          <a:xfrm>
            <a:off x="686834" y="1153572"/>
            <a:ext cx="3200400" cy="4461163"/>
          </a:xfrm>
        </p:spPr>
        <p:txBody>
          <a:bodyPr>
            <a:normAutofit/>
          </a:bodyPr>
          <a:lstStyle/>
          <a:p>
            <a:r>
              <a:rPr lang="en-US">
                <a:solidFill>
                  <a:srgbClr val="FFFFFF"/>
                </a:solidFill>
              </a:rPr>
              <a:t>Update Topics from Past Years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8DF4DE0-1E1B-EFA0-BE28-F411B93FE6BB}"/>
              </a:ext>
            </a:extLst>
          </p:cNvPr>
          <p:cNvSpPr>
            <a:spLocks noGrp="1"/>
          </p:cNvSpPr>
          <p:nvPr>
            <p:ph idx="1"/>
          </p:nvPr>
        </p:nvSpPr>
        <p:spPr>
          <a:xfrm>
            <a:off x="4261624" y="159544"/>
            <a:ext cx="6906491" cy="6538912"/>
          </a:xfrm>
        </p:spPr>
        <p:txBody>
          <a:bodyPr anchor="ctr">
            <a:noAutofit/>
          </a:bodyPr>
          <a:lstStyle/>
          <a:p>
            <a:pPr marL="0" indent="0">
              <a:buNone/>
            </a:pPr>
            <a:r>
              <a:rPr lang="en-US" sz="3600" dirty="0"/>
              <a:t>Arts PLC</a:t>
            </a:r>
          </a:p>
          <a:p>
            <a:pPr marL="0" indent="0">
              <a:buNone/>
            </a:pPr>
            <a:r>
              <a:rPr lang="en-US" sz="3600" dirty="0"/>
              <a:t>Arts Education Access Data</a:t>
            </a:r>
          </a:p>
          <a:p>
            <a:pPr marL="0" indent="0">
              <a:buNone/>
            </a:pPr>
            <a:r>
              <a:rPr lang="en-US" sz="3600" dirty="0"/>
              <a:t>Arts Teacher Shortage</a:t>
            </a:r>
          </a:p>
          <a:p>
            <a:pPr marL="0" indent="0">
              <a:buNone/>
            </a:pPr>
            <a:r>
              <a:rPr lang="en-US" sz="3600" dirty="0"/>
              <a:t>ESSA (Every Student Succeeds Act)</a:t>
            </a:r>
          </a:p>
          <a:p>
            <a:pPr marL="457200" indent="-457200">
              <a:buNone/>
            </a:pPr>
            <a:r>
              <a:rPr lang="en-US" sz="3600" dirty="0"/>
              <a:t>Title IV and ESSER (Elementary and Secondary School Emergency Relief) funding</a:t>
            </a:r>
          </a:p>
          <a:p>
            <a:pPr marL="457200" indent="-457200">
              <a:buNone/>
            </a:pPr>
            <a:r>
              <a:rPr lang="en-US" sz="3600" dirty="0"/>
              <a:t>Career Readiness</a:t>
            </a:r>
          </a:p>
          <a:p>
            <a:pPr marL="457200" indent="-457200">
              <a:buNone/>
            </a:pPr>
            <a:r>
              <a:rPr lang="en-US" sz="3600" dirty="0"/>
              <a:t>Teacher Evaluation in the Arts</a:t>
            </a:r>
          </a:p>
          <a:p>
            <a:pPr marL="457200" indent="-457200">
              <a:buNone/>
            </a:pPr>
            <a:r>
              <a:rPr lang="en-US" sz="3600" dirty="0"/>
              <a:t>State and National Standards</a:t>
            </a:r>
          </a:p>
          <a:p>
            <a:pPr marL="457200" indent="-457200">
              <a:buNone/>
            </a:pPr>
            <a:r>
              <a:rPr lang="en-US" sz="3600" dirty="0"/>
              <a:t>Modern Band</a:t>
            </a:r>
          </a:p>
        </p:txBody>
      </p:sp>
    </p:spTree>
    <p:extLst>
      <p:ext uri="{BB962C8B-B14F-4D97-AF65-F5344CB8AC3E}">
        <p14:creationId xmlns:p14="http://schemas.microsoft.com/office/powerpoint/2010/main" val="1412849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56F10F05-4619-417B-B0A3-02C9AD80BEC7}"/>
              </a:ext>
            </a:extLst>
          </p:cNvPr>
          <p:cNvPicPr>
            <a:picLocks noChangeAspect="1"/>
          </p:cNvPicPr>
          <p:nvPr/>
        </p:nvPicPr>
        <p:blipFill rotWithShape="1">
          <a:blip r:embed="rId2"/>
          <a:srcRect l="27887" t="13367" r="11360" b="37053"/>
          <a:stretch/>
        </p:blipFill>
        <p:spPr>
          <a:xfrm>
            <a:off x="649743" y="371006"/>
            <a:ext cx="8189258" cy="530352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1964536-871B-78A8-2443-370C51867D03}"/>
              </a:ext>
            </a:extLst>
          </p:cNvPr>
          <p:cNvPicPr>
            <a:picLocks noChangeAspect="1"/>
          </p:cNvPicPr>
          <p:nvPr/>
        </p:nvPicPr>
        <p:blipFill rotWithShape="1">
          <a:blip r:embed="rId3"/>
          <a:srcRect l="29989" t="46911" r="38264" b="25943"/>
          <a:stretch/>
        </p:blipFill>
        <p:spPr>
          <a:xfrm>
            <a:off x="5021517" y="2433328"/>
            <a:ext cx="6520740" cy="4424672"/>
          </a:xfrm>
          <a:prstGeom prst="rect">
            <a:avLst/>
          </a:prstGeom>
        </p:spPr>
      </p:pic>
      <p:sp>
        <p:nvSpPr>
          <p:cNvPr id="8" name="TextBox 7">
            <a:extLst>
              <a:ext uri="{FF2B5EF4-FFF2-40B4-BE49-F238E27FC236}">
                <a16:creationId xmlns:a16="http://schemas.microsoft.com/office/drawing/2014/main" id="{798638A2-8092-FCAD-E945-3491EC413DEB}"/>
              </a:ext>
            </a:extLst>
          </p:cNvPr>
          <p:cNvSpPr txBox="1"/>
          <p:nvPr/>
        </p:nvSpPr>
        <p:spPr>
          <a:xfrm>
            <a:off x="643795" y="5822642"/>
            <a:ext cx="5037478" cy="923330"/>
          </a:xfrm>
          <a:prstGeom prst="rect">
            <a:avLst/>
          </a:prstGeom>
          <a:noFill/>
        </p:spPr>
        <p:txBody>
          <a:bodyPr wrap="square" rtlCol="0">
            <a:spAutoFit/>
          </a:bodyPr>
          <a:lstStyle/>
          <a:p>
            <a:r>
              <a:rPr lang="en-US" dirty="0">
                <a:hlinkClick r:id="rId4"/>
              </a:rPr>
              <a:t>https://</a:t>
            </a:r>
            <a:r>
              <a:rPr lang="en-US" dirty="0" err="1">
                <a:hlinkClick r:id="rId4"/>
              </a:rPr>
              <a:t>teach.com</a:t>
            </a:r>
            <a:r>
              <a:rPr lang="en-US" dirty="0">
                <a:hlinkClick r:id="rId4"/>
              </a:rPr>
              <a:t>/careers/become-a-teacher/teaching-credential/state-requirements/</a:t>
            </a:r>
            <a:r>
              <a:rPr lang="en-US" dirty="0" err="1">
                <a:hlinkClick r:id="rId4"/>
              </a:rPr>
              <a:t>pennsylvania</a:t>
            </a:r>
            <a:r>
              <a:rPr lang="en-US" dirty="0">
                <a:hlinkClick r:id="rId4"/>
              </a:rPr>
              <a:t>/#shortage</a:t>
            </a:r>
            <a:endParaRPr lang="en-US" dirty="0"/>
          </a:p>
        </p:txBody>
      </p:sp>
    </p:spTree>
    <p:extLst>
      <p:ext uri="{BB962C8B-B14F-4D97-AF65-F5344CB8AC3E}">
        <p14:creationId xmlns:p14="http://schemas.microsoft.com/office/powerpoint/2010/main" val="649513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70A7750D-332A-1112-69EB-E86A25B2AFDB}"/>
              </a:ext>
            </a:extLst>
          </p:cNvPr>
          <p:cNvPicPr>
            <a:picLocks noChangeAspect="1"/>
          </p:cNvPicPr>
          <p:nvPr/>
        </p:nvPicPr>
        <p:blipFill rotWithShape="1">
          <a:blip r:embed="rId2"/>
          <a:srcRect l="29177" t="13456" r="29755" b="79558"/>
          <a:stretch/>
        </p:blipFill>
        <p:spPr>
          <a:xfrm>
            <a:off x="2816104" y="1060457"/>
            <a:ext cx="6559791" cy="885573"/>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7A3D51EB-37BA-0F18-CD4C-057E34C67F56}"/>
              </a:ext>
            </a:extLst>
          </p:cNvPr>
          <p:cNvPicPr>
            <a:picLocks noChangeAspect="1"/>
          </p:cNvPicPr>
          <p:nvPr/>
        </p:nvPicPr>
        <p:blipFill rotWithShape="1">
          <a:blip r:embed="rId3"/>
          <a:srcRect l="10949" t="42195" r="16049" b="33476"/>
          <a:stretch/>
        </p:blipFill>
        <p:spPr>
          <a:xfrm>
            <a:off x="244729" y="2391508"/>
            <a:ext cx="11791207" cy="3118338"/>
          </a:xfrm>
          <a:prstGeom prst="rect">
            <a:avLst/>
          </a:prstGeom>
        </p:spPr>
      </p:pic>
    </p:spTree>
    <p:extLst>
      <p:ext uri="{BB962C8B-B14F-4D97-AF65-F5344CB8AC3E}">
        <p14:creationId xmlns:p14="http://schemas.microsoft.com/office/powerpoint/2010/main" val="1255046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7B52-D09F-D4A2-912D-452C0ADC6572}"/>
              </a:ext>
            </a:extLst>
          </p:cNvPr>
          <p:cNvSpPr>
            <a:spLocks noGrp="1"/>
          </p:cNvSpPr>
          <p:nvPr>
            <p:ph type="title"/>
          </p:nvPr>
        </p:nvSpPr>
        <p:spPr>
          <a:xfrm>
            <a:off x="7772154" y="2133599"/>
            <a:ext cx="3833236" cy="4431323"/>
          </a:xfrm>
        </p:spPr>
        <p:txBody>
          <a:bodyPr vert="horz" lIns="91440" tIns="45720" rIns="91440" bIns="45720" rtlCol="0" anchor="ctr">
            <a:normAutofit fontScale="90000"/>
          </a:bodyPr>
          <a:lstStyle/>
          <a:p>
            <a:pPr fontAlgn="base"/>
            <a:br>
              <a:rPr lang="en-US" sz="3600" dirty="0"/>
            </a:br>
            <a:r>
              <a:rPr lang="en-US" sz="3600" b="0" i="0" dirty="0">
                <a:effectLst/>
              </a:rPr>
              <a:t>To submit a proposal, go to</a:t>
            </a:r>
            <a:br>
              <a:rPr lang="en-US" sz="3600" b="0" i="0" dirty="0">
                <a:effectLst/>
              </a:rPr>
            </a:br>
            <a:r>
              <a:rPr lang="en-US" sz="3600" b="0" i="0" dirty="0">
                <a:effectLst/>
              </a:rPr>
              <a:t> </a:t>
            </a:r>
            <a:r>
              <a:rPr lang="en-US" sz="3600" b="1" i="0" u="sng" strike="noStrike" dirty="0">
                <a:effectLst/>
                <a:hlinkClick r:id="rId2"/>
              </a:rPr>
              <a:t>https://forms.gle/WQ93Rif7vCCdLgkc8</a:t>
            </a:r>
            <a:r>
              <a:rPr lang="en-US" sz="3600" b="0" i="0" dirty="0">
                <a:effectLst/>
              </a:rPr>
              <a:t> </a:t>
            </a:r>
            <a:br>
              <a:rPr lang="en-US" sz="3600" b="0" i="0" dirty="0">
                <a:effectLst/>
              </a:rPr>
            </a:br>
            <a:br>
              <a:rPr lang="en-US" sz="3600" b="0" i="0" dirty="0">
                <a:effectLst/>
              </a:rPr>
            </a:br>
            <a:r>
              <a:rPr lang="en-US" sz="3600" b="0" i="0" dirty="0">
                <a:effectLst/>
              </a:rPr>
              <a:t>for a list of suggested topics and other relevant details.</a:t>
            </a:r>
            <a:br>
              <a:rPr lang="en-US" sz="3600" b="0" i="0" dirty="0">
                <a:effectLst/>
              </a:rPr>
            </a:br>
            <a:endParaRPr lang="en-US" sz="3600" dirty="0"/>
          </a:p>
        </p:txBody>
      </p:sp>
      <p:pic>
        <p:nvPicPr>
          <p:cNvPr id="3074" name="Picture 2" descr="A blue and yellow logo&#10;&#10;Description automatically generated">
            <a:extLst>
              <a:ext uri="{FF2B5EF4-FFF2-40B4-BE49-F238E27FC236}">
                <a16:creationId xmlns:a16="http://schemas.microsoft.com/office/drawing/2014/main" id="{19935FD9-9447-2445-87BC-77DF8F7BB7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6" r="-2" b="1080"/>
          <a:stretch/>
        </p:blipFill>
        <p:spPr bwMode="auto">
          <a:xfrm>
            <a:off x="20" y="10"/>
            <a:ext cx="7188573"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EEF2BE-4A36-4329-BDC7-E436987E4B9D}"/>
              </a:ext>
            </a:extLst>
          </p:cNvPr>
          <p:cNvSpPr txBox="1"/>
          <p:nvPr/>
        </p:nvSpPr>
        <p:spPr>
          <a:xfrm>
            <a:off x="7772154" y="1036660"/>
            <a:ext cx="4392315" cy="584775"/>
          </a:xfrm>
          <a:prstGeom prst="rect">
            <a:avLst/>
          </a:prstGeom>
          <a:noFill/>
        </p:spPr>
        <p:txBody>
          <a:bodyPr wrap="square">
            <a:spAutoFit/>
          </a:bodyPr>
          <a:lstStyle/>
          <a:p>
            <a:r>
              <a:rPr lang="en-US" sz="3200" b="1" i="0" dirty="0">
                <a:solidFill>
                  <a:srgbClr val="002060"/>
                </a:solidFill>
                <a:effectLst/>
                <a:latin typeface="Calibri" panose="020F0502020204030204" pitchFamily="34" charset="0"/>
              </a:rPr>
              <a:t>Request for Proposals</a:t>
            </a:r>
            <a:r>
              <a:rPr lang="en-US" sz="3200" b="0" i="0" dirty="0">
                <a:solidFill>
                  <a:srgbClr val="002060"/>
                </a:solidFill>
                <a:effectLst/>
                <a:latin typeface="Calibri" panose="020F0502020204030204" pitchFamily="34" charset="0"/>
              </a:rPr>
              <a:t> </a:t>
            </a:r>
            <a:endParaRPr lang="en-US" sz="3200" dirty="0">
              <a:solidFill>
                <a:srgbClr val="002060"/>
              </a:solidFill>
            </a:endParaRPr>
          </a:p>
        </p:txBody>
      </p:sp>
    </p:spTree>
    <p:extLst>
      <p:ext uri="{BB962C8B-B14F-4D97-AF65-F5344CB8AC3E}">
        <p14:creationId xmlns:p14="http://schemas.microsoft.com/office/powerpoint/2010/main" val="3578109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Checklist with solid fill">
            <a:extLst>
              <a:ext uri="{FF2B5EF4-FFF2-40B4-BE49-F238E27FC236}">
                <a16:creationId xmlns:a16="http://schemas.microsoft.com/office/drawing/2014/main" id="{C814B862-1BCD-CDC2-1DB5-1E582A25BD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38DF4DE0-1E1B-EFA0-BE28-F411B93FE6BB}"/>
              </a:ext>
            </a:extLst>
          </p:cNvPr>
          <p:cNvSpPr>
            <a:spLocks noGrp="1"/>
          </p:cNvSpPr>
          <p:nvPr>
            <p:ph idx="1"/>
          </p:nvPr>
        </p:nvSpPr>
        <p:spPr>
          <a:xfrm>
            <a:off x="5053263" y="625642"/>
            <a:ext cx="6300537" cy="6218761"/>
          </a:xfrm>
        </p:spPr>
        <p:txBody>
          <a:bodyPr>
            <a:normAutofit/>
          </a:bodyPr>
          <a:lstStyle/>
          <a:p>
            <a:pPr marL="0" indent="0">
              <a:buNone/>
            </a:pPr>
            <a:r>
              <a:rPr lang="en-US" sz="3200" dirty="0"/>
              <a:t>Arts PLC</a:t>
            </a:r>
          </a:p>
          <a:p>
            <a:pPr marL="0" indent="0">
              <a:buNone/>
            </a:pPr>
            <a:r>
              <a:rPr lang="en-US" sz="3200" dirty="0"/>
              <a:t>Arts Education Access Data</a:t>
            </a:r>
          </a:p>
          <a:p>
            <a:pPr marL="0" indent="0">
              <a:buNone/>
            </a:pPr>
            <a:r>
              <a:rPr lang="en-US" sz="3200" dirty="0"/>
              <a:t>Arts Teacher Shortage</a:t>
            </a:r>
          </a:p>
          <a:p>
            <a:pPr marL="0" indent="0">
              <a:buNone/>
            </a:pPr>
            <a:r>
              <a:rPr lang="en-US" sz="3200" dirty="0"/>
              <a:t>ESSA (Every Student Succeeds Act)</a:t>
            </a:r>
          </a:p>
          <a:p>
            <a:pPr marL="457200" indent="-457200">
              <a:buNone/>
            </a:pPr>
            <a:r>
              <a:rPr lang="en-US" sz="3200" dirty="0"/>
              <a:t>Title IV and ESSER (Elementary and Secondary School Emergency Relief) funding</a:t>
            </a:r>
          </a:p>
          <a:p>
            <a:pPr marL="457200" indent="-457200">
              <a:buNone/>
            </a:pPr>
            <a:r>
              <a:rPr lang="en-US" sz="3200" dirty="0"/>
              <a:t>Career Readiness</a:t>
            </a:r>
          </a:p>
          <a:p>
            <a:pPr marL="457200" indent="-457200">
              <a:buNone/>
            </a:pPr>
            <a:r>
              <a:rPr lang="en-US" sz="3200" dirty="0"/>
              <a:t>Teacher Evaluation in the Arts</a:t>
            </a:r>
          </a:p>
          <a:p>
            <a:pPr marL="457200" indent="-457200">
              <a:buNone/>
            </a:pPr>
            <a:r>
              <a:rPr lang="en-US" sz="3200" dirty="0"/>
              <a:t>State and National Standards</a:t>
            </a:r>
          </a:p>
          <a:p>
            <a:pPr marL="457200" indent="-457200">
              <a:buNone/>
            </a:pPr>
            <a:r>
              <a:rPr lang="en-US" sz="3200" dirty="0"/>
              <a:t>Modern Band</a:t>
            </a:r>
          </a:p>
        </p:txBody>
      </p:sp>
    </p:spTree>
    <p:extLst>
      <p:ext uri="{BB962C8B-B14F-4D97-AF65-F5344CB8AC3E}">
        <p14:creationId xmlns:p14="http://schemas.microsoft.com/office/powerpoint/2010/main" val="299345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ful letters on a black background&#10;&#10;Description automatically generated">
            <a:extLst>
              <a:ext uri="{FF2B5EF4-FFF2-40B4-BE49-F238E27FC236}">
                <a16:creationId xmlns:a16="http://schemas.microsoft.com/office/drawing/2014/main" id="{B873986C-FA9E-9A0A-B5FA-1608B62F3AF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9305" b="25971"/>
          <a:stretch/>
        </p:blipFill>
        <p:spPr>
          <a:xfrm>
            <a:off x="307775" y="261437"/>
            <a:ext cx="11576450" cy="6335126"/>
          </a:xfrm>
          <a:prstGeom prst="rect">
            <a:avLst/>
          </a:prstGeom>
        </p:spPr>
      </p:pic>
    </p:spTree>
    <p:extLst>
      <p:ext uri="{BB962C8B-B14F-4D97-AF65-F5344CB8AC3E}">
        <p14:creationId xmlns:p14="http://schemas.microsoft.com/office/powerpoint/2010/main" val="3710700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49CAF-8A6A-79B6-7540-87874391A96B}"/>
              </a:ext>
            </a:extLst>
          </p:cNvPr>
          <p:cNvSpPr>
            <a:spLocks noGrp="1"/>
          </p:cNvSpPr>
          <p:nvPr>
            <p:ph type="title"/>
          </p:nvPr>
        </p:nvSpPr>
        <p:spPr>
          <a:xfrm>
            <a:off x="5297762" y="329184"/>
            <a:ext cx="6251110" cy="1783080"/>
          </a:xfrm>
        </p:spPr>
        <p:txBody>
          <a:bodyPr anchor="b">
            <a:normAutofit/>
          </a:bodyPr>
          <a:lstStyle/>
          <a:p>
            <a:r>
              <a:rPr lang="en-US" sz="5000" dirty="0"/>
              <a:t>Khalid </a:t>
            </a:r>
            <a:r>
              <a:rPr lang="en-US" sz="5000" dirty="0" err="1"/>
              <a:t>Mumin</a:t>
            </a:r>
            <a:r>
              <a:rPr lang="en-US" sz="5000" dirty="0"/>
              <a:t>, Secretary of Education</a:t>
            </a:r>
          </a:p>
        </p:txBody>
      </p:sp>
      <p:pic>
        <p:nvPicPr>
          <p:cNvPr id="1026" name="Picture 2" descr="A person in a suit and bow tie&#10;&#10;Description automatically generated">
            <a:extLst>
              <a:ext uri="{FF2B5EF4-FFF2-40B4-BE49-F238E27FC236}">
                <a16:creationId xmlns:a16="http://schemas.microsoft.com/office/drawing/2014/main" id="{93FBDED9-DE43-5B86-A3D2-106E6595ED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83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86F44B-D3F1-BA88-DF2F-798DA7F88222}"/>
              </a:ext>
            </a:extLst>
          </p:cNvPr>
          <p:cNvSpPr>
            <a:spLocks noGrp="1"/>
          </p:cNvSpPr>
          <p:nvPr>
            <p:ph idx="1"/>
          </p:nvPr>
        </p:nvSpPr>
        <p:spPr>
          <a:xfrm>
            <a:off x="5297762" y="2706624"/>
            <a:ext cx="6251110" cy="3483864"/>
          </a:xfrm>
        </p:spPr>
        <p:txBody>
          <a:bodyPr>
            <a:normAutofit/>
          </a:bodyPr>
          <a:lstStyle/>
          <a:p>
            <a:pPr>
              <a:buNone/>
            </a:pPr>
            <a:r>
              <a:rPr lang="en-US" dirty="0"/>
              <a:t>Secondary English Teacher, Scotland PA</a:t>
            </a:r>
          </a:p>
          <a:p>
            <a:pPr>
              <a:buNone/>
            </a:pPr>
            <a:r>
              <a:rPr lang="en-US" dirty="0"/>
              <a:t>Superintendent, Reading and Lower Merion SDs</a:t>
            </a:r>
          </a:p>
          <a:p>
            <a:pPr>
              <a:buNone/>
            </a:pPr>
            <a:r>
              <a:rPr lang="en-US" dirty="0"/>
              <a:t>Author: </a:t>
            </a:r>
            <a:r>
              <a:rPr lang="en-US" b="0" i="0" dirty="0">
                <a:solidFill>
                  <a:srgbClr val="464646"/>
                </a:solidFill>
                <a:effectLst/>
              </a:rPr>
              <a:t>Problem Child: Leading Students Living in Poverty Towards Infinite Possibilities of Success.</a:t>
            </a:r>
            <a:endParaRPr lang="en-US" dirty="0"/>
          </a:p>
          <a:p>
            <a:pPr>
              <a:buNone/>
            </a:pPr>
            <a:r>
              <a:rPr lang="en-US" dirty="0">
                <a:hlinkClick r:id="rId3"/>
              </a:rPr>
              <a:t>Biography</a:t>
            </a:r>
            <a:endParaRPr lang="en-US" dirty="0"/>
          </a:p>
        </p:txBody>
      </p:sp>
    </p:spTree>
    <p:extLst>
      <p:ext uri="{BB962C8B-B14F-4D97-AF65-F5344CB8AC3E}">
        <p14:creationId xmlns:p14="http://schemas.microsoft.com/office/powerpoint/2010/main" val="4164268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28477-884C-F4EE-5887-2BBAA7C91F90}"/>
              </a:ext>
            </a:extLst>
          </p:cNvPr>
          <p:cNvSpPr>
            <a:spLocks noGrp="1"/>
          </p:cNvSpPr>
          <p:nvPr>
            <p:ph type="title"/>
          </p:nvPr>
        </p:nvSpPr>
        <p:spPr>
          <a:xfrm>
            <a:off x="793662" y="386930"/>
            <a:ext cx="10066122" cy="1298448"/>
          </a:xfrm>
        </p:spPr>
        <p:txBody>
          <a:bodyPr anchor="b">
            <a:normAutofit/>
          </a:bodyPr>
          <a:lstStyle/>
          <a:p>
            <a:r>
              <a:rPr lang="en-US" sz="4800"/>
              <a:t>Joining the Arts and Humanities PLC</a:t>
            </a:r>
          </a:p>
        </p:txBody>
      </p:sp>
      <p:sp>
        <p:nvSpPr>
          <p:cNvPr id="3" name="Content Placeholder 2">
            <a:extLst>
              <a:ext uri="{FF2B5EF4-FFF2-40B4-BE49-F238E27FC236}">
                <a16:creationId xmlns:a16="http://schemas.microsoft.com/office/drawing/2014/main" id="{DB4F39AB-52DF-0948-CC1A-622AA166AEA3}"/>
              </a:ext>
            </a:extLst>
          </p:cNvPr>
          <p:cNvSpPr>
            <a:spLocks noGrp="1"/>
          </p:cNvSpPr>
          <p:nvPr>
            <p:ph idx="1"/>
          </p:nvPr>
        </p:nvSpPr>
        <p:spPr>
          <a:xfrm>
            <a:off x="331304" y="2203079"/>
            <a:ext cx="6758609" cy="4267990"/>
          </a:xfrm>
        </p:spPr>
        <p:txBody>
          <a:bodyPr anchor="ctr">
            <a:noAutofit/>
          </a:bodyPr>
          <a:lstStyle/>
          <a:p>
            <a:pPr marL="0" marR="0" lvl="0" indent="0">
              <a:spcBef>
                <a:spcPts val="0"/>
              </a:spcBef>
              <a:spcAft>
                <a:spcPts val="0"/>
              </a:spcAft>
              <a:buNone/>
            </a:pPr>
            <a:endParaRPr lang="en-US" sz="2000" dirty="0">
              <a:effectLs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endParaRPr lang="en-US" sz="2000" dirty="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2000" dirty="0">
                <a:effectLst/>
                <a:ea typeface="Times New Roman" panose="02020603050405020304" pitchFamily="18" charset="0"/>
                <a:cs typeface="Times New Roman" panose="02020603050405020304" pitchFamily="18" charset="0"/>
              </a:rPr>
              <a:t>Go to </a:t>
            </a:r>
            <a:r>
              <a:rPr lang="en-US" sz="2000" i="1" dirty="0" err="1">
                <a:effectLst/>
                <a:ea typeface="Times New Roman" panose="02020603050405020304" pitchFamily="18" charset="0"/>
                <a:cs typeface="Times New Roman" panose="02020603050405020304" pitchFamily="18" charset="0"/>
              </a:rPr>
              <a:t>pdesas.org</a:t>
            </a:r>
            <a:r>
              <a:rPr lang="en-US" sz="2000" i="1" dirty="0">
                <a:effectLst/>
                <a:ea typeface="Times New Roman" panose="02020603050405020304" pitchFamily="18" charset="0"/>
                <a:cs typeface="Times New Roman" panose="02020603050405020304" pitchFamily="18" charset="0"/>
              </a:rPr>
              <a:t>. </a:t>
            </a:r>
            <a:r>
              <a:rPr lang="en-US" sz="2000" dirty="0">
                <a:effectLst/>
                <a:ea typeface="Times New Roman" panose="02020603050405020304" pitchFamily="18" charset="0"/>
                <a:cs typeface="Times New Roman" panose="02020603050405020304" pitchFamily="18" charset="0"/>
              </a:rPr>
              <a:t> </a:t>
            </a:r>
            <a:endParaRPr lang="en-US" sz="2000"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sz="2000" dirty="0">
                <a:effectLst/>
                <a:ea typeface="Times New Roman" panose="02020603050405020304" pitchFamily="18" charset="0"/>
                <a:cs typeface="Times New Roman" panose="02020603050405020304" pitchFamily="18" charset="0"/>
              </a:rPr>
              <a:t>In the upper right-hand corner, click "register" (if you are already a SAS user, click "login")  </a:t>
            </a:r>
            <a:br>
              <a:rPr lang="en-US" sz="2000" dirty="0">
                <a:effectLst/>
                <a:ea typeface="Times New Roman" panose="02020603050405020304" pitchFamily="18" charset="0"/>
              </a:rPr>
            </a:br>
            <a:r>
              <a:rPr lang="en-US" sz="2000" dirty="0">
                <a:effectLst/>
                <a:ea typeface="Times New Roman" panose="02020603050405020304" pitchFamily="18" charset="0"/>
                <a:cs typeface="Times New Roman" panose="02020603050405020304" pitchFamily="18" charset="0"/>
              </a:rPr>
              <a:t> Complete your registration (a PPID number is only necessary if you ever want Act 48 professional development credit.)  </a:t>
            </a:r>
            <a:endParaRPr lang="en-US" sz="2000"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sz="2000" dirty="0">
                <a:effectLst/>
                <a:ea typeface="Times New Roman" panose="02020603050405020304" pitchFamily="18" charset="0"/>
                <a:cs typeface="Times New Roman" panose="02020603050405020304" pitchFamily="18" charset="0"/>
              </a:rPr>
              <a:t>The upper right-hand corner will now say "SAS Tools," click on that icon.  </a:t>
            </a:r>
            <a:endParaRPr lang="en-US" sz="2000"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sz="2000" dirty="0">
                <a:effectLst/>
                <a:ea typeface="Times New Roman" panose="02020603050405020304" pitchFamily="18" charset="0"/>
                <a:cs typeface="Times New Roman" panose="02020603050405020304" pitchFamily="18" charset="0"/>
              </a:rPr>
              <a:t> On the left-hand side, look for "communities." Click.  </a:t>
            </a:r>
            <a:endParaRPr lang="en-US" sz="2000"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sz="2000" dirty="0">
                <a:effectLst/>
                <a:ea typeface="Times New Roman" panose="02020603050405020304" pitchFamily="18" charset="0"/>
                <a:cs typeface="Times New Roman" panose="02020603050405020304" pitchFamily="18" charset="0"/>
              </a:rPr>
              <a:t>In the stripe "Find a community," type "arts." Click on the “search” icon. </a:t>
            </a:r>
            <a:endParaRPr lang="en-US" sz="2000"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sz="2000" dirty="0">
                <a:effectLst/>
                <a:ea typeface="Times New Roman" panose="02020603050405020304" pitchFamily="18" charset="0"/>
                <a:cs typeface="Times New Roman" panose="02020603050405020304" pitchFamily="18" charset="0"/>
              </a:rPr>
              <a:t>Select the icon called "Arts and Humanities Professional Learning Community." You are in! Click “Join.” </a:t>
            </a:r>
            <a:endParaRPr lang="en-US" sz="2000"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sz="2000" dirty="0">
                <a:effectLst/>
                <a:ea typeface="Times New Roman" panose="02020603050405020304" pitchFamily="18" charset="0"/>
                <a:cs typeface="Times New Roman" panose="02020603050405020304" pitchFamily="18" charset="0"/>
              </a:rPr>
              <a:t>Look around the Moderator’s Message and Shared Content. Enjoy! </a:t>
            </a:r>
            <a:endParaRPr lang="en-US" sz="2000" dirty="0">
              <a:effectLst/>
              <a:ea typeface="Times New Roman" panose="02020603050405020304" pitchFamily="18" charset="0"/>
            </a:endParaRPr>
          </a:p>
          <a:p>
            <a:pPr marL="0" marR="0" indent="0">
              <a:spcBef>
                <a:spcPts val="0"/>
              </a:spcBef>
              <a:spcAft>
                <a:spcPts val="0"/>
              </a:spcAft>
              <a:buNone/>
            </a:pPr>
            <a:endParaRPr lang="en-US" sz="2000" dirty="0">
              <a:effectLst/>
              <a:ea typeface="Times New Roman" panose="02020603050405020304" pitchFamily="18" charset="0"/>
            </a:endParaRPr>
          </a:p>
          <a:p>
            <a:pPr marL="0" indent="0">
              <a:buNone/>
            </a:pPr>
            <a:endParaRPr lang="en-US" sz="2000" dirty="0"/>
          </a:p>
        </p:txBody>
      </p:sp>
      <p:pic>
        <p:nvPicPr>
          <p:cNvPr id="7" name="Picture 6" descr="A screenshot of a computer&#10;&#10;Description automatically generated">
            <a:extLst>
              <a:ext uri="{FF2B5EF4-FFF2-40B4-BE49-F238E27FC236}">
                <a16:creationId xmlns:a16="http://schemas.microsoft.com/office/drawing/2014/main" id="{0D06AE32-E0E9-0A4E-8CA9-AAE2D082EF18}"/>
              </a:ext>
            </a:extLst>
          </p:cNvPr>
          <p:cNvPicPr>
            <a:picLocks noChangeAspect="1"/>
          </p:cNvPicPr>
          <p:nvPr/>
        </p:nvPicPr>
        <p:blipFill rotWithShape="1">
          <a:blip r:embed="rId2"/>
          <a:srcRect l="39870" t="21807" r="38476" b="66677"/>
          <a:stretch/>
        </p:blipFill>
        <p:spPr>
          <a:xfrm>
            <a:off x="7203353" y="3585542"/>
            <a:ext cx="4066568" cy="1503064"/>
          </a:xfrm>
          <a:prstGeom prst="rect">
            <a:avLst/>
          </a:prstGeom>
        </p:spPr>
      </p:pic>
    </p:spTree>
    <p:extLst>
      <p:ext uri="{BB962C8B-B14F-4D97-AF65-F5344CB8AC3E}">
        <p14:creationId xmlns:p14="http://schemas.microsoft.com/office/powerpoint/2010/main" val="273583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2F9C989C-99C5-9936-BB31-1B27ADBC0358}"/>
              </a:ext>
            </a:extLst>
          </p:cNvPr>
          <p:cNvPicPr>
            <a:picLocks noGrp="1" noChangeAspect="1"/>
          </p:cNvPicPr>
          <p:nvPr>
            <p:ph idx="1"/>
          </p:nvPr>
        </p:nvPicPr>
        <p:blipFill rotWithShape="1">
          <a:blip r:embed="rId2"/>
          <a:srcRect l="4057" t="18326" r="3903" b="12278"/>
          <a:stretch/>
        </p:blipFill>
        <p:spPr>
          <a:xfrm>
            <a:off x="1325423" y="288485"/>
            <a:ext cx="9547912" cy="649702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582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F4E014ED-5575-2F51-254C-CCD6BF0077DB}"/>
              </a:ext>
            </a:extLst>
          </p:cNvPr>
          <p:cNvPicPr>
            <a:picLocks noChangeAspect="1"/>
          </p:cNvPicPr>
          <p:nvPr/>
        </p:nvPicPr>
        <p:blipFill rotWithShape="1">
          <a:blip r:embed="rId2"/>
          <a:srcRect l="8282" t="19130" r="6507" b="5217"/>
          <a:stretch/>
        </p:blipFill>
        <p:spPr>
          <a:xfrm>
            <a:off x="2309191" y="340384"/>
            <a:ext cx="7573618" cy="6177231"/>
          </a:xfrm>
          <a:prstGeom prst="rect">
            <a:avLst/>
          </a:prstGeom>
        </p:spPr>
      </p:pic>
    </p:spTree>
    <p:extLst>
      <p:ext uri="{BB962C8B-B14F-4D97-AF65-F5344CB8AC3E}">
        <p14:creationId xmlns:p14="http://schemas.microsoft.com/office/powerpoint/2010/main" val="329201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D2FD6C1-B502-81C2-D80F-E1B80ED784D9}"/>
              </a:ext>
            </a:extLst>
          </p:cNvPr>
          <p:cNvSpPr txBox="1"/>
          <p:nvPr/>
        </p:nvSpPr>
        <p:spPr>
          <a:xfrm>
            <a:off x="640080" y="320040"/>
            <a:ext cx="6692827" cy="38926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kern="1200" dirty="0">
                <a:solidFill>
                  <a:schemeClr val="tx1"/>
                </a:solidFill>
                <a:latin typeface="+mj-lt"/>
                <a:ea typeface="+mj-ea"/>
                <a:cs typeface="+mj-cs"/>
              </a:rPr>
              <a:t>Arts and Humanities PLC </a:t>
            </a:r>
          </a:p>
          <a:p>
            <a:pPr>
              <a:lnSpc>
                <a:spcPct val="90000"/>
              </a:lnSpc>
              <a:spcBef>
                <a:spcPct val="0"/>
              </a:spcBef>
              <a:spcAft>
                <a:spcPts val="600"/>
              </a:spcAft>
            </a:pPr>
            <a:endParaRPr lang="en-US" sz="3600" b="1" dirty="0">
              <a:latin typeface="+mj-lt"/>
              <a:ea typeface="+mj-ea"/>
              <a:cs typeface="+mj-cs"/>
            </a:endParaRPr>
          </a:p>
          <a:p>
            <a:pPr>
              <a:lnSpc>
                <a:spcPct val="90000"/>
              </a:lnSpc>
              <a:spcBef>
                <a:spcPct val="0"/>
              </a:spcBef>
              <a:spcAft>
                <a:spcPts val="600"/>
              </a:spcAft>
            </a:pPr>
            <a:r>
              <a:rPr lang="en-US" sz="8000" b="1" kern="1200" dirty="0" err="1">
                <a:solidFill>
                  <a:schemeClr val="tx1"/>
                </a:solidFill>
                <a:latin typeface="+mj-lt"/>
                <a:ea typeface="+mj-ea"/>
                <a:cs typeface="+mj-cs"/>
              </a:rPr>
              <a:t>eBlast</a:t>
            </a:r>
            <a:endParaRPr lang="en-US" sz="8000" b="1" kern="1200" dirty="0">
              <a:solidFill>
                <a:schemeClr val="tx1"/>
              </a:solidFill>
              <a:latin typeface="+mj-lt"/>
              <a:ea typeface="+mj-ea"/>
              <a:cs typeface="+mj-cs"/>
            </a:endParaRPr>
          </a:p>
        </p:txBody>
      </p:sp>
      <p:sp>
        <p:nvSpPr>
          <p:cNvPr id="92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CF97DEDE-993F-B6EF-3752-370ADF420E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58267" y="320040"/>
            <a:ext cx="3333921" cy="598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81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394FE2-BDDA-4ECE-B320-81AE19E9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625AAC5-802A-4197-8804-2B78FF65C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C25AB6B-8CE5-65D6-76E1-A9671F839211}"/>
              </a:ext>
            </a:extLst>
          </p:cNvPr>
          <p:cNvSpPr txBox="1"/>
          <p:nvPr/>
        </p:nvSpPr>
        <p:spPr>
          <a:xfrm>
            <a:off x="2103120" y="310896"/>
            <a:ext cx="7982712" cy="8686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chemeClr val="tx1"/>
                </a:solidFill>
                <a:latin typeface="+mj-lt"/>
                <a:ea typeface="+mj-ea"/>
                <a:cs typeface="+mj-cs"/>
              </a:rPr>
              <a:t>PMEA Standards Crosswalk</a:t>
            </a:r>
          </a:p>
        </p:txBody>
      </p:sp>
      <p:sp>
        <p:nvSpPr>
          <p:cNvPr id="17" name="Rectangle: Rounded Corners 16">
            <a:extLst>
              <a:ext uri="{FF2B5EF4-FFF2-40B4-BE49-F238E27FC236}">
                <a16:creationId xmlns:a16="http://schemas.microsoft.com/office/drawing/2014/main" id="{A1B139DD-0E8D-42FA-9171-C5F001754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4" name="Picture 3" descr="A screenshot of a computer screen&#10;&#10;Description automatically generated">
            <a:extLst>
              <a:ext uri="{FF2B5EF4-FFF2-40B4-BE49-F238E27FC236}">
                <a16:creationId xmlns:a16="http://schemas.microsoft.com/office/drawing/2014/main" id="{05AD909E-1239-ABA5-1A45-E8481B21EBA0}"/>
              </a:ext>
            </a:extLst>
          </p:cNvPr>
          <p:cNvPicPr>
            <a:picLocks noChangeAspect="1"/>
          </p:cNvPicPr>
          <p:nvPr/>
        </p:nvPicPr>
        <p:blipFill rotWithShape="1">
          <a:blip r:embed="rId2"/>
          <a:srcRect l="4677" r="5166"/>
          <a:stretch/>
        </p:blipFill>
        <p:spPr>
          <a:xfrm>
            <a:off x="419830" y="2128345"/>
            <a:ext cx="5577840" cy="4083269"/>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EBF298E0-0495-F1E2-910B-757BBF09E99F}"/>
              </a:ext>
            </a:extLst>
          </p:cNvPr>
          <p:cNvPicPr>
            <a:picLocks noChangeAspect="1"/>
          </p:cNvPicPr>
          <p:nvPr/>
        </p:nvPicPr>
        <p:blipFill rotWithShape="1">
          <a:blip r:embed="rId3"/>
          <a:srcRect t="14601" r="3" b="5548"/>
          <a:stretch/>
        </p:blipFill>
        <p:spPr>
          <a:xfrm>
            <a:off x="6194332" y="2128367"/>
            <a:ext cx="5577840" cy="4086603"/>
          </a:xfrm>
          <a:prstGeom prst="rect">
            <a:avLst/>
          </a:prstGeom>
        </p:spPr>
      </p:pic>
    </p:spTree>
    <p:extLst>
      <p:ext uri="{BB962C8B-B14F-4D97-AF65-F5344CB8AC3E}">
        <p14:creationId xmlns:p14="http://schemas.microsoft.com/office/powerpoint/2010/main" val="2186214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13115</TotalTime>
  <Words>1263</Words>
  <Application>Microsoft Macintosh PowerPoint</Application>
  <PresentationFormat>Widescreen</PresentationFormat>
  <Paragraphs>171</Paragraphs>
  <Slides>34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Avenir Next LT Pro</vt:lpstr>
      <vt:lpstr>Calibri</vt:lpstr>
      <vt:lpstr>Calibri Light</vt:lpstr>
      <vt:lpstr>IBM Plex Serif</vt:lpstr>
      <vt:lpstr>Montserrat</vt:lpstr>
      <vt:lpstr>Ubuntu</vt:lpstr>
      <vt:lpstr>Office Theme</vt:lpstr>
      <vt:lpstr>PowerPoint Presentation</vt:lpstr>
      <vt:lpstr>O David Deitz</vt:lpstr>
      <vt:lpstr>Update Topics from Past Years</vt:lpstr>
      <vt:lpstr>Khalid Mumin, Secretary of Education</vt:lpstr>
      <vt:lpstr>Joining the Arts and Humanities PLC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 Arts Teacher Access Data</vt:lpstr>
      <vt:lpstr>Why Arts Teacher Access Data?</vt:lpstr>
      <vt:lpstr>How good is data?</vt:lpstr>
      <vt:lpstr>Public School Enrollment Data</vt:lpstr>
      <vt:lpstr>PA Schools Required to Report Data</vt:lpstr>
      <vt:lpstr>PA Public School Enrollment Data</vt:lpstr>
      <vt:lpstr>PA Charter School Enrollment Data</vt:lpstr>
      <vt:lpstr>PowerPoint Presentation</vt:lpstr>
      <vt:lpstr>PowerPoint Presentation</vt:lpstr>
      <vt:lpstr>School Courses for the Exchange of Data (SCED) Codes</vt:lpstr>
      <vt:lpstr>SCED Code Descriptions</vt:lpstr>
      <vt:lpstr>PowerPoint Presentation</vt:lpstr>
      <vt:lpstr>PowerPoint Presentation</vt:lpstr>
      <vt:lpstr>PowerPoint Presentation</vt:lpstr>
      <vt:lpstr> To submit a proposal, go to  https://forms.gle/WQ93Rif7vCCdLgkc8   for a list of suggested topics and other relevant details.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Deitz, Owen</dc:creator>
  <cp:lastModifiedBy>Deitz, Owen</cp:lastModifiedBy>
  <cp:revision>21</cp:revision>
  <dcterms:created xsi:type="dcterms:W3CDTF">2023-07-09T01:18:45Z</dcterms:created>
  <dcterms:modified xsi:type="dcterms:W3CDTF">2023-07-18T13:53:53Z</dcterms:modified>
</cp:coreProperties>
</file>