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Lst>
  <p:sldSz cy="6858000" cx="12192000"/>
  <p:notesSz cx="6858000" cy="9144000"/>
  <p:embeddedFontLst>
    <p:embeddedFont>
      <p:font typeface="Helvetica Neue"/>
      <p:regular r:id="rId57"/>
      <p:bold r:id="rId58"/>
      <p:italic r:id="rId59"/>
      <p:boldItalic r:id="rId60"/>
    </p:embeddedFont>
    <p:embeddedFont>
      <p:font typeface="Open Sans"/>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65" roundtripDataSignature="AMtx7mgYmWe/+AHdRXXGwivpj5hwiE0JS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D718011-2657-4A2A-871D-72C2F52F3887}">
  <a:tblStyle styleId="{7D718011-2657-4A2A-871D-72C2F52F3887}"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OpenSans-bold.fntdata"/><Relationship Id="rId61" Type="http://schemas.openxmlformats.org/officeDocument/2006/relationships/font" Target="fonts/OpenSans-regular.fntdata"/><Relationship Id="rId20" Type="http://schemas.openxmlformats.org/officeDocument/2006/relationships/slide" Target="slides/slide15.xml"/><Relationship Id="rId64" Type="http://schemas.openxmlformats.org/officeDocument/2006/relationships/font" Target="fonts/OpenSans-boldItalic.fntdata"/><Relationship Id="rId63" Type="http://schemas.openxmlformats.org/officeDocument/2006/relationships/font" Target="fonts/OpenSans-italic.fntdata"/><Relationship Id="rId22" Type="http://schemas.openxmlformats.org/officeDocument/2006/relationships/slide" Target="slides/slide17.xml"/><Relationship Id="rId21" Type="http://schemas.openxmlformats.org/officeDocument/2006/relationships/slide" Target="slides/slide16.xml"/><Relationship Id="rId65" Type="http://customschemas.google.com/relationships/presentationmetadata" Target="metadata"/><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HelveticaNeue-bold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HelveticaNeue-regular.fntdata"/><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HelveticaNeue-italic.fntdata"/><Relationship Id="rId14" Type="http://schemas.openxmlformats.org/officeDocument/2006/relationships/slide" Target="slides/slide9.xml"/><Relationship Id="rId58" Type="http://schemas.openxmlformats.org/officeDocument/2006/relationships/font" Target="fonts/HelveticaNeue-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i="0"/>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 name="Google Shape;18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 name="Google Shape;19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i="0" u="none"/>
          </a:p>
        </p:txBody>
      </p:sp>
      <p:sp>
        <p:nvSpPr>
          <p:cNvPr id="210" name="Google Shape;210;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i="0"/>
          </a:p>
        </p:txBody>
      </p:sp>
      <p:sp>
        <p:nvSpPr>
          <p:cNvPr id="223" name="Google Shape;22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 name="Google Shape;24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i="0"/>
          </a:p>
        </p:txBody>
      </p:sp>
      <p:sp>
        <p:nvSpPr>
          <p:cNvPr id="254" name="Google Shape;25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i="0"/>
          </a:p>
        </p:txBody>
      </p:sp>
      <p:sp>
        <p:nvSpPr>
          <p:cNvPr id="262" name="Google Shape;262;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91e19fd4b0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5" name="Google Shape;95;g91e19fd4b0_0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g91e19fd4b0_0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2400" lvl="0" marL="228600" rtl="0" algn="l">
              <a:spcBef>
                <a:spcPts val="0"/>
              </a:spcBef>
              <a:spcAft>
                <a:spcPts val="0"/>
              </a:spcAft>
              <a:buClr>
                <a:schemeClr val="dk1"/>
              </a:buClr>
              <a:buSzPts val="1200"/>
              <a:buFont typeface="Calibri"/>
              <a:buNone/>
            </a:pPr>
            <a:r>
              <a:t/>
            </a:r>
            <a:endParaRPr i="0"/>
          </a:p>
        </p:txBody>
      </p:sp>
      <p:sp>
        <p:nvSpPr>
          <p:cNvPr id="270" name="Google Shape;27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i="1" u="none"/>
          </a:p>
        </p:txBody>
      </p:sp>
      <p:sp>
        <p:nvSpPr>
          <p:cNvPr id="298" name="Google Shape;298;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i="0" u="sng"/>
          </a:p>
        </p:txBody>
      </p:sp>
      <p:sp>
        <p:nvSpPr>
          <p:cNvPr id="318" name="Google Shape;318;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91e19fd4b0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91e19fd4b0_0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g91e19fd4b0_0_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2400" lvl="0" marL="228600" rtl="0" algn="l">
              <a:spcBef>
                <a:spcPts val="0"/>
              </a:spcBef>
              <a:spcAft>
                <a:spcPts val="0"/>
              </a:spcAft>
              <a:buClr>
                <a:schemeClr val="dk1"/>
              </a:buClr>
              <a:buSzPts val="1200"/>
              <a:buFont typeface="Calibri"/>
              <a:buNone/>
            </a:pPr>
            <a:r>
              <a:t/>
            </a:r>
            <a:endParaRPr b="0" i="0"/>
          </a:p>
        </p:txBody>
      </p:sp>
      <p:sp>
        <p:nvSpPr>
          <p:cNvPr id="103" name="Google Shape;103;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3" name="Google Shape;373;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2400" lvl="0" marL="228600" marR="0" rtl="0" algn="l">
              <a:lnSpc>
                <a:spcPct val="100000"/>
              </a:lnSpc>
              <a:spcBef>
                <a:spcPts val="0"/>
              </a:spcBef>
              <a:spcAft>
                <a:spcPts val="0"/>
              </a:spcAft>
              <a:buClr>
                <a:schemeClr val="dk1"/>
              </a:buClr>
              <a:buSzPts val="1200"/>
              <a:buFont typeface="Calibri"/>
              <a:buNone/>
            </a:pPr>
            <a:r>
              <a:t/>
            </a:r>
            <a:endParaRPr i="0"/>
          </a:p>
        </p:txBody>
      </p:sp>
      <p:sp>
        <p:nvSpPr>
          <p:cNvPr id="385" name="Google Shape;385;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4" name="Google Shape;394;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2400" lvl="0" marL="228600" rtl="0" algn="l">
              <a:spcBef>
                <a:spcPts val="0"/>
              </a:spcBef>
              <a:spcAft>
                <a:spcPts val="0"/>
              </a:spcAft>
              <a:buClr>
                <a:schemeClr val="dk1"/>
              </a:buClr>
              <a:buSzPts val="1200"/>
              <a:buFont typeface="Calibri"/>
              <a:buNone/>
            </a:pPr>
            <a:r>
              <a:t/>
            </a:r>
            <a:endParaRPr i="0"/>
          </a:p>
        </p:txBody>
      </p:sp>
      <p:sp>
        <p:nvSpPr>
          <p:cNvPr id="395" name="Google Shape;395;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i="0" u="sng"/>
          </a:p>
        </p:txBody>
      </p:sp>
      <p:sp>
        <p:nvSpPr>
          <p:cNvPr id="407" name="Google Shape;407;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i="0" u="sng"/>
          </a:p>
        </p:txBody>
      </p:sp>
      <p:sp>
        <p:nvSpPr>
          <p:cNvPr id="415" name="Google Shape;415;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u="sng"/>
          </a:p>
        </p:txBody>
      </p:sp>
      <p:sp>
        <p:nvSpPr>
          <p:cNvPr id="423" name="Google Shape;423;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Google Shape;436;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u="sng"/>
          </a:p>
        </p:txBody>
      </p:sp>
      <p:sp>
        <p:nvSpPr>
          <p:cNvPr id="437" name="Google Shape;437;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i="0" u="none"/>
          </a:p>
        </p:txBody>
      </p:sp>
      <p:sp>
        <p:nvSpPr>
          <p:cNvPr id="445" name="Google Shape;445;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i="0"/>
          </a:p>
        </p:txBody>
      </p:sp>
      <p:sp>
        <p:nvSpPr>
          <p:cNvPr id="454" name="Google Shape;454;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i="0" u="sng"/>
          </a:p>
        </p:txBody>
      </p:sp>
      <p:sp>
        <p:nvSpPr>
          <p:cNvPr id="463" name="Google Shape;463;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i="0" u="sng"/>
          </a:p>
        </p:txBody>
      </p:sp>
      <p:sp>
        <p:nvSpPr>
          <p:cNvPr id="473" name="Google Shape;473;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2" name="Google Shape;48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i="0" u="sng"/>
          </a:p>
        </p:txBody>
      </p:sp>
      <p:sp>
        <p:nvSpPr>
          <p:cNvPr id="494" name="Google Shape;494;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 name="Google Shape;502;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i="0" u="sng"/>
          </a:p>
        </p:txBody>
      </p:sp>
      <p:sp>
        <p:nvSpPr>
          <p:cNvPr id="514" name="Google Shape;514;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i="0"/>
          </a:p>
        </p:txBody>
      </p:sp>
      <p:sp>
        <p:nvSpPr>
          <p:cNvPr id="533" name="Google Shape;533;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91e19fd4b0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g91e19fd4b0_0_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i="0"/>
          </a:p>
        </p:txBody>
      </p:sp>
      <p:sp>
        <p:nvSpPr>
          <p:cNvPr id="541" name="Google Shape;541;g91e19fd4b0_0_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9" name="Google Shape;549;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0" name="Google Shape;550;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91e19fd4b0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91e19fd4b0_0_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8" name="Google Shape;558;g91e19fd4b0_0_3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5" name="Google Shape;565;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6" name="Google Shape;566;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2" name="Google Shape;592;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91e19fd4b0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91e19fd4b0_0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 name="Google Shape;144;g91e19fd4b0_0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4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4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5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5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5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5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5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 name="Shape 27"/>
        <p:cNvGrpSpPr/>
        <p:nvPr/>
      </p:nvGrpSpPr>
      <p:grpSpPr>
        <a:xfrm>
          <a:off x="0" y="0"/>
          <a:ext cx="0" cy="0"/>
          <a:chOff x="0" y="0"/>
          <a:chExt cx="0" cy="0"/>
        </a:xfrm>
      </p:grpSpPr>
      <p:sp>
        <p:nvSpPr>
          <p:cNvPr id="28" name="Google Shape;28;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5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5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5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5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5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5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5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5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5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5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5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5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57"/>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5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hyperlink" Target="http://exploresel.gse.harvard.edu/frameworks/" TargetMode="External"/><Relationship Id="rId5"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jpg"/><Relationship Id="rId4" Type="http://schemas.openxmlformats.org/officeDocument/2006/relationships/hyperlink" Target="https://casel.org/what-is-sel/" TargetMode="External"/><Relationship Id="rId5"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vimeo.com/393005958" TargetMode="External"/><Relationship Id="rId4" Type="http://schemas.openxmlformats.org/officeDocument/2006/relationships/image" Target="../media/image42.png"/><Relationship Id="rId5" Type="http://schemas.openxmlformats.org/officeDocument/2006/relationships/hyperlink" Target="https://vimeo.com/393005958" TargetMode="External"/><Relationship Id="rId6"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2.png"/><Relationship Id="rId4" Type="http://schemas.openxmlformats.org/officeDocument/2006/relationships/image" Target="../media/image21.png"/><Relationship Id="rId5"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gtlcenter.org/sites/default/files/SelfAssessmentSEL.pdf" TargetMode="External"/><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2.png"/><Relationship Id="rId4" Type="http://schemas.openxmlformats.org/officeDocument/2006/relationships/image" Target="../media/image39.png"/><Relationship Id="rId5" Type="http://schemas.openxmlformats.org/officeDocument/2006/relationships/hyperlink" Target="https://www.education.pa.gov/Documents/K-12/Safe%20Schools/PA%20Career%20Ready%20Skills/The%20Pennsylvania%20Career%20Ready%20Skills%20Continuum.pdf" TargetMode="External"/><Relationship Id="rId6"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6.png"/><Relationship Id="rId4" Type="http://schemas.openxmlformats.org/officeDocument/2006/relationships/hyperlink" Target="https://casel.org/core-competencies/" TargetMode="External"/><Relationship Id="rId5" Type="http://schemas.openxmlformats.org/officeDocument/2006/relationships/hyperlink" Target="https://www.education.pa.gov/Documents/K-12/Safe%20Schools/PA%20Career%20Ready%20Skills/The%20Pennsylvania%20Career%20Ready%20Skills%20Continuum.pdf" TargetMode="External"/><Relationship Id="rId6"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0.png"/><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static.pdesas.org/content/documents/Academic_Standards_for_the_Arts_and_Humanities.pdf" TargetMode="External"/><Relationship Id="rId4" Type="http://schemas.openxmlformats.org/officeDocument/2006/relationships/hyperlink" Target="http://pdesas.org/CMap/CFramework" TargetMode="External"/><Relationship Id="rId9" Type="http://schemas.openxmlformats.org/officeDocument/2006/relationships/image" Target="../media/image35.png"/><Relationship Id="rId5" Type="http://schemas.openxmlformats.org/officeDocument/2006/relationships/image" Target="../media/image29.jpg"/><Relationship Id="rId6" Type="http://schemas.openxmlformats.org/officeDocument/2006/relationships/image" Target="../media/image33.jpg"/><Relationship Id="rId7" Type="http://schemas.openxmlformats.org/officeDocument/2006/relationships/image" Target="../media/image34.jpg"/><Relationship Id="rId8" Type="http://schemas.openxmlformats.org/officeDocument/2006/relationships/image" Target="../media/image3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www.nationalartsstandards.org/" TargetMode="External"/><Relationship Id="rId4" Type="http://schemas.openxmlformats.org/officeDocument/2006/relationships/image" Target="../media/image43.png"/><Relationship Id="rId5"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4.png"/><Relationship Id="rId4" Type="http://schemas.openxmlformats.org/officeDocument/2006/relationships/image" Target="../media/image58.png"/><Relationship Id="rId5" Type="http://schemas.openxmlformats.org/officeDocument/2006/relationships/hyperlink" Target="https://www.verywellmind.com/what-is-maslows-hierarchy-of-needs-4136760" TargetMode="External"/><Relationship Id="rId6" Type="http://schemas.openxmlformats.org/officeDocument/2006/relationships/hyperlink" Target="https://www.coloradoplc.org/files/archives/dok-arts.pdf" TargetMode="External"/><Relationship Id="rId7"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7.png"/><Relationship Id="rId4" Type="http://schemas.openxmlformats.org/officeDocument/2006/relationships/image" Target="../media/image48.png"/><Relationship Id="rId5" Type="http://schemas.openxmlformats.org/officeDocument/2006/relationships/image" Target="../media/image17.jpg"/><Relationship Id="rId6" Type="http://schemas.openxmlformats.org/officeDocument/2006/relationships/hyperlink" Target="https://www.casel.org/wp-content/uploads/2017/08/Sample-Teaching-Activities-to-Support-Core-Competencies-8-20-17.pdf"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s://us02web.zoom.us/rec/play/6J0qJLupqjI3HtLGtwSDUfIqW43vKv6s03JP-6cIyRvnUyIENwbzZbpBa7YHD-Aa7llqtuDeGunjPnyF?startTime=1590073240000&amp;utm_source=EDU_Leads_&amp;utm_medium=email&amp;utm_campaign=06092020_middleschoolwritingkits&amp;utm_content=https%3a%2f%2fus02web.zoom.us%2frec%2fplay%2f6J0qJLupqjI3HtLGtwSDUfIqW43vKv6s03JP-6cIyRvnUyIENwbzZbpBa7YHD-Aa7llqtuDeGunjPnyF%3fstartTime%3d1590073240000&amp;EncodedEmail=b2RkZWl0ekBjb21jYXN0Lm5ldA==" TargetMode="External"/><Relationship Id="rId4" Type="http://schemas.openxmlformats.org/officeDocument/2006/relationships/hyperlink" Target="https://us02web.zoom.us/rec/play/6J0qJLupqjI3HtLGtwSDUfIqW43vKv6s03JP-6cIyRvnUyIENwbzZbpBa7YHD-Aa7llqtuDeGunjPnyF?startTime=1590073240000&amp;utm_source=EDU_Leads_&amp;utm_medium=email&amp;utm_campaign=06092020_middleschoolwritingkits&amp;utm_content=https%3a%2f%2fus02web.zoom.us%2frec%2fplay%2f6J0qJLupqjI3HtLGtwSDUfIqW43vKv6s03JP-6cIyRvnUyIENwbzZbpBa7YHD-Aa7llqtuDeGunjPnyF%3fstartTime%3d1590073240000&amp;EncodedEmail=b2RkZWl0ekBjb21jYXN0Lm5ldA==" TargetMode="External"/><Relationship Id="rId5" Type="http://schemas.openxmlformats.org/officeDocument/2006/relationships/hyperlink" Target="https://us02web.zoom.us/rec/play/6J0qJLupqjI3HtLGtwSDUfIqW43vKv6s03JP-6cIyRvnUyIENwbzZbpBa7YHD-Aa7llqtuDeGunjPnyF?startTime=1590073240000&amp;utm_source=EDU_Leads_&amp;utm_medium=email&amp;utm_campaign=06092020_middleschoolwritingkits&amp;utm_content=https%3a%2f%2fus02web.zoom.us%2frec%2fplay%2f6J0qJLupqjI3HtLGtwSDUfIqW43vKv6s03JP-6cIyRvnUyIENwbzZbpBa7YHD-Aa7llqtuDeGunjPnyF%3fstartTime%3d1590073240000&amp;EncodedEmail=b2RkZWl0ekBjb21jYXN0Lm5ldA==" TargetMode="External"/><Relationship Id="rId6" Type="http://schemas.openxmlformats.org/officeDocument/2006/relationships/image" Target="../media/image1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https://created.crayola.com/viewdocument/everyone-has-feelings-video-crayol" TargetMode="External"/><Relationship Id="rId4" Type="http://schemas.openxmlformats.org/officeDocument/2006/relationships/hyperlink" Target="https://created.crayola.com/viewdocument/gifts-of-kindness-video-crayola-cr" TargetMode="External"/><Relationship Id="rId5" Type="http://schemas.openxmlformats.org/officeDocument/2006/relationships/hyperlink" Target="https://created.crayola.com/viewdocument/everyone-has-feelings-video-crayol" TargetMode="External"/><Relationship Id="rId6" Type="http://schemas.openxmlformats.org/officeDocument/2006/relationships/hyperlink" Target="https://created.crayola.com/viewdocument/gifts-of-kindness-video-crayola-cr" TargetMode="External"/><Relationship Id="rId7" Type="http://schemas.openxmlformats.org/officeDocument/2006/relationships/image" Target="../media/image1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1.png"/><Relationship Id="rId4" Type="http://schemas.openxmlformats.org/officeDocument/2006/relationships/image" Target="../media/image63.png"/><Relationship Id="rId5" Type="http://schemas.openxmlformats.org/officeDocument/2006/relationships/image" Target="../media/image17.jpg"/><Relationship Id="rId6" Type="http://schemas.openxmlformats.org/officeDocument/2006/relationships/hyperlink" Target="https://static1.squarespace.com/static/5b62f7232487fd03344fb77d/t/5ee6f77cc7d20c58c2b24901/1592194950685/SEL+Through+the+Arts+FINAL+COPY.pdf"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s://drive.google.com/file/d/1F9gw8DVji0Rkg_0XBUF9c3C_ZSRgTSsj/view" TargetMode="External"/><Relationship Id="rId4" Type="http://schemas.openxmlformats.org/officeDocument/2006/relationships/image" Target="../media/image60.png"/><Relationship Id="rId5"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hyperlink" Target="https://drive.google.com/file/d/1F9gw8DVji0Rkg_0XBUF9c3C_ZSRgTSsj/view" TargetMode="External"/><Relationship Id="rId4" Type="http://schemas.openxmlformats.org/officeDocument/2006/relationships/hyperlink" Target="https://drive.google.com/file/d/1F9gw8DVji0Rkg_0XBUF9c3C_ZSRgTSsj/view" TargetMode="External"/><Relationship Id="rId5" Type="http://schemas.openxmlformats.org/officeDocument/2006/relationships/hyperlink" Target="https://drive.google.com/file/d/1F9gw8DVji0Rkg_0XBUF9c3C_ZSRgTSsj/view" TargetMode="External"/><Relationship Id="rId6" Type="http://schemas.openxmlformats.org/officeDocument/2006/relationships/hyperlink" Target="https://drive.google.com/file/d/1F9gw8DVji0Rkg_0XBUF9c3C_ZSRgTSsj/view" TargetMode="External"/><Relationship Id="rId7" Type="http://schemas.openxmlformats.org/officeDocument/2006/relationships/hyperlink" Target="https://drive.google.com/file/d/1F9gw8DVji0Rkg_0XBUF9c3C_ZSRgTSsj/view" TargetMode="External"/><Relationship Id="rId8" Type="http://schemas.openxmlformats.org/officeDocument/2006/relationships/image" Target="../media/image1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https://selarts.org/" TargetMode="External"/><Relationship Id="rId4" Type="http://schemas.openxmlformats.org/officeDocument/2006/relationships/image" Target="../media/image47.png"/><Relationship Id="rId5" Type="http://schemas.openxmlformats.org/officeDocument/2006/relationships/image" Target="../media/image1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jpg"/><Relationship Id="rId4" Type="http://schemas.openxmlformats.org/officeDocument/2006/relationships/image" Target="../media/image2.png"/><Relationship Id="rId5"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hyperlink" Target="https://drive.google.com/file/d/1F9gw8DVji0Rkg_0XBUF9c3C_ZSRgTSsj/view" TargetMode="External"/><Relationship Id="rId4" Type="http://schemas.openxmlformats.org/officeDocument/2006/relationships/hyperlink" Target="https://drive.google.com/file/d/1F9gw8DVji0Rkg_0XBUF9c3C_ZSRgTSsj/view" TargetMode="External"/><Relationship Id="rId5" Type="http://schemas.openxmlformats.org/officeDocument/2006/relationships/image" Target="../media/image1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9.png"/><Relationship Id="rId4" Type="http://schemas.openxmlformats.org/officeDocument/2006/relationships/image" Target="../media/image17.jpg"/><Relationship Id="rId5" Type="http://schemas.openxmlformats.org/officeDocument/2006/relationships/hyperlink" Target="https://www.learningtogive.org/system/tdf/Artist%27s%20Habits.jpg?file=1&amp;type=node&amp;id=13002&amp;force="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5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7.jpg"/><Relationship Id="rId4" Type="http://schemas.openxmlformats.org/officeDocument/2006/relationships/image" Target="../media/image29.jpg"/><Relationship Id="rId10" Type="http://schemas.openxmlformats.org/officeDocument/2006/relationships/image" Target="../media/image17.jpg"/><Relationship Id="rId9" Type="http://schemas.openxmlformats.org/officeDocument/2006/relationships/hyperlink" Target="https://www.education.pa.gov/K-12/CareerReadyPA/CareerReadySkills/Toolkit/Pages/default.aspx" TargetMode="External"/><Relationship Id="rId5" Type="http://schemas.openxmlformats.org/officeDocument/2006/relationships/image" Target="../media/image55.png"/><Relationship Id="rId6" Type="http://schemas.openxmlformats.org/officeDocument/2006/relationships/image" Target="../media/image34.jpg"/><Relationship Id="rId7" Type="http://schemas.openxmlformats.org/officeDocument/2006/relationships/image" Target="../media/image33.jpg"/><Relationship Id="rId8" Type="http://schemas.openxmlformats.org/officeDocument/2006/relationships/hyperlink" Target="http://pdesas.org/"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2.png"/><Relationship Id="rId4" Type="http://schemas.openxmlformats.org/officeDocument/2006/relationships/image" Target="../media/image5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4.png"/></Relationships>
</file>

<file path=ppt/slides/_rels/slide49.xml.rels><?xml version="1.0" encoding="UTF-8" standalone="yes"?><Relationships xmlns="http://schemas.openxmlformats.org/package/2006/relationships"><Relationship Id="rId20" Type="http://schemas.openxmlformats.org/officeDocument/2006/relationships/hyperlink" Target="http://pdesas.org/Standard/Search" TargetMode="External"/><Relationship Id="rId22" Type="http://schemas.openxmlformats.org/officeDocument/2006/relationships/hyperlink" Target="http://pdesas.org/CMap/CFramework" TargetMode="External"/><Relationship Id="rId21" Type="http://schemas.openxmlformats.org/officeDocument/2006/relationships/hyperlink" Target="http://pdesas.org/Standard/Search" TargetMode="External"/><Relationship Id="rId24" Type="http://schemas.openxmlformats.org/officeDocument/2006/relationships/hyperlink" Target="https://www.nationalartsstandards.org/" TargetMode="External"/><Relationship Id="rId23" Type="http://schemas.openxmlformats.org/officeDocument/2006/relationships/hyperlink" Target="http://pdesas.org/CMap/CFramework" TargetMode="External"/><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7.jpg"/><Relationship Id="rId4" Type="http://schemas.openxmlformats.org/officeDocument/2006/relationships/hyperlink" Target="https://www.youtube.com/watch?time_continue=9&amp;v=4YxyAcV9QXc&amp;feature=emb_logo" TargetMode="External"/><Relationship Id="rId9" Type="http://schemas.openxmlformats.org/officeDocument/2006/relationships/hyperlink" Target="https://casel.org/what-is-sel/" TargetMode="External"/><Relationship Id="rId25" Type="http://schemas.openxmlformats.org/officeDocument/2006/relationships/hyperlink" Target="https://www.nationalartsstandards.org/" TargetMode="External"/><Relationship Id="rId5" Type="http://schemas.openxmlformats.org/officeDocument/2006/relationships/hyperlink" Target="https://www.youtube.com/watch?time_continue=9&amp;v=4YxyAcV9QXc&amp;feature=emb_logo" TargetMode="External"/><Relationship Id="rId6" Type="http://schemas.openxmlformats.org/officeDocument/2006/relationships/hyperlink" Target="http://exploresel.gse.harvard.edu/frameworks/" TargetMode="External"/><Relationship Id="rId7" Type="http://schemas.openxmlformats.org/officeDocument/2006/relationships/hyperlink" Target="http://exploresel.gse.harvard.edu/frameworks/" TargetMode="External"/><Relationship Id="rId8" Type="http://schemas.openxmlformats.org/officeDocument/2006/relationships/hyperlink" Target="https://casel.org/what-is-sel/" TargetMode="External"/><Relationship Id="rId11" Type="http://schemas.openxmlformats.org/officeDocument/2006/relationships/hyperlink" Target="https://www.youtube.com/watch?v=4YxyAcV9QXc&amp;feature=emb_title" TargetMode="External"/><Relationship Id="rId10" Type="http://schemas.openxmlformats.org/officeDocument/2006/relationships/hyperlink" Target="https://www.youtube.com/watch?v=4YxyAcV9QXc&amp;feature=emb_title" TargetMode="External"/><Relationship Id="rId13" Type="http://schemas.openxmlformats.org/officeDocument/2006/relationships/hyperlink" Target="https://vimeo.com/393005958" TargetMode="External"/><Relationship Id="rId12" Type="http://schemas.openxmlformats.org/officeDocument/2006/relationships/hyperlink" Target="https://vimeo.com/393005958" TargetMode="External"/><Relationship Id="rId15" Type="http://schemas.openxmlformats.org/officeDocument/2006/relationships/hyperlink" Target="https://gtlcenter.org/sites/default/files/SelfAssessmentSEL.pdf" TargetMode="External"/><Relationship Id="rId14" Type="http://schemas.openxmlformats.org/officeDocument/2006/relationships/hyperlink" Target="https://gtlcenter.org/sites/default/files/SelfAssessmentSEL.pdf" TargetMode="External"/><Relationship Id="rId17" Type="http://schemas.openxmlformats.org/officeDocument/2006/relationships/hyperlink" Target="https://casel.org/core-competencies/" TargetMode="External"/><Relationship Id="rId16" Type="http://schemas.openxmlformats.org/officeDocument/2006/relationships/hyperlink" Target="https://casel.org/core-competencies/" TargetMode="External"/><Relationship Id="rId19" Type="http://schemas.openxmlformats.org/officeDocument/2006/relationships/hyperlink" Target="https://www.education.pa.gov/Documents/K-12/Safe%20Schools/PA%20Career%20Ready%20Skills/The%20Pennsylvania%20Career%20Ready%20Skills%20Continuum.pdf" TargetMode="External"/><Relationship Id="rId18" Type="http://schemas.openxmlformats.org/officeDocument/2006/relationships/hyperlink" Target="https://www.education.pa.gov/Documents/K-12/Safe%20Schools/PA%20Career%20Ready%20Skills/The%20Pennsylvania%20Career%20Ready%20Skills%20Continuum.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20" Type="http://schemas.openxmlformats.org/officeDocument/2006/relationships/hyperlink" Target="https://selarts.org/" TargetMode="External"/><Relationship Id="rId21" Type="http://schemas.openxmlformats.org/officeDocument/2006/relationships/hyperlink" Target="https://selarts.org/" TargetMode="External"/><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17.jpg"/><Relationship Id="rId4" Type="http://schemas.openxmlformats.org/officeDocument/2006/relationships/hyperlink" Target="https://www.verywellmind.com/what-is-maslows-hierarchy-of-needs-4136760" TargetMode="External"/><Relationship Id="rId9" Type="http://schemas.openxmlformats.org/officeDocument/2006/relationships/hyperlink" Target="https://www.casel.org/wp-content/uploads/2017/08/Sample-Teaching-Activities-to-Support-Core-Competencies-8-20-17.pdf" TargetMode="External"/><Relationship Id="rId5" Type="http://schemas.openxmlformats.org/officeDocument/2006/relationships/hyperlink" Target="https://www.verywellmind.com/what-is-maslows-hierarchy-of-needs-4136760" TargetMode="External"/><Relationship Id="rId6" Type="http://schemas.openxmlformats.org/officeDocument/2006/relationships/hyperlink" Target="https://www.coloradoplc.org/files/archives/dok-arts.pdf" TargetMode="External"/><Relationship Id="rId7" Type="http://schemas.openxmlformats.org/officeDocument/2006/relationships/hyperlink" Target="https://www.coloradoplc.org/files/archives/dok-arts.pdf" TargetMode="External"/><Relationship Id="rId8" Type="http://schemas.openxmlformats.org/officeDocument/2006/relationships/hyperlink" Target="https://www.casel.org/wp-content/uploads/2017/08/Sample-Teaching-Activities-to-Support-Core-Competencies-8-20-17.pdf" TargetMode="External"/><Relationship Id="rId11" Type="http://schemas.openxmlformats.org/officeDocument/2006/relationships/hyperlink" Target="https://us02web.zoom.us/rec/play/6J0qJLupqjI3HtLGtwSDUfIqW43vKv6s03JP-6cIyRvnUyIENwbzZbpBa7YHD-Aa7llqtuDeGunjPnyF?startTime=1590073240000&amp;utm_source=EDU_Leads_&amp;utm_medium=email&amp;utm_campaign=06092020_middleschoolwritingkits&amp;utm_content=https%3a%2f%2fus02web.zoom.us%2frec%2fplay%2f6J0qJLupqjI3HtLGtwSDUfIqW43vKv6s03JP-6cIyRvnUyIENwbzZbpBa7YHD-Aa7llqtuDeGunjPnyF%3fstartTime%3d1590073240000&amp;EncodedEmail=b2RkZWl0ekBjb21jYXN0Lm5ldA==" TargetMode="External"/><Relationship Id="rId10" Type="http://schemas.openxmlformats.org/officeDocument/2006/relationships/hyperlink" Target="https://us02web.zoom.us/rec/play/6J0qJLupqjI3HtLGtwSDUfIqW43vKv6s03JP-6cIyRvnUyIENwbzZbpBa7YHD-Aa7llqtuDeGunjPnyF?startTime=1590073240000&amp;utm_source=EDU_Leads_&amp;utm_medium=email&amp;utm_campaign=06092020_middleschoolwritingkits&amp;utm_content=https%3a%2f%2fus02web.zoom.us%2frec%2fplay%2f6J0qJLupqjI3HtLGtwSDUfIqW43vKv6s03JP-6cIyRvnUyIENwbzZbpBa7YHD-Aa7llqtuDeGunjPnyF%3fstartTime%3d1590073240000&amp;EncodedEmail=b2RkZWl0ekBjb21jYXN0Lm5ldA==" TargetMode="External"/><Relationship Id="rId13" Type="http://schemas.openxmlformats.org/officeDocument/2006/relationships/hyperlink" Target="https://created.crayola.com/viewdocument/everyone-has-feelings-video-crayol" TargetMode="External"/><Relationship Id="rId12" Type="http://schemas.openxmlformats.org/officeDocument/2006/relationships/hyperlink" Target="https://created.crayola.com/viewdocument/everyone-has-feelings-video-crayol" TargetMode="External"/><Relationship Id="rId15" Type="http://schemas.openxmlformats.org/officeDocument/2006/relationships/hyperlink" Target="https://created.crayola.com/viewdocument/gifts-of-kindness-video-crayola-cr" TargetMode="External"/><Relationship Id="rId14" Type="http://schemas.openxmlformats.org/officeDocument/2006/relationships/hyperlink" Target="https://created.crayola.com/viewdocument/gifts-of-kindness-video-crayola-cr" TargetMode="External"/><Relationship Id="rId17" Type="http://schemas.openxmlformats.org/officeDocument/2006/relationships/hyperlink" Target="https://static1.squarespace.com/static/5b62f7232487fd03344fb77d/t/5ee6f77cc7d20c58c2b24901/1592194950685/SEL+Through+the+Arts+FINAL+COPY.pdf" TargetMode="External"/><Relationship Id="rId16" Type="http://schemas.openxmlformats.org/officeDocument/2006/relationships/hyperlink" Target="https://static1.squarespace.com/static/5b62f7232487fd03344fb77d/t/5ee6f77cc7d20c58c2b24901/1592194950685/SEL+Through+the+Arts+FINAL+COPY.pdf" TargetMode="External"/><Relationship Id="rId19" Type="http://schemas.openxmlformats.org/officeDocument/2006/relationships/hyperlink" Target="https://drive.google.com/file/d/1F9gw8DVji0Rkg_0XBUF9c3C_ZSRgTSsj/view" TargetMode="External"/><Relationship Id="rId18" Type="http://schemas.openxmlformats.org/officeDocument/2006/relationships/hyperlink" Target="https://drive.google.com/file/d/1F9gw8DVji0Rkg_0XBUF9c3C_ZSRgTSsj/view"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17.jpg"/><Relationship Id="rId4" Type="http://schemas.openxmlformats.org/officeDocument/2006/relationships/hyperlink" Target="https://www.learningtogive.org/system/tdf/Artist%27s%20Habits.jpg?file=1&amp;type=node&amp;id=13002&amp;force=" TargetMode="External"/><Relationship Id="rId9" Type="http://schemas.openxmlformats.org/officeDocument/2006/relationships/hyperlink" Target="https://www.education.pa.gov/K-12/CareerReadyPA/CareerReadySkills/Toolkit/Pages/default.aspx" TargetMode="External"/><Relationship Id="rId5" Type="http://schemas.openxmlformats.org/officeDocument/2006/relationships/hyperlink" Target="https://www.learningtogive.org/system/tdf/Artist%27s%20Habits.jpg?file=1&amp;type=node&amp;id=13002&amp;force=" TargetMode="External"/><Relationship Id="rId6" Type="http://schemas.openxmlformats.org/officeDocument/2006/relationships/hyperlink" Target="http://pdesas.org/" TargetMode="External"/><Relationship Id="rId7" Type="http://schemas.openxmlformats.org/officeDocument/2006/relationships/hyperlink" Target="http://pdesas.org/" TargetMode="External"/><Relationship Id="rId8" Type="http://schemas.openxmlformats.org/officeDocument/2006/relationships/hyperlink" Target="https://www.education.pa.gov/K-12/CareerReadyPA/CareerReadySkills/Toolkit/Pages/default.aspx" TargetMode="External"/><Relationship Id="rId10"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15.png"/><Relationship Id="rId7"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 name="Shape 88"/>
        <p:cNvGrpSpPr/>
        <p:nvPr/>
      </p:nvGrpSpPr>
      <p:grpSpPr>
        <a:xfrm>
          <a:off x="0" y="0"/>
          <a:ext cx="0" cy="0"/>
          <a:chOff x="0" y="0"/>
          <a:chExt cx="0" cy="0"/>
        </a:xfrm>
      </p:grpSpPr>
      <p:sp>
        <p:nvSpPr>
          <p:cNvPr id="89" name="Google Shape;89;p1"/>
          <p:cNvSpPr/>
          <p:nvPr/>
        </p:nvSpPr>
        <p:spPr>
          <a:xfrm>
            <a:off x="7403089" y="0"/>
            <a:ext cx="4788912" cy="6858000"/>
          </a:xfrm>
          <a:prstGeom prst="rect">
            <a:avLst/>
          </a:prstGeom>
          <a:solidFill>
            <a:srgbClr val="26262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0" name="Google Shape;90;p1"/>
          <p:cNvSpPr txBox="1"/>
          <p:nvPr>
            <p:ph type="ctrTitle"/>
          </p:nvPr>
        </p:nvSpPr>
        <p:spPr>
          <a:xfrm>
            <a:off x="8108953" y="494269"/>
            <a:ext cx="3377183" cy="586677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C000"/>
              </a:buClr>
              <a:buSzPts val="3959"/>
              <a:buFont typeface="Calibri"/>
              <a:buNone/>
            </a:pPr>
            <a:r>
              <a:rPr b="1" lang="en-US" sz="3959">
                <a:solidFill>
                  <a:srgbClr val="FFC000"/>
                </a:solidFill>
                <a:latin typeface="Calibri"/>
                <a:ea typeface="Calibri"/>
                <a:cs typeface="Calibri"/>
                <a:sym typeface="Calibri"/>
              </a:rPr>
              <a:t>Toolkit</a:t>
            </a:r>
            <a:r>
              <a:rPr lang="en-US" sz="3959">
                <a:solidFill>
                  <a:schemeClr val="lt1"/>
                </a:solidFill>
              </a:rPr>
              <a:t>: </a:t>
            </a:r>
            <a:r>
              <a:rPr lang="en-US" sz="3959">
                <a:solidFill>
                  <a:srgbClr val="B1FF62"/>
                </a:solidFill>
              </a:rPr>
              <a:t>Standards</a:t>
            </a:r>
            <a:r>
              <a:rPr lang="en-US" sz="3959">
                <a:solidFill>
                  <a:schemeClr val="lt1"/>
                </a:solidFill>
              </a:rPr>
              <a:t>, </a:t>
            </a:r>
            <a:r>
              <a:rPr lang="en-US" sz="3959">
                <a:solidFill>
                  <a:srgbClr val="00B0F0"/>
                </a:solidFill>
              </a:rPr>
              <a:t>Social Emotional Learning </a:t>
            </a:r>
            <a:r>
              <a:rPr lang="en-US" sz="3959">
                <a:solidFill>
                  <a:schemeClr val="lt1"/>
                </a:solidFill>
              </a:rPr>
              <a:t>and </a:t>
            </a:r>
            <a:r>
              <a:rPr lang="en-US" sz="3959">
                <a:solidFill>
                  <a:srgbClr val="FF0000"/>
                </a:solidFill>
              </a:rPr>
              <a:t>Career Ready Skills </a:t>
            </a:r>
            <a:br>
              <a:rPr lang="en-US" sz="3959">
                <a:solidFill>
                  <a:schemeClr val="lt1"/>
                </a:solidFill>
              </a:rPr>
            </a:br>
            <a:r>
              <a:rPr lang="en-US" sz="3959">
                <a:solidFill>
                  <a:schemeClr val="lt1"/>
                </a:solidFill>
              </a:rPr>
              <a:t>in the  </a:t>
            </a:r>
            <a:br>
              <a:rPr lang="en-US" sz="3959">
                <a:solidFill>
                  <a:schemeClr val="lt1"/>
                </a:solidFill>
              </a:rPr>
            </a:br>
            <a:r>
              <a:rPr b="1" lang="en-US" sz="3959">
                <a:solidFill>
                  <a:srgbClr val="FFFF00"/>
                </a:solidFill>
                <a:latin typeface="Calibri"/>
                <a:ea typeface="Calibri"/>
                <a:cs typeface="Calibri"/>
                <a:sym typeface="Calibri"/>
              </a:rPr>
              <a:t>Visual Art  </a:t>
            </a:r>
            <a:r>
              <a:rPr lang="en-US" sz="3959">
                <a:solidFill>
                  <a:schemeClr val="lt1"/>
                </a:solidFill>
              </a:rPr>
              <a:t>Classroom</a:t>
            </a:r>
            <a:endParaRPr/>
          </a:p>
        </p:txBody>
      </p:sp>
      <p:pic>
        <p:nvPicPr>
          <p:cNvPr id="91" name="Google Shape;91;p1"/>
          <p:cNvPicPr preferRelativeResize="0"/>
          <p:nvPr/>
        </p:nvPicPr>
        <p:blipFill>
          <a:blip r:embed="rId3">
            <a:alphaModFix/>
          </a:blip>
          <a:stretch>
            <a:fillRect/>
          </a:stretch>
        </p:blipFill>
        <p:spPr>
          <a:xfrm>
            <a:off x="178775" y="1062900"/>
            <a:ext cx="7098289" cy="4732192"/>
          </a:xfrm>
          <a:prstGeom prst="rect">
            <a:avLst/>
          </a:prstGeom>
          <a:noFill/>
          <a:ln>
            <a:noFill/>
          </a:ln>
        </p:spPr>
      </p:pic>
      <p:sp>
        <p:nvSpPr>
          <p:cNvPr id="92" name="Google Shape;92;p1"/>
          <p:cNvSpPr txBox="1"/>
          <p:nvPr/>
        </p:nvSpPr>
        <p:spPr>
          <a:xfrm>
            <a:off x="5731275" y="5991800"/>
            <a:ext cx="1276500" cy="5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August 2020</a:t>
            </a:r>
            <a:endParaRPr>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9"/>
          <p:cNvSpPr/>
          <p:nvPr/>
        </p:nvSpPr>
        <p:spPr>
          <a:xfrm>
            <a:off x="0" y="0"/>
            <a:ext cx="12192000" cy="2827419"/>
          </a:xfrm>
          <a:prstGeom prst="rect">
            <a:avLst/>
          </a:prstGeom>
          <a:gradFill>
            <a:gsLst>
              <a:gs pos="0">
                <a:srgbClr val="3865B4"/>
              </a:gs>
              <a:gs pos="25000">
                <a:srgbClr val="3865B4"/>
              </a:gs>
              <a:gs pos="94000">
                <a:srgbClr val="3A3838"/>
              </a:gs>
              <a:gs pos="100000">
                <a:srgbClr val="3A3838"/>
              </a:gs>
            </a:gsLst>
            <a:lin ang="4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74" name="Google Shape;174;p9"/>
          <p:cNvPicPr preferRelativeResize="0"/>
          <p:nvPr/>
        </p:nvPicPr>
        <p:blipFill rotWithShape="1">
          <a:blip r:embed="rId3">
            <a:alphaModFix/>
          </a:blip>
          <a:srcRect b="33968" l="0" r="0" t="45715"/>
          <a:stretch/>
        </p:blipFill>
        <p:spPr>
          <a:xfrm>
            <a:off x="0" y="1217573"/>
            <a:ext cx="12192000" cy="1393277"/>
          </a:xfrm>
          <a:custGeom>
            <a:rect b="b" l="l" r="r" t="t"/>
            <a:pathLst>
              <a:path extrusionOk="0" h="3049325" w="12192000">
                <a:moveTo>
                  <a:pt x="0" y="0"/>
                </a:moveTo>
                <a:lnTo>
                  <a:pt x="12192000" y="0"/>
                </a:lnTo>
                <a:lnTo>
                  <a:pt x="12192000" y="3049325"/>
                </a:lnTo>
                <a:lnTo>
                  <a:pt x="0" y="3049325"/>
                </a:lnTo>
                <a:close/>
              </a:path>
            </a:pathLst>
          </a:custGeom>
          <a:noFill/>
          <a:ln>
            <a:noFill/>
          </a:ln>
        </p:spPr>
      </p:pic>
      <p:sp>
        <p:nvSpPr>
          <p:cNvPr id="175" name="Google Shape;175;p9"/>
          <p:cNvSpPr txBox="1"/>
          <p:nvPr/>
        </p:nvSpPr>
        <p:spPr>
          <a:xfrm>
            <a:off x="330300" y="198400"/>
            <a:ext cx="11531400" cy="1803600"/>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FFFFFF"/>
              </a:buClr>
              <a:buSzPts val="3700"/>
              <a:buFont typeface="Arial"/>
              <a:buNone/>
            </a:pPr>
            <a:r>
              <a:rPr lang="en-US" sz="3700">
                <a:solidFill>
                  <a:srgbClr val="FFFFFF"/>
                </a:solidFill>
                <a:latin typeface="Arial"/>
                <a:ea typeface="Arial"/>
                <a:cs typeface="Arial"/>
                <a:sym typeface="Arial"/>
              </a:rPr>
              <a:t>Purposeful integration of SEL into visual art education will enrich the students’ personal connection to </a:t>
            </a:r>
            <a:r>
              <a:rPr lang="en-US" sz="3700">
                <a:solidFill>
                  <a:srgbClr val="FFFFFF"/>
                </a:solidFill>
              </a:rPr>
              <a:t>art</a:t>
            </a:r>
            <a:r>
              <a:rPr lang="en-US" sz="3700">
                <a:solidFill>
                  <a:srgbClr val="FFFFFF"/>
                </a:solidFill>
                <a:latin typeface="Arial"/>
                <a:ea typeface="Arial"/>
                <a:cs typeface="Arial"/>
                <a:sym typeface="Arial"/>
              </a:rPr>
              <a:t>.</a:t>
            </a:r>
            <a:endParaRPr sz="3700">
              <a:solidFill>
                <a:srgbClr val="FFFFFF"/>
              </a:solidFill>
              <a:latin typeface="Arial"/>
              <a:ea typeface="Arial"/>
              <a:cs typeface="Arial"/>
              <a:sym typeface="Arial"/>
            </a:endParaRPr>
          </a:p>
          <a:p>
            <a:pPr indent="0" lvl="0" marL="0" marR="0" rtl="0" algn="ctr">
              <a:lnSpc>
                <a:spcPct val="90000"/>
              </a:lnSpc>
              <a:spcBef>
                <a:spcPts val="0"/>
              </a:spcBef>
              <a:spcAft>
                <a:spcPts val="0"/>
              </a:spcAft>
              <a:buClr>
                <a:srgbClr val="FFFFFF"/>
              </a:buClr>
              <a:buSzPts val="3700"/>
              <a:buFont typeface="Arial"/>
              <a:buNone/>
            </a:pPr>
            <a:r>
              <a:t/>
            </a:r>
            <a:endParaRPr i="1" sz="2200">
              <a:solidFill>
                <a:srgbClr val="FFFFFF"/>
              </a:solidFill>
            </a:endParaRPr>
          </a:p>
          <a:p>
            <a:pPr indent="0" lvl="0" marL="0" marR="0" rtl="0" algn="ctr">
              <a:lnSpc>
                <a:spcPct val="90000"/>
              </a:lnSpc>
              <a:spcBef>
                <a:spcPts val="0"/>
              </a:spcBef>
              <a:spcAft>
                <a:spcPts val="0"/>
              </a:spcAft>
              <a:buClr>
                <a:srgbClr val="FFFFFF"/>
              </a:buClr>
              <a:buSzPts val="3700"/>
              <a:buFont typeface="Arial"/>
              <a:buNone/>
            </a:pPr>
            <a:r>
              <a:rPr i="1" lang="en-US" sz="2200">
                <a:solidFill>
                  <a:srgbClr val="FFFFFF"/>
                </a:solidFill>
              </a:rPr>
              <a:t>The following is a </a:t>
            </a:r>
            <a:r>
              <a:rPr i="1" lang="en-US" sz="2200">
                <a:solidFill>
                  <a:srgbClr val="FFFFFF"/>
                </a:solidFill>
              </a:rPr>
              <a:t>public</a:t>
            </a:r>
            <a:r>
              <a:rPr i="1" lang="en-US" sz="2200">
                <a:solidFill>
                  <a:srgbClr val="FFFFFF"/>
                </a:solidFill>
              </a:rPr>
              <a:t> service announcement!</a:t>
            </a:r>
            <a:endParaRPr i="1" sz="2200">
              <a:solidFill>
                <a:srgbClr val="FFFFFF"/>
              </a:solidFill>
            </a:endParaRPr>
          </a:p>
        </p:txBody>
      </p:sp>
      <p:sp>
        <p:nvSpPr>
          <p:cNvPr id="176" name="Google Shape;176;p9"/>
          <p:cNvSpPr/>
          <p:nvPr/>
        </p:nvSpPr>
        <p:spPr>
          <a:xfrm flipH="1" rot="10800000">
            <a:off x="0" y="2466471"/>
            <a:ext cx="12188952" cy="4391528"/>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7" name="Google Shape;177;p9"/>
          <p:cNvSpPr txBox="1"/>
          <p:nvPr/>
        </p:nvSpPr>
        <p:spPr>
          <a:xfrm>
            <a:off x="330303" y="2466475"/>
            <a:ext cx="11531400" cy="42390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2400"/>
              <a:buFont typeface="Arial"/>
              <a:buNone/>
            </a:pPr>
            <a:r>
              <a:rPr lang="en-US" sz="2600">
                <a:solidFill>
                  <a:srgbClr val="000000"/>
                </a:solidFill>
                <a:latin typeface="Arial"/>
                <a:ea typeface="Arial"/>
                <a:cs typeface="Arial"/>
                <a:sym typeface="Arial"/>
              </a:rPr>
              <a:t>For any artistic endeavor to impact the social and emotional learning (SEL) of our students it must be</a:t>
            </a:r>
            <a:r>
              <a:rPr lang="en-US" sz="2600">
                <a:solidFill>
                  <a:srgbClr val="C00000"/>
                </a:solidFill>
                <a:latin typeface="Arial"/>
                <a:ea typeface="Arial"/>
                <a:cs typeface="Arial"/>
                <a:sym typeface="Arial"/>
              </a:rPr>
              <a:t> </a:t>
            </a:r>
            <a:r>
              <a:rPr b="1" lang="en-US" sz="2600">
                <a:solidFill>
                  <a:srgbClr val="C00000"/>
                </a:solidFill>
                <a:latin typeface="Arial"/>
                <a:ea typeface="Arial"/>
                <a:cs typeface="Arial"/>
                <a:sym typeface="Arial"/>
              </a:rPr>
              <a:t>intentional</a:t>
            </a:r>
            <a:r>
              <a:rPr lang="en-US" sz="2600">
                <a:solidFill>
                  <a:srgbClr val="C00000"/>
                </a:solidFill>
                <a:latin typeface="Arial"/>
                <a:ea typeface="Arial"/>
                <a:cs typeface="Arial"/>
                <a:sym typeface="Arial"/>
              </a:rPr>
              <a:t> </a:t>
            </a:r>
            <a:r>
              <a:rPr lang="en-US" sz="2600">
                <a:solidFill>
                  <a:srgbClr val="000000"/>
                </a:solidFill>
                <a:latin typeface="Arial"/>
                <a:ea typeface="Arial"/>
                <a:cs typeface="Arial"/>
                <a:sym typeface="Arial"/>
              </a:rPr>
              <a:t>and embedded into the curriculum. If you are not doing it with intention... you are not doing it. </a:t>
            </a:r>
            <a:endParaRPr sz="2600">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2400"/>
              <a:buFont typeface="Arial"/>
              <a:buNone/>
            </a:pPr>
            <a:r>
              <a:t/>
            </a:r>
            <a:endParaRPr b="1" sz="2600">
              <a:solidFill>
                <a:srgbClr val="C00000"/>
              </a:solidFill>
            </a:endParaRPr>
          </a:p>
          <a:p>
            <a:pPr indent="0" lvl="0" marL="0" marR="0" rtl="0" algn="ctr">
              <a:lnSpc>
                <a:spcPct val="90000"/>
              </a:lnSpc>
              <a:spcBef>
                <a:spcPts val="0"/>
              </a:spcBef>
              <a:spcAft>
                <a:spcPts val="0"/>
              </a:spcAft>
              <a:buClr>
                <a:srgbClr val="000000"/>
              </a:buClr>
              <a:buSzPts val="2400"/>
              <a:buFont typeface="Arial"/>
              <a:buNone/>
            </a:pPr>
            <a:r>
              <a:rPr b="1" lang="en-US" sz="2600">
                <a:solidFill>
                  <a:srgbClr val="C00000"/>
                </a:solidFill>
                <a:latin typeface="Arial"/>
                <a:ea typeface="Arial"/>
                <a:cs typeface="Arial"/>
                <a:sym typeface="Arial"/>
              </a:rPr>
              <a:t>Yes... SEL is inherent in the arts... but it must be activated in order to have impact. </a:t>
            </a:r>
            <a:r>
              <a:rPr lang="en-US" sz="2600">
                <a:solidFill>
                  <a:srgbClr val="000000"/>
                </a:solidFill>
                <a:latin typeface="Arial"/>
                <a:ea typeface="Arial"/>
                <a:cs typeface="Arial"/>
                <a:sym typeface="Arial"/>
              </a:rPr>
              <a:t>As SEL comes into focus we must be </a:t>
            </a:r>
            <a:r>
              <a:rPr b="1" lang="en-US" sz="2600">
                <a:solidFill>
                  <a:srgbClr val="C00000"/>
                </a:solidFill>
                <a:latin typeface="Arial"/>
                <a:ea typeface="Arial"/>
                <a:cs typeface="Arial"/>
                <a:sym typeface="Arial"/>
              </a:rPr>
              <a:t>authentic</a:t>
            </a:r>
            <a:r>
              <a:rPr lang="en-US" sz="2600">
                <a:solidFill>
                  <a:srgbClr val="000000"/>
                </a:solidFill>
                <a:latin typeface="Arial"/>
                <a:ea typeface="Arial"/>
                <a:cs typeface="Arial"/>
                <a:sym typeface="Arial"/>
              </a:rPr>
              <a:t> in our approach. If you want to impact the social and emotional wellbeing of your students, then get to work embedding it into what your instructional approach will be. There are no shortcuts. </a:t>
            </a:r>
            <a:endParaRPr sz="1600"/>
          </a:p>
          <a:p>
            <a:pPr indent="0" lvl="0" marL="0" marR="0" rtl="0" algn="ctr">
              <a:lnSpc>
                <a:spcPct val="90000"/>
              </a:lnSpc>
              <a:spcBef>
                <a:spcPts val="1000"/>
              </a:spcBef>
              <a:spcAft>
                <a:spcPts val="0"/>
              </a:spcAft>
              <a:buClr>
                <a:srgbClr val="C00000"/>
              </a:buClr>
              <a:buSzPts val="3200"/>
              <a:buFont typeface="Arial"/>
              <a:buNone/>
            </a:pPr>
            <a:r>
              <a:rPr b="1" lang="en-US" sz="3400">
                <a:solidFill>
                  <a:srgbClr val="C00000"/>
                </a:solidFill>
                <a:latin typeface="Arial"/>
                <a:ea typeface="Arial"/>
                <a:cs typeface="Arial"/>
                <a:sym typeface="Arial"/>
              </a:rPr>
              <a:t>Effort and Intention are required.</a:t>
            </a:r>
            <a:endParaRPr b="1" sz="3400">
              <a:solidFill>
                <a:srgbClr val="C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0"/>
          <p:cNvSpPr/>
          <p:nvPr/>
        </p:nvSpPr>
        <p:spPr>
          <a:xfrm>
            <a:off x="0"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3" name="Google Shape;183;p10"/>
          <p:cNvSpPr/>
          <p:nvPr/>
        </p:nvSpPr>
        <p:spPr>
          <a:xfrm>
            <a:off x="493354" y="484632"/>
            <a:ext cx="8129016" cy="5724144"/>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84" name="Google Shape;184;p10"/>
          <p:cNvPicPr preferRelativeResize="0"/>
          <p:nvPr/>
        </p:nvPicPr>
        <p:blipFill rotWithShape="1">
          <a:blip r:embed="rId3">
            <a:alphaModFix/>
          </a:blip>
          <a:srcRect b="0" l="0" r="0" t="0"/>
          <a:stretch/>
        </p:blipFill>
        <p:spPr>
          <a:xfrm>
            <a:off x="1775012" y="1432838"/>
            <a:ext cx="6676846" cy="4649697"/>
          </a:xfrm>
          <a:prstGeom prst="rect">
            <a:avLst/>
          </a:prstGeom>
          <a:noFill/>
          <a:ln>
            <a:noFill/>
          </a:ln>
        </p:spPr>
      </p:pic>
      <p:sp>
        <p:nvSpPr>
          <p:cNvPr id="185" name="Google Shape;185;p10"/>
          <p:cNvSpPr txBox="1"/>
          <p:nvPr/>
        </p:nvSpPr>
        <p:spPr>
          <a:xfrm>
            <a:off x="8556600" y="4759096"/>
            <a:ext cx="3342018"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000" u="sng">
                <a:solidFill>
                  <a:srgbClr val="0000FF"/>
                </a:solidFill>
                <a:latin typeface="Calibri"/>
                <a:ea typeface="Calibri"/>
                <a:cs typeface="Calibri"/>
                <a:sym typeface="Calibri"/>
                <a:hlinkClick r:id="rId4"/>
              </a:rPr>
              <a:t>Compare the Frameworks</a:t>
            </a:r>
            <a:endParaRPr sz="4000">
              <a:solidFill>
                <a:srgbClr val="0000FF"/>
              </a:solidFill>
              <a:latin typeface="Calibri"/>
              <a:ea typeface="Calibri"/>
              <a:cs typeface="Calibri"/>
              <a:sym typeface="Calibri"/>
            </a:endParaRPr>
          </a:p>
        </p:txBody>
      </p:sp>
      <p:sp>
        <p:nvSpPr>
          <p:cNvPr id="186" name="Google Shape;186;p10"/>
          <p:cNvSpPr txBox="1"/>
          <p:nvPr/>
        </p:nvSpPr>
        <p:spPr>
          <a:xfrm>
            <a:off x="808186" y="649225"/>
            <a:ext cx="5383306" cy="78361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C00000"/>
              </a:buClr>
              <a:buSzPts val="4400"/>
              <a:buFont typeface="Calibri"/>
              <a:buNone/>
            </a:pPr>
            <a:r>
              <a:rPr lang="en-US" sz="4400">
                <a:solidFill>
                  <a:srgbClr val="C00000"/>
                </a:solidFill>
                <a:latin typeface="Calibri"/>
                <a:ea typeface="Calibri"/>
                <a:cs typeface="Calibri"/>
                <a:sym typeface="Calibri"/>
              </a:rPr>
              <a:t>Historical Perspectives</a:t>
            </a:r>
            <a:endParaRPr/>
          </a:p>
        </p:txBody>
      </p:sp>
      <p:sp>
        <p:nvSpPr>
          <p:cNvPr id="187" name="Google Shape;187;p10"/>
          <p:cNvSpPr txBox="1"/>
          <p:nvPr/>
        </p:nvSpPr>
        <p:spPr>
          <a:xfrm>
            <a:off x="8976745" y="448982"/>
            <a:ext cx="2731430" cy="255454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200">
                <a:latin typeface="Calibri"/>
                <a:ea typeface="Calibri"/>
                <a:cs typeface="Calibri"/>
                <a:sym typeface="Calibri"/>
              </a:rPr>
              <a:t>SEL has evolved from a variety of definitions and framework</a:t>
            </a:r>
            <a:r>
              <a:rPr lang="en-US" sz="3200">
                <a:solidFill>
                  <a:schemeClr val="lt1"/>
                </a:solidFill>
                <a:latin typeface="Calibri"/>
                <a:ea typeface="Calibri"/>
                <a:cs typeface="Calibri"/>
                <a:sym typeface="Calibri"/>
              </a:rPr>
              <a:t>s.</a:t>
            </a:r>
            <a:endParaRPr/>
          </a:p>
        </p:txBody>
      </p:sp>
      <p:pic>
        <p:nvPicPr>
          <p:cNvPr id="188" name="Google Shape;188;p10"/>
          <p:cNvPicPr preferRelativeResize="0"/>
          <p:nvPr/>
        </p:nvPicPr>
        <p:blipFill>
          <a:blip r:embed="rId5">
            <a:alphaModFix/>
          </a:blip>
          <a:stretch>
            <a:fillRect/>
          </a:stretch>
        </p:blipFill>
        <p:spPr>
          <a:xfrm>
            <a:off x="9408875" y="3137850"/>
            <a:ext cx="1815406" cy="149908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11"/>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4" name="Google Shape;194;p11"/>
          <p:cNvSpPr txBox="1"/>
          <p:nvPr/>
        </p:nvSpPr>
        <p:spPr>
          <a:xfrm>
            <a:off x="7331383" y="1596026"/>
            <a:ext cx="4171994" cy="3621742"/>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6000"/>
              <a:buFont typeface="Calibri"/>
              <a:buNone/>
            </a:pPr>
            <a:r>
              <a:rPr b="1" lang="en-US" sz="6000">
                <a:solidFill>
                  <a:schemeClr val="dk1"/>
                </a:solidFill>
                <a:latin typeface="Calibri"/>
                <a:ea typeface="Calibri"/>
                <a:cs typeface="Calibri"/>
                <a:sym typeface="Calibri"/>
              </a:rPr>
              <a:t>2. </a:t>
            </a:r>
            <a:br>
              <a:rPr b="1" lang="en-US" sz="6000">
                <a:solidFill>
                  <a:schemeClr val="dk1"/>
                </a:solidFill>
                <a:latin typeface="Calibri"/>
                <a:ea typeface="Calibri"/>
                <a:cs typeface="Calibri"/>
                <a:sym typeface="Calibri"/>
              </a:rPr>
            </a:br>
            <a:r>
              <a:rPr b="1" lang="en-US" sz="6000">
                <a:solidFill>
                  <a:schemeClr val="dk1"/>
                </a:solidFill>
                <a:latin typeface="Calibri"/>
                <a:ea typeface="Calibri"/>
                <a:cs typeface="Calibri"/>
                <a:sym typeface="Calibri"/>
              </a:rPr>
              <a:t>SEL as defined by CASEL </a:t>
            </a:r>
            <a:endParaRPr b="1" sz="6000">
              <a:solidFill>
                <a:schemeClr val="dk1"/>
              </a:solidFill>
              <a:latin typeface="Calibri"/>
              <a:ea typeface="Calibri"/>
              <a:cs typeface="Calibri"/>
              <a:sym typeface="Calibri"/>
            </a:endParaRPr>
          </a:p>
        </p:txBody>
      </p:sp>
      <p:grpSp>
        <p:nvGrpSpPr>
          <p:cNvPr id="195" name="Google Shape;195;p11"/>
          <p:cNvGrpSpPr/>
          <p:nvPr/>
        </p:nvGrpSpPr>
        <p:grpSpPr>
          <a:xfrm rot="-5400000">
            <a:off x="2218698" y="2733627"/>
            <a:ext cx="1340409" cy="5777807"/>
            <a:chOff x="329184" y="2"/>
            <a:chExt cx="524256" cy="5777807"/>
          </a:xfrm>
        </p:grpSpPr>
        <p:cxnSp>
          <p:nvCxnSpPr>
            <p:cNvPr id="196" name="Google Shape;196;p11"/>
            <p:cNvCxnSpPr/>
            <p:nvPr/>
          </p:nvCxnSpPr>
          <p:spPr>
            <a:xfrm rot="10800000">
              <a:off x="329184" y="5777809"/>
              <a:ext cx="521208" cy="0"/>
            </a:xfrm>
            <a:prstGeom prst="straightConnector1">
              <a:avLst/>
            </a:prstGeom>
            <a:noFill/>
            <a:ln cap="flat" cmpd="sng" w="152400">
              <a:solidFill>
                <a:schemeClr val="accent4"/>
              </a:solidFill>
              <a:prstDash val="solid"/>
              <a:miter lim="800000"/>
              <a:headEnd len="sm" w="sm" type="none"/>
              <a:tailEnd len="sm" w="sm" type="none"/>
            </a:ln>
          </p:spPr>
        </p:cxnSp>
        <p:sp>
          <p:nvSpPr>
            <p:cNvPr id="197" name="Google Shape;197;p11"/>
            <p:cNvSpPr/>
            <p:nvPr/>
          </p:nvSpPr>
          <p:spPr>
            <a:xfrm>
              <a:off x="329184" y="2"/>
              <a:ext cx="524256" cy="566677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198" name="Google Shape;198;p11"/>
          <p:cNvSpPr/>
          <p:nvPr/>
        </p:nvSpPr>
        <p:spPr>
          <a:xfrm>
            <a:off x="688623" y="372533"/>
            <a:ext cx="6116779" cy="6068728"/>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close up of a logo&#10;&#10;Description automatically generated" id="199" name="Google Shape;199;p11"/>
          <p:cNvPicPr preferRelativeResize="0"/>
          <p:nvPr/>
        </p:nvPicPr>
        <p:blipFill rotWithShape="1">
          <a:blip r:embed="rId3">
            <a:alphaModFix/>
          </a:blip>
          <a:srcRect b="-3" l="1091" r="2070" t="0"/>
          <a:stretch/>
        </p:blipFill>
        <p:spPr>
          <a:xfrm>
            <a:off x="942597" y="612553"/>
            <a:ext cx="5608830" cy="5632894"/>
          </a:xfrm>
          <a:prstGeom prst="rect">
            <a:avLst/>
          </a:prstGeom>
          <a:noFill/>
          <a:ln>
            <a:noFill/>
          </a:ln>
        </p:spPr>
      </p:pic>
      <p:sp>
        <p:nvSpPr>
          <p:cNvPr id="200" name="Google Shape;200;p11"/>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1" name="Google Shape;201;p11"/>
          <p:cNvSpPr/>
          <p:nvPr/>
        </p:nvSpPr>
        <p:spPr>
          <a:xfrm>
            <a:off x="6406152" y="2355786"/>
            <a:ext cx="4985748" cy="3531073"/>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2" name="Google Shape;202;p11"/>
          <p:cNvSpPr txBox="1"/>
          <p:nvPr/>
        </p:nvSpPr>
        <p:spPr>
          <a:xfrm>
            <a:off x="7559812" y="2723322"/>
            <a:ext cx="3510355" cy="2236738"/>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FFFF00"/>
              </a:buClr>
              <a:buSzPts val="3700"/>
              <a:buFont typeface="Calibri"/>
              <a:buNone/>
            </a:pPr>
            <a:r>
              <a:rPr b="1" lang="en-US" sz="3700">
                <a:solidFill>
                  <a:srgbClr val="FFFFFF"/>
                </a:solidFill>
                <a:latin typeface="Calibri"/>
                <a:ea typeface="Calibri"/>
                <a:cs typeface="Calibri"/>
                <a:sym typeface="Calibri"/>
              </a:rPr>
              <a:t>Topic </a:t>
            </a:r>
            <a:r>
              <a:rPr b="1" lang="en-US" sz="3700">
                <a:solidFill>
                  <a:srgbClr val="FFFFFF"/>
                </a:solidFill>
                <a:latin typeface="Calibri"/>
                <a:ea typeface="Calibri"/>
                <a:cs typeface="Calibri"/>
                <a:sym typeface="Calibri"/>
              </a:rPr>
              <a:t>2 </a:t>
            </a:r>
            <a:br>
              <a:rPr b="1" lang="en-US" sz="3700">
                <a:solidFill>
                  <a:srgbClr val="FFFFFF"/>
                </a:solidFill>
                <a:latin typeface="Calibri"/>
                <a:ea typeface="Calibri"/>
                <a:cs typeface="Calibri"/>
                <a:sym typeface="Calibri"/>
              </a:rPr>
            </a:br>
            <a:r>
              <a:rPr b="1" lang="en-US" sz="3700">
                <a:solidFill>
                  <a:srgbClr val="FFFFFF"/>
                </a:solidFill>
                <a:latin typeface="Calibri"/>
                <a:ea typeface="Calibri"/>
                <a:cs typeface="Calibri"/>
                <a:sym typeface="Calibri"/>
              </a:rPr>
              <a:t>SEL </a:t>
            </a:r>
            <a:br>
              <a:rPr b="1" lang="en-US" sz="3700">
                <a:solidFill>
                  <a:srgbClr val="FFFFFF"/>
                </a:solidFill>
                <a:latin typeface="Calibri"/>
                <a:ea typeface="Calibri"/>
                <a:cs typeface="Calibri"/>
                <a:sym typeface="Calibri"/>
              </a:rPr>
            </a:br>
            <a:r>
              <a:rPr b="1" lang="en-US" sz="3700">
                <a:solidFill>
                  <a:srgbClr val="FFFFFF"/>
                </a:solidFill>
                <a:latin typeface="Calibri"/>
                <a:ea typeface="Calibri"/>
                <a:cs typeface="Calibri"/>
                <a:sym typeface="Calibri"/>
              </a:rPr>
              <a:t>as defined by CASEL </a:t>
            </a:r>
            <a:endParaRPr/>
          </a:p>
        </p:txBody>
      </p:sp>
      <p:sp>
        <p:nvSpPr>
          <p:cNvPr id="203" name="Google Shape;203;p11"/>
          <p:cNvSpPr/>
          <p:nvPr/>
        </p:nvSpPr>
        <p:spPr>
          <a:xfrm>
            <a:off x="6409782" y="1654168"/>
            <a:ext cx="822493" cy="4232692"/>
          </a:xfrm>
          <a:custGeom>
            <a:rect b="b" l="l" r="r" t="t"/>
            <a:pathLst>
              <a:path extrusionOk="0" h="2732" w="491">
                <a:moveTo>
                  <a:pt x="491" y="2247"/>
                </a:moveTo>
                <a:lnTo>
                  <a:pt x="0" y="2732"/>
                </a:lnTo>
                <a:lnTo>
                  <a:pt x="0" y="486"/>
                </a:lnTo>
                <a:lnTo>
                  <a:pt x="491" y="0"/>
                </a:lnTo>
                <a:lnTo>
                  <a:pt x="491" y="2247"/>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 name="Google Shape;204;p11"/>
          <p:cNvSpPr/>
          <p:nvPr/>
        </p:nvSpPr>
        <p:spPr>
          <a:xfrm>
            <a:off x="6544520" y="1311136"/>
            <a:ext cx="687754" cy="3820236"/>
          </a:xfrm>
          <a:custGeom>
            <a:rect b="b" l="l" r="r" t="t"/>
            <a:pathLst>
              <a:path extrusionOk="0" h="2447" w="414">
                <a:moveTo>
                  <a:pt x="414" y="2447"/>
                </a:moveTo>
                <a:lnTo>
                  <a:pt x="0" y="2247"/>
                </a:lnTo>
                <a:lnTo>
                  <a:pt x="0" y="0"/>
                </a:lnTo>
                <a:lnTo>
                  <a:pt x="414" y="200"/>
                </a:lnTo>
                <a:lnTo>
                  <a:pt x="414" y="2447"/>
                </a:lnTo>
                <a:close/>
              </a:path>
            </a:pathLst>
          </a:custGeom>
          <a:solidFill>
            <a:srgbClr val="2F54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 name="Google Shape;205;p11"/>
          <p:cNvSpPr/>
          <p:nvPr/>
        </p:nvSpPr>
        <p:spPr>
          <a:xfrm>
            <a:off x="6544520" y="1126737"/>
            <a:ext cx="347200" cy="3699705"/>
          </a:xfrm>
          <a:custGeom>
            <a:rect b="b" l="l" r="r" t="t"/>
            <a:pathLst>
              <a:path extrusionOk="0" h="2358" w="209">
                <a:moveTo>
                  <a:pt x="209" y="2246"/>
                </a:moveTo>
                <a:lnTo>
                  <a:pt x="0" y="2358"/>
                </a:lnTo>
                <a:lnTo>
                  <a:pt x="0" y="111"/>
                </a:lnTo>
                <a:lnTo>
                  <a:pt x="209" y="0"/>
                </a:lnTo>
                <a:lnTo>
                  <a:pt x="209" y="2246"/>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A close up of a logo&#10;&#10;Description automatically generated" id="206" name="Google Shape;206;p11"/>
          <p:cNvPicPr preferRelativeResize="0"/>
          <p:nvPr/>
        </p:nvPicPr>
        <p:blipFill rotWithShape="1">
          <a:blip r:embed="rId3">
            <a:alphaModFix/>
          </a:blip>
          <a:srcRect b="-3" l="1091" r="2070" t="0"/>
          <a:stretch/>
        </p:blipFill>
        <p:spPr>
          <a:xfrm>
            <a:off x="719962" y="98375"/>
            <a:ext cx="6042788" cy="6068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1" name="Shape 211"/>
        <p:cNvGrpSpPr/>
        <p:nvPr/>
      </p:nvGrpSpPr>
      <p:grpSpPr>
        <a:xfrm>
          <a:off x="0" y="0"/>
          <a:ext cx="0" cy="0"/>
          <a:chOff x="0" y="0"/>
          <a:chExt cx="0" cy="0"/>
        </a:xfrm>
      </p:grpSpPr>
      <p:sp>
        <p:nvSpPr>
          <p:cNvPr id="212" name="Google Shape;212;p12"/>
          <p:cNvSpPr/>
          <p:nvPr/>
        </p:nvSpPr>
        <p:spPr>
          <a:xfrm>
            <a:off x="3048" y="4293"/>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3" name="Google Shape;213;p12"/>
          <p:cNvSpPr/>
          <p:nvPr/>
        </p:nvSpPr>
        <p:spPr>
          <a:xfrm>
            <a:off x="0" y="-4"/>
            <a:ext cx="4167268" cy="6858004"/>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4" name="Google Shape;214;p12"/>
          <p:cNvSpPr txBox="1"/>
          <p:nvPr>
            <p:ph type="title"/>
          </p:nvPr>
        </p:nvSpPr>
        <p:spPr>
          <a:xfrm>
            <a:off x="352390" y="2609065"/>
            <a:ext cx="3505200" cy="399169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FF"/>
              </a:buClr>
              <a:buSzPts val="4400"/>
              <a:buFont typeface="Calibri"/>
              <a:buNone/>
            </a:pPr>
            <a:r>
              <a:rPr b="1" lang="en-US">
                <a:solidFill>
                  <a:srgbClr val="FFFFFF"/>
                </a:solidFill>
              </a:rPr>
              <a:t>CASEL’s SEL</a:t>
            </a:r>
            <a:br>
              <a:rPr b="1" lang="en-US">
                <a:solidFill>
                  <a:srgbClr val="FFFFFF"/>
                </a:solidFill>
              </a:rPr>
            </a:br>
            <a:r>
              <a:rPr lang="en-US" sz="2000"/>
              <a:t>Definition from the</a:t>
            </a:r>
            <a:br>
              <a:rPr lang="en-US" sz="2400"/>
            </a:br>
            <a:r>
              <a:rPr lang="en-US" sz="3200"/>
              <a:t> </a:t>
            </a:r>
            <a:r>
              <a:rPr b="1" lang="en-US" sz="3600">
                <a:solidFill>
                  <a:schemeClr val="lt1"/>
                </a:solidFill>
              </a:rPr>
              <a:t>C</a:t>
            </a:r>
            <a:r>
              <a:rPr lang="en-US" sz="3600"/>
              <a:t>ollaborative for </a:t>
            </a:r>
            <a:br>
              <a:rPr lang="en-US" sz="3600">
                <a:solidFill>
                  <a:srgbClr val="000000"/>
                </a:solidFill>
              </a:rPr>
            </a:br>
            <a:r>
              <a:rPr b="1" lang="en-US" sz="3600">
                <a:solidFill>
                  <a:schemeClr val="lt1"/>
                </a:solidFill>
              </a:rPr>
              <a:t>A</a:t>
            </a:r>
            <a:r>
              <a:rPr lang="en-US" sz="3600"/>
              <a:t>cademic, </a:t>
            </a:r>
            <a:br>
              <a:rPr lang="en-US" sz="3600"/>
            </a:br>
            <a:r>
              <a:rPr b="1" lang="en-US" sz="3600">
                <a:solidFill>
                  <a:schemeClr val="lt1"/>
                </a:solidFill>
              </a:rPr>
              <a:t>S</a:t>
            </a:r>
            <a:r>
              <a:rPr lang="en-US" sz="3600"/>
              <a:t>ocial, and </a:t>
            </a:r>
            <a:br>
              <a:rPr lang="en-US" sz="3600"/>
            </a:br>
            <a:r>
              <a:rPr b="1" lang="en-US" sz="3600">
                <a:solidFill>
                  <a:schemeClr val="lt1"/>
                </a:solidFill>
              </a:rPr>
              <a:t>E</a:t>
            </a:r>
            <a:r>
              <a:rPr lang="en-US" sz="3600"/>
              <a:t>motional </a:t>
            </a:r>
            <a:br>
              <a:rPr lang="en-US" sz="3600"/>
            </a:br>
            <a:r>
              <a:rPr b="1" lang="en-US" sz="3600">
                <a:solidFill>
                  <a:schemeClr val="lt1"/>
                </a:solidFill>
              </a:rPr>
              <a:t>L</a:t>
            </a:r>
            <a:r>
              <a:rPr lang="en-US" sz="3600"/>
              <a:t>earning </a:t>
            </a:r>
            <a:endParaRPr/>
          </a:p>
        </p:txBody>
      </p:sp>
      <p:sp>
        <p:nvSpPr>
          <p:cNvPr id="215" name="Google Shape;215;p12"/>
          <p:cNvSpPr txBox="1"/>
          <p:nvPr>
            <p:ph idx="1" type="body"/>
          </p:nvPr>
        </p:nvSpPr>
        <p:spPr>
          <a:xfrm>
            <a:off x="4495254" y="257237"/>
            <a:ext cx="7536789" cy="5194873"/>
          </a:xfrm>
          <a:prstGeom prst="rect">
            <a:avLst/>
          </a:prstGeom>
          <a:noFill/>
          <a:ln>
            <a:noFill/>
          </a:ln>
        </p:spPr>
        <p:txBody>
          <a:bodyPr anchorCtr="0" anchor="ctr" bIns="45700" lIns="91425" spcFirstLastPara="1" rIns="91425" wrap="square" tIns="45700">
            <a:normAutofit/>
          </a:bodyPr>
          <a:lstStyle/>
          <a:p>
            <a:pPr indent="-228600" lvl="0" marL="228600" rtl="0" algn="l">
              <a:lnSpc>
                <a:spcPct val="140000"/>
              </a:lnSpc>
              <a:spcBef>
                <a:spcPts val="0"/>
              </a:spcBef>
              <a:spcAft>
                <a:spcPts val="0"/>
              </a:spcAft>
              <a:buClr>
                <a:schemeClr val="dk1"/>
              </a:buClr>
              <a:buSzPts val="2800"/>
              <a:buNone/>
            </a:pPr>
            <a:r>
              <a:rPr b="1" lang="en-US"/>
              <a:t>Social and emotional learning (SEL)</a:t>
            </a:r>
            <a:r>
              <a:rPr lang="en-US"/>
              <a:t> is the process through which children and adults</a:t>
            </a:r>
            <a:endParaRPr/>
          </a:p>
          <a:p>
            <a:pPr indent="-228600" lvl="0" marL="228600" rtl="0" algn="l">
              <a:lnSpc>
                <a:spcPct val="140000"/>
              </a:lnSpc>
              <a:spcBef>
                <a:spcPts val="1000"/>
              </a:spcBef>
              <a:spcAft>
                <a:spcPts val="0"/>
              </a:spcAft>
              <a:buClr>
                <a:schemeClr val="dk1"/>
              </a:buClr>
              <a:buSzPts val="2800"/>
              <a:buNone/>
            </a:pPr>
            <a:r>
              <a:rPr lang="en-US"/>
              <a:t>(1) understand and manage emotions, </a:t>
            </a:r>
            <a:endParaRPr/>
          </a:p>
          <a:p>
            <a:pPr indent="-228600" lvl="0" marL="228600" rtl="0" algn="l">
              <a:lnSpc>
                <a:spcPct val="140000"/>
              </a:lnSpc>
              <a:spcBef>
                <a:spcPts val="1000"/>
              </a:spcBef>
              <a:spcAft>
                <a:spcPts val="0"/>
              </a:spcAft>
              <a:buClr>
                <a:schemeClr val="dk1"/>
              </a:buClr>
              <a:buSzPts val="2800"/>
              <a:buNone/>
            </a:pPr>
            <a:r>
              <a:rPr lang="en-US"/>
              <a:t>(2) set and achieve positive goals, </a:t>
            </a:r>
            <a:endParaRPr/>
          </a:p>
          <a:p>
            <a:pPr indent="-228600" lvl="0" marL="228600" rtl="0" algn="l">
              <a:lnSpc>
                <a:spcPct val="140000"/>
              </a:lnSpc>
              <a:spcBef>
                <a:spcPts val="1000"/>
              </a:spcBef>
              <a:spcAft>
                <a:spcPts val="0"/>
              </a:spcAft>
              <a:buClr>
                <a:schemeClr val="dk1"/>
              </a:buClr>
              <a:buSzPts val="2800"/>
              <a:buNone/>
            </a:pPr>
            <a:r>
              <a:rPr lang="en-US"/>
              <a:t>(3) feel and show empathy for others, </a:t>
            </a:r>
            <a:endParaRPr/>
          </a:p>
          <a:p>
            <a:pPr indent="-228600" lvl="0" marL="228600" rtl="0" algn="l">
              <a:lnSpc>
                <a:spcPct val="140000"/>
              </a:lnSpc>
              <a:spcBef>
                <a:spcPts val="1000"/>
              </a:spcBef>
              <a:spcAft>
                <a:spcPts val="0"/>
              </a:spcAft>
              <a:buClr>
                <a:schemeClr val="dk1"/>
              </a:buClr>
              <a:buSzPts val="2800"/>
              <a:buNone/>
            </a:pPr>
            <a:r>
              <a:rPr lang="en-US"/>
              <a:t>(4) establish and maintain positive relationships, </a:t>
            </a:r>
            <a:endParaRPr/>
          </a:p>
          <a:p>
            <a:pPr indent="-228600" lvl="0" marL="228600" rtl="0" algn="l">
              <a:lnSpc>
                <a:spcPct val="140000"/>
              </a:lnSpc>
              <a:spcBef>
                <a:spcPts val="1000"/>
              </a:spcBef>
              <a:spcAft>
                <a:spcPts val="0"/>
              </a:spcAft>
              <a:buClr>
                <a:schemeClr val="dk1"/>
              </a:buClr>
              <a:buSzPts val="2800"/>
              <a:buNone/>
            </a:pPr>
            <a:r>
              <a:rPr lang="en-US"/>
              <a:t>(5) and make responsible decisions.</a:t>
            </a:r>
            <a:endParaRPr/>
          </a:p>
          <a:p>
            <a:pPr indent="0" lvl="0" marL="0" rtl="0" algn="l">
              <a:lnSpc>
                <a:spcPct val="80000"/>
              </a:lnSpc>
              <a:spcBef>
                <a:spcPts val="1000"/>
              </a:spcBef>
              <a:spcAft>
                <a:spcPts val="0"/>
              </a:spcAft>
              <a:buClr>
                <a:schemeClr val="dk1"/>
              </a:buClr>
              <a:buSzPts val="2800"/>
              <a:buNone/>
            </a:pPr>
            <a:r>
              <a:t/>
            </a:r>
            <a:endParaRPr/>
          </a:p>
        </p:txBody>
      </p:sp>
      <p:sp>
        <p:nvSpPr>
          <p:cNvPr id="216" name="Google Shape;216;p12"/>
          <p:cNvSpPr/>
          <p:nvPr/>
        </p:nvSpPr>
        <p:spPr>
          <a:xfrm flipH="1" rot="10800000">
            <a:off x="7550402" y="2455479"/>
            <a:ext cx="4083433" cy="4083433"/>
          </a:xfrm>
          <a:prstGeom prst="arc">
            <a:avLst>
              <a:gd fmla="val 16200000"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descr="A picture containing colorful, indoor, colored, cake&#10;&#10;Description automatically generated" id="217" name="Google Shape;217;p12"/>
          <p:cNvPicPr preferRelativeResize="0"/>
          <p:nvPr/>
        </p:nvPicPr>
        <p:blipFill rotWithShape="1">
          <a:blip r:embed="rId3">
            <a:alphaModFix/>
          </a:blip>
          <a:srcRect b="0" l="0" r="0" t="0"/>
          <a:stretch/>
        </p:blipFill>
        <p:spPr>
          <a:xfrm>
            <a:off x="9887709" y="5096710"/>
            <a:ext cx="1826105" cy="1504053"/>
          </a:xfrm>
          <a:prstGeom prst="rect">
            <a:avLst/>
          </a:prstGeom>
          <a:noFill/>
          <a:ln>
            <a:noFill/>
          </a:ln>
        </p:spPr>
      </p:pic>
      <p:sp>
        <p:nvSpPr>
          <p:cNvPr id="218" name="Google Shape;218;p12"/>
          <p:cNvSpPr txBox="1"/>
          <p:nvPr/>
        </p:nvSpPr>
        <p:spPr>
          <a:xfrm>
            <a:off x="5087718" y="5340904"/>
            <a:ext cx="4303679"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6000" u="sng">
                <a:solidFill>
                  <a:srgbClr val="0000FF"/>
                </a:solidFill>
                <a:latin typeface="Calibri"/>
                <a:ea typeface="Calibri"/>
                <a:cs typeface="Calibri"/>
                <a:sym typeface="Calibri"/>
                <a:hlinkClick r:id="rId4"/>
              </a:rPr>
              <a:t>What is SEL?</a:t>
            </a:r>
            <a:r>
              <a:rPr lang="en-US" sz="6000">
                <a:solidFill>
                  <a:schemeClr val="dk1"/>
                </a:solidFill>
                <a:latin typeface="Calibri"/>
                <a:ea typeface="Calibri"/>
                <a:cs typeface="Calibri"/>
                <a:sym typeface="Calibri"/>
              </a:rPr>
              <a:t> </a:t>
            </a:r>
            <a:endParaRPr/>
          </a:p>
        </p:txBody>
      </p:sp>
      <p:pic>
        <p:nvPicPr>
          <p:cNvPr descr="A screenshot of a cell phone&#10;&#10;Description automatically generated" id="219" name="Google Shape;219;p12"/>
          <p:cNvPicPr preferRelativeResize="0"/>
          <p:nvPr/>
        </p:nvPicPr>
        <p:blipFill rotWithShape="1">
          <a:blip r:embed="rId5">
            <a:alphaModFix/>
          </a:blip>
          <a:srcRect b="40580" l="52034" r="24032" t="38550"/>
          <a:stretch/>
        </p:blipFill>
        <p:spPr>
          <a:xfrm>
            <a:off x="765099" y="337960"/>
            <a:ext cx="2637070" cy="193743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descr="Screen Shot 2020-03-25 at 1.50.21 PM.png" id="225" name="Google Shape;225;p13"/>
          <p:cNvPicPr preferRelativeResize="0"/>
          <p:nvPr/>
        </p:nvPicPr>
        <p:blipFill rotWithShape="1">
          <a:blip r:embed="rId3">
            <a:alphaModFix/>
          </a:blip>
          <a:srcRect b="0" l="0" r="0" t="0"/>
          <a:stretch/>
        </p:blipFill>
        <p:spPr>
          <a:xfrm>
            <a:off x="1406775" y="0"/>
            <a:ext cx="9649000" cy="68580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descr="A screenshot of a social media post&#10;&#10;Description automatically generated" id="230" name="Google Shape;230;p14">
            <a:hlinkClick r:id="rId3"/>
          </p:cNvPr>
          <p:cNvPicPr preferRelativeResize="0"/>
          <p:nvPr/>
        </p:nvPicPr>
        <p:blipFill rotWithShape="1">
          <a:blip r:embed="rId4">
            <a:alphaModFix/>
          </a:blip>
          <a:srcRect b="43132" l="12650" r="41613" t="26405"/>
          <a:stretch/>
        </p:blipFill>
        <p:spPr>
          <a:xfrm>
            <a:off x="514350" y="428625"/>
            <a:ext cx="11144250" cy="6028159"/>
          </a:xfrm>
          <a:prstGeom prst="rect">
            <a:avLst/>
          </a:prstGeom>
          <a:noFill/>
          <a:ln>
            <a:noFill/>
          </a:ln>
        </p:spPr>
      </p:pic>
      <p:sp>
        <p:nvSpPr>
          <p:cNvPr id="231" name="Google Shape;231;p14">
            <a:hlinkClick r:id="rId5"/>
          </p:cNvPr>
          <p:cNvSpPr/>
          <p:nvPr/>
        </p:nvSpPr>
        <p:spPr>
          <a:xfrm>
            <a:off x="2426984" y="3749796"/>
            <a:ext cx="1042416" cy="1042416"/>
          </a:xfrm>
          <a:custGeom>
            <a:rect b="b" l="l" r="r" t="t"/>
            <a:pathLst>
              <a:path extrusionOk="0" h="120000" w="120000">
                <a:moveTo>
                  <a:pt x="0" y="0"/>
                </a:moveTo>
                <a:lnTo>
                  <a:pt x="120000" y="0"/>
                </a:lnTo>
                <a:lnTo>
                  <a:pt x="120000" y="120000"/>
                </a:lnTo>
                <a:lnTo>
                  <a:pt x="0" y="120000"/>
                </a:lnTo>
                <a:close/>
                <a:moveTo>
                  <a:pt x="105000" y="60000"/>
                </a:moveTo>
                <a:lnTo>
                  <a:pt x="15000" y="15000"/>
                </a:lnTo>
                <a:lnTo>
                  <a:pt x="15000" y="105000"/>
                </a:lnTo>
                <a:close/>
              </a:path>
              <a:path extrusionOk="0" fill="darken" h="120000" w="120000">
                <a:moveTo>
                  <a:pt x="105000" y="60000"/>
                </a:moveTo>
                <a:lnTo>
                  <a:pt x="15000" y="15000"/>
                </a:lnTo>
                <a:lnTo>
                  <a:pt x="15000" y="105000"/>
                </a:lnTo>
                <a:close/>
              </a:path>
              <a:path extrusionOk="0" fill="none" h="120000" w="120000">
                <a:moveTo>
                  <a:pt x="105000" y="60000"/>
                </a:moveTo>
                <a:lnTo>
                  <a:pt x="15000" y="105000"/>
                </a:lnTo>
                <a:lnTo>
                  <a:pt x="15000" y="15000"/>
                </a:lnTo>
                <a:close/>
              </a:path>
              <a:path extrusionOk="0" fill="none" h="120000" w="120000">
                <a:moveTo>
                  <a:pt x="0" y="0"/>
                </a:moveTo>
                <a:lnTo>
                  <a:pt x="120000" y="0"/>
                </a:lnTo>
                <a:lnTo>
                  <a:pt x="120000" y="120000"/>
                </a:lnTo>
                <a:lnTo>
                  <a:pt x="0" y="120000"/>
                </a:lnTo>
                <a:close/>
              </a:path>
            </a:pathLst>
          </a:cu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2" name="Google Shape;232;p14"/>
          <p:cNvSpPr txBox="1"/>
          <p:nvPr/>
        </p:nvSpPr>
        <p:spPr>
          <a:xfrm>
            <a:off x="2340727" y="4792212"/>
            <a:ext cx="877247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Play from 15:29-25:05 (Presented by a music educator but applicable to all content areas.)</a:t>
            </a:r>
            <a:endParaRPr/>
          </a:p>
        </p:txBody>
      </p:sp>
      <p:pic>
        <p:nvPicPr>
          <p:cNvPr descr="A picture containing colorful, indoor, colored, cake&#10;&#10;Description automatically generated" id="233" name="Google Shape;233;p14"/>
          <p:cNvPicPr preferRelativeResize="0"/>
          <p:nvPr/>
        </p:nvPicPr>
        <p:blipFill rotWithShape="1">
          <a:blip r:embed="rId6">
            <a:alphaModFix/>
          </a:blip>
          <a:srcRect b="0" l="0" r="0" t="0"/>
          <a:stretch/>
        </p:blipFill>
        <p:spPr>
          <a:xfrm>
            <a:off x="774897" y="3749796"/>
            <a:ext cx="1435406" cy="118225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15"/>
          <p:cNvPicPr preferRelativeResize="0"/>
          <p:nvPr/>
        </p:nvPicPr>
        <p:blipFill rotWithShape="1">
          <a:blip r:embed="rId3">
            <a:alphaModFix/>
          </a:blip>
          <a:srcRect b="0" l="0" r="0" t="0"/>
          <a:stretch/>
        </p:blipFill>
        <p:spPr>
          <a:xfrm>
            <a:off x="1025236" y="138594"/>
            <a:ext cx="5745518" cy="6511587"/>
          </a:xfrm>
          <a:prstGeom prst="rect">
            <a:avLst/>
          </a:prstGeom>
          <a:noFill/>
          <a:ln>
            <a:noFill/>
          </a:ln>
        </p:spPr>
      </p:pic>
      <p:sp>
        <p:nvSpPr>
          <p:cNvPr id="239" name="Google Shape;239;p15"/>
          <p:cNvSpPr txBox="1"/>
          <p:nvPr/>
        </p:nvSpPr>
        <p:spPr>
          <a:xfrm>
            <a:off x="7210522" y="674399"/>
            <a:ext cx="3098801" cy="5509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a:solidFill>
                  <a:schemeClr val="dk1"/>
                </a:solidFill>
                <a:latin typeface="Calibri"/>
                <a:ea typeface="Calibri"/>
                <a:cs typeface="Calibri"/>
                <a:sym typeface="Calibri"/>
              </a:rPr>
              <a:t>Some visual art teaching practices provide a natural foundation for SEL learning.</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6"/>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5" name="Google Shape;245;p16"/>
          <p:cNvSpPr/>
          <p:nvPr/>
        </p:nvSpPr>
        <p:spPr>
          <a:xfrm>
            <a:off x="6406152" y="2355786"/>
            <a:ext cx="4985748" cy="3531073"/>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6" name="Google Shape;246;p16"/>
          <p:cNvSpPr txBox="1"/>
          <p:nvPr/>
        </p:nvSpPr>
        <p:spPr>
          <a:xfrm>
            <a:off x="7556910" y="2671820"/>
            <a:ext cx="3510355" cy="2790787"/>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FFFF00"/>
              </a:buClr>
              <a:buSzPts val="3100"/>
              <a:buFont typeface="Calibri"/>
              <a:buNone/>
            </a:pPr>
            <a:r>
              <a:rPr b="1" lang="en-US" sz="3100">
                <a:solidFill>
                  <a:srgbClr val="FFFFFF"/>
                </a:solidFill>
                <a:latin typeface="Calibri"/>
                <a:ea typeface="Calibri"/>
                <a:cs typeface="Calibri"/>
                <a:sym typeface="Calibri"/>
              </a:rPr>
              <a:t>Topic </a:t>
            </a:r>
            <a:r>
              <a:rPr b="1" lang="en-US" sz="3100">
                <a:solidFill>
                  <a:srgbClr val="FFFFFF"/>
                </a:solidFill>
                <a:latin typeface="Calibri"/>
                <a:ea typeface="Calibri"/>
                <a:cs typeface="Calibri"/>
                <a:sym typeface="Calibri"/>
              </a:rPr>
              <a:t>3</a:t>
            </a:r>
            <a:br>
              <a:rPr b="1" lang="en-US" sz="3100">
                <a:solidFill>
                  <a:srgbClr val="FFFFFF"/>
                </a:solidFill>
                <a:latin typeface="Calibri"/>
                <a:ea typeface="Calibri"/>
                <a:cs typeface="Calibri"/>
                <a:sym typeface="Calibri"/>
              </a:rPr>
            </a:br>
            <a:r>
              <a:rPr b="1" lang="en-US" sz="3200">
                <a:solidFill>
                  <a:srgbClr val="FFFFFF"/>
                </a:solidFill>
                <a:latin typeface="Calibri"/>
                <a:ea typeface="Calibri"/>
                <a:cs typeface="Calibri"/>
                <a:sym typeface="Calibri"/>
              </a:rPr>
              <a:t>Self-Assessing </a:t>
            </a:r>
            <a:endParaRPr sz="1500"/>
          </a:p>
          <a:p>
            <a:pPr indent="0" lvl="0" marL="0" marR="0" rtl="0" algn="ctr">
              <a:lnSpc>
                <a:spcPct val="90000"/>
              </a:lnSpc>
              <a:spcBef>
                <a:spcPts val="0"/>
              </a:spcBef>
              <a:spcAft>
                <a:spcPts val="0"/>
              </a:spcAft>
              <a:buClr>
                <a:srgbClr val="FFFFFF"/>
              </a:buClr>
              <a:buSzPts val="3100"/>
              <a:buFont typeface="Calibri"/>
              <a:buNone/>
            </a:pPr>
            <a:r>
              <a:rPr b="1" lang="en-US" sz="3200">
                <a:solidFill>
                  <a:srgbClr val="FFFFFF"/>
                </a:solidFill>
                <a:latin typeface="Calibri"/>
                <a:ea typeface="Calibri"/>
                <a:cs typeface="Calibri"/>
                <a:sym typeface="Calibri"/>
              </a:rPr>
              <a:t>TEACHER</a:t>
            </a:r>
            <a:endParaRPr sz="1500"/>
          </a:p>
          <a:p>
            <a:pPr indent="0" lvl="0" marL="0" marR="0" rtl="0" algn="ctr">
              <a:lnSpc>
                <a:spcPct val="90000"/>
              </a:lnSpc>
              <a:spcBef>
                <a:spcPts val="0"/>
              </a:spcBef>
              <a:spcAft>
                <a:spcPts val="0"/>
              </a:spcAft>
              <a:buClr>
                <a:srgbClr val="FFFFFF"/>
              </a:buClr>
              <a:buSzPts val="3100"/>
              <a:buFont typeface="Calibri"/>
              <a:buNone/>
            </a:pPr>
            <a:r>
              <a:rPr b="1" lang="en-US" sz="3200">
                <a:solidFill>
                  <a:srgbClr val="FFFFFF"/>
                </a:solidFill>
                <a:latin typeface="Calibri"/>
                <a:ea typeface="Calibri"/>
                <a:cs typeface="Calibri"/>
                <a:sym typeface="Calibri"/>
              </a:rPr>
              <a:t>Social &amp; Emotional Instruction and Competencies</a:t>
            </a:r>
            <a:endParaRPr sz="1500"/>
          </a:p>
        </p:txBody>
      </p:sp>
      <p:sp>
        <p:nvSpPr>
          <p:cNvPr id="247" name="Google Shape;247;p16"/>
          <p:cNvSpPr/>
          <p:nvPr/>
        </p:nvSpPr>
        <p:spPr>
          <a:xfrm>
            <a:off x="6409782" y="1654168"/>
            <a:ext cx="822493" cy="4232692"/>
          </a:xfrm>
          <a:custGeom>
            <a:rect b="b" l="l" r="r" t="t"/>
            <a:pathLst>
              <a:path extrusionOk="0" h="2732" w="491">
                <a:moveTo>
                  <a:pt x="491" y="2247"/>
                </a:moveTo>
                <a:lnTo>
                  <a:pt x="0" y="2732"/>
                </a:lnTo>
                <a:lnTo>
                  <a:pt x="0" y="486"/>
                </a:lnTo>
                <a:lnTo>
                  <a:pt x="491" y="0"/>
                </a:lnTo>
                <a:lnTo>
                  <a:pt x="491" y="2247"/>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8" name="Google Shape;248;p16"/>
          <p:cNvSpPr/>
          <p:nvPr/>
        </p:nvSpPr>
        <p:spPr>
          <a:xfrm>
            <a:off x="6544520" y="1311136"/>
            <a:ext cx="687754" cy="3820236"/>
          </a:xfrm>
          <a:custGeom>
            <a:rect b="b" l="l" r="r" t="t"/>
            <a:pathLst>
              <a:path extrusionOk="0" h="2447" w="414">
                <a:moveTo>
                  <a:pt x="414" y="2447"/>
                </a:moveTo>
                <a:lnTo>
                  <a:pt x="0" y="2247"/>
                </a:lnTo>
                <a:lnTo>
                  <a:pt x="0" y="0"/>
                </a:lnTo>
                <a:lnTo>
                  <a:pt x="414" y="200"/>
                </a:lnTo>
                <a:lnTo>
                  <a:pt x="414" y="2447"/>
                </a:lnTo>
                <a:close/>
              </a:path>
            </a:pathLst>
          </a:custGeom>
          <a:solidFill>
            <a:srgbClr val="2F54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9" name="Google Shape;249;p16"/>
          <p:cNvSpPr/>
          <p:nvPr/>
        </p:nvSpPr>
        <p:spPr>
          <a:xfrm>
            <a:off x="6544520" y="1126737"/>
            <a:ext cx="347200" cy="3699705"/>
          </a:xfrm>
          <a:custGeom>
            <a:rect b="b" l="l" r="r" t="t"/>
            <a:pathLst>
              <a:path extrusionOk="0" h="2358" w="209">
                <a:moveTo>
                  <a:pt x="209" y="2246"/>
                </a:moveTo>
                <a:lnTo>
                  <a:pt x="0" y="2358"/>
                </a:lnTo>
                <a:lnTo>
                  <a:pt x="0" y="111"/>
                </a:lnTo>
                <a:lnTo>
                  <a:pt x="209" y="0"/>
                </a:lnTo>
                <a:lnTo>
                  <a:pt x="209" y="2246"/>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A screenshot of a cell phone&#10;&#10;Description automatically generated" id="250" name="Google Shape;250;p16"/>
          <p:cNvPicPr preferRelativeResize="0"/>
          <p:nvPr/>
        </p:nvPicPr>
        <p:blipFill rotWithShape="1">
          <a:blip r:embed="rId3">
            <a:alphaModFix/>
          </a:blip>
          <a:srcRect b="2322" l="0" r="3" t="0"/>
          <a:stretch/>
        </p:blipFill>
        <p:spPr>
          <a:xfrm>
            <a:off x="452997" y="1120046"/>
            <a:ext cx="6441682" cy="40113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pic>
        <p:nvPicPr>
          <p:cNvPr id="256" name="Google Shape;256;p17"/>
          <p:cNvPicPr preferRelativeResize="0"/>
          <p:nvPr>
            <p:ph idx="1" type="body"/>
          </p:nvPr>
        </p:nvPicPr>
        <p:blipFill rotWithShape="1">
          <a:blip r:embed="rId3">
            <a:alphaModFix/>
          </a:blip>
          <a:srcRect b="0" l="0" r="0" t="0"/>
          <a:stretch/>
        </p:blipFill>
        <p:spPr>
          <a:xfrm>
            <a:off x="5822528" y="458400"/>
            <a:ext cx="5980207" cy="5941197"/>
          </a:xfrm>
          <a:prstGeom prst="rect">
            <a:avLst/>
          </a:prstGeom>
          <a:noFill/>
          <a:ln>
            <a:noFill/>
          </a:ln>
        </p:spPr>
      </p:pic>
      <p:pic>
        <p:nvPicPr>
          <p:cNvPr descr="Screen Shot 2020-03-25 at 2.21.59 PM.png" id="257" name="Google Shape;257;p17"/>
          <p:cNvPicPr preferRelativeResize="0"/>
          <p:nvPr/>
        </p:nvPicPr>
        <p:blipFill rotWithShape="1">
          <a:blip r:embed="rId4">
            <a:alphaModFix/>
          </a:blip>
          <a:srcRect b="0" l="0" r="0" t="0"/>
          <a:stretch/>
        </p:blipFill>
        <p:spPr>
          <a:xfrm>
            <a:off x="195301" y="244015"/>
            <a:ext cx="4056489" cy="6369965"/>
          </a:xfrm>
          <a:prstGeom prst="rect">
            <a:avLst/>
          </a:prstGeom>
          <a:noFill/>
          <a:ln>
            <a:noFill/>
          </a:ln>
        </p:spPr>
      </p:pic>
      <p:sp>
        <p:nvSpPr>
          <p:cNvPr id="258" name="Google Shape;258;p17"/>
          <p:cNvSpPr/>
          <p:nvPr/>
        </p:nvSpPr>
        <p:spPr>
          <a:xfrm rot="654338">
            <a:off x="2919713" y="2275593"/>
            <a:ext cx="5097526" cy="1062114"/>
          </a:xfrm>
          <a:prstGeom prst="rightArrow">
            <a:avLst>
              <a:gd fmla="val 50000" name="adj1"/>
              <a:gd fmla="val 43570" name="adj2"/>
            </a:avLst>
          </a:prstGeom>
          <a:solidFill>
            <a:srgbClr val="FFC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C00000"/>
                </a:solidFill>
                <a:latin typeface="Calibri"/>
                <a:ea typeface="Calibri"/>
                <a:cs typeface="Calibri"/>
                <a:sym typeface="Calibri"/>
              </a:rPr>
              <a:t>…are important for student…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descr="Screen Shot 2020-03-25 at 12.20.47 PM.png" id="264" name="Google Shape;264;p18"/>
          <p:cNvPicPr preferRelativeResize="0"/>
          <p:nvPr>
            <p:ph idx="1" type="body"/>
          </p:nvPr>
        </p:nvPicPr>
        <p:blipFill rotWithShape="1">
          <a:blip r:embed="rId3">
            <a:alphaModFix/>
          </a:blip>
          <a:srcRect b="24" l="635" r="4694" t="6689"/>
          <a:stretch/>
        </p:blipFill>
        <p:spPr>
          <a:xfrm>
            <a:off x="0" y="7178"/>
            <a:ext cx="12192000" cy="6850822"/>
          </a:xfrm>
          <a:prstGeom prst="rect">
            <a:avLst/>
          </a:prstGeom>
          <a:noFill/>
          <a:ln>
            <a:noFill/>
          </a:ln>
        </p:spPr>
      </p:pic>
      <p:pic>
        <p:nvPicPr>
          <p:cNvPr descr="Screen Shot 2020-03-25 at 12.23.58 PM.png" id="265" name="Google Shape;265;p18"/>
          <p:cNvPicPr preferRelativeResize="0"/>
          <p:nvPr/>
        </p:nvPicPr>
        <p:blipFill rotWithShape="1">
          <a:blip r:embed="rId4">
            <a:alphaModFix/>
          </a:blip>
          <a:srcRect b="0" l="0" r="0" t="0"/>
          <a:stretch/>
        </p:blipFill>
        <p:spPr>
          <a:xfrm>
            <a:off x="3945466" y="5996356"/>
            <a:ext cx="2743200" cy="463708"/>
          </a:xfrm>
          <a:prstGeom prst="rect">
            <a:avLst/>
          </a:prstGeom>
          <a:noFill/>
          <a:ln>
            <a:noFill/>
          </a:ln>
        </p:spPr>
      </p:pic>
      <p:pic>
        <p:nvPicPr>
          <p:cNvPr descr="Screen Shot 2020-03-25 at 12.27.36 PM.png" id="266" name="Google Shape;266;p18"/>
          <p:cNvPicPr preferRelativeResize="0"/>
          <p:nvPr/>
        </p:nvPicPr>
        <p:blipFill rotWithShape="1">
          <a:blip r:embed="rId5">
            <a:alphaModFix/>
          </a:blip>
          <a:srcRect b="0" l="0" r="0" t="0"/>
          <a:stretch/>
        </p:blipFill>
        <p:spPr>
          <a:xfrm>
            <a:off x="1625599" y="5894832"/>
            <a:ext cx="1794934" cy="66480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g91e19fd4b0_0_2"/>
          <p:cNvSpPr txBox="1"/>
          <p:nvPr>
            <p:ph idx="1" type="subTitle"/>
          </p:nvPr>
        </p:nvSpPr>
        <p:spPr>
          <a:xfrm>
            <a:off x="1393925" y="306600"/>
            <a:ext cx="9144000" cy="17496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b="1" lang="en-US"/>
              <a:t>Developed through resources from the </a:t>
            </a:r>
            <a:endParaRPr b="1"/>
          </a:p>
          <a:p>
            <a:pPr indent="0" lvl="0" marL="0" rtl="0" algn="ctr">
              <a:spcBef>
                <a:spcPts val="1000"/>
              </a:spcBef>
              <a:spcAft>
                <a:spcPts val="0"/>
              </a:spcAft>
              <a:buNone/>
            </a:pPr>
            <a:r>
              <a:rPr b="1" lang="en-US" sz="5000">
                <a:solidFill>
                  <a:srgbClr val="666666"/>
                </a:solidFill>
              </a:rPr>
              <a:t>PA Department of Education</a:t>
            </a:r>
            <a:endParaRPr b="1" sz="5000">
              <a:solidFill>
                <a:srgbClr val="666666"/>
              </a:solidFill>
            </a:endParaRPr>
          </a:p>
          <a:p>
            <a:pPr indent="0" lvl="0" marL="0" rtl="0" algn="ctr">
              <a:spcBef>
                <a:spcPts val="1000"/>
              </a:spcBef>
              <a:spcAft>
                <a:spcPts val="0"/>
              </a:spcAft>
              <a:buNone/>
            </a:pPr>
            <a:r>
              <a:rPr b="1" lang="en-US"/>
              <a:t>and the</a:t>
            </a:r>
            <a:endParaRPr b="1"/>
          </a:p>
        </p:txBody>
      </p:sp>
      <p:pic>
        <p:nvPicPr>
          <p:cNvPr id="99" name="Google Shape;99;g91e19fd4b0_0_2"/>
          <p:cNvPicPr preferRelativeResize="0"/>
          <p:nvPr/>
        </p:nvPicPr>
        <p:blipFill rotWithShape="1">
          <a:blip r:embed="rId3">
            <a:alphaModFix/>
          </a:blip>
          <a:srcRect b="0" l="0" r="0" t="0"/>
          <a:stretch/>
        </p:blipFill>
        <p:spPr>
          <a:xfrm>
            <a:off x="574526" y="2381075"/>
            <a:ext cx="11042926" cy="41297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9"/>
          <p:cNvSpPr txBox="1"/>
          <p:nvPr>
            <p:ph type="title"/>
          </p:nvPr>
        </p:nvSpPr>
        <p:spPr>
          <a:xfrm>
            <a:off x="838200" y="130596"/>
            <a:ext cx="10515600" cy="942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Taking Your “Teacher” SEL Temperature</a:t>
            </a:r>
            <a:endParaRPr/>
          </a:p>
        </p:txBody>
      </p:sp>
      <p:graphicFrame>
        <p:nvGraphicFramePr>
          <p:cNvPr id="273" name="Google Shape;273;p19"/>
          <p:cNvGraphicFramePr/>
          <p:nvPr/>
        </p:nvGraphicFramePr>
        <p:xfrm>
          <a:off x="2032001" y="1072591"/>
          <a:ext cx="3000000" cy="3000000"/>
        </p:xfrm>
        <a:graphic>
          <a:graphicData uri="http://schemas.openxmlformats.org/drawingml/2006/table">
            <a:tbl>
              <a:tblPr bandRow="1" firstRow="1">
                <a:noFill/>
                <a:tableStyleId>{7D718011-2657-4A2A-871D-72C2F52F3887}</a:tableStyleId>
              </a:tblPr>
              <a:tblGrid>
                <a:gridCol w="7929100"/>
                <a:gridCol w="1392700"/>
              </a:tblGrid>
              <a:tr h="387125">
                <a:tc>
                  <a:txBody>
                    <a:bodyPr/>
                    <a:lstStyle/>
                    <a:p>
                      <a:pPr indent="0" lvl="0" marL="0" marR="0" rtl="0" algn="l">
                        <a:spcBef>
                          <a:spcPts val="0"/>
                        </a:spcBef>
                        <a:spcAft>
                          <a:spcPts val="0"/>
                        </a:spcAft>
                        <a:buNone/>
                      </a:pPr>
                      <a:r>
                        <a:rPr lang="en-US" sz="1800" u="none" cap="none" strike="noStrike"/>
                        <a:t>Instructional Practices/Competencies/Strategies</a:t>
                      </a:r>
                      <a:endParaRPr/>
                    </a:p>
                  </a:txBody>
                  <a:tcPr marT="45725" marB="45725" marR="91450" marL="91450"/>
                </a:tc>
                <a:tc>
                  <a:txBody>
                    <a:bodyPr/>
                    <a:lstStyle/>
                    <a:p>
                      <a:pPr indent="0" lvl="0" marL="0" marR="0" rtl="0" algn="l">
                        <a:spcBef>
                          <a:spcPts val="0"/>
                        </a:spcBef>
                        <a:spcAft>
                          <a:spcPts val="0"/>
                        </a:spcAft>
                        <a:buNone/>
                      </a:pPr>
                      <a:r>
                        <a:rPr lang="en-US" sz="1800"/>
                        <a:t>Self Rating</a:t>
                      </a:r>
                      <a:endParaRPr/>
                    </a:p>
                  </a:txBody>
                  <a:tcPr marT="45725" marB="45725" marR="91450" marL="91450"/>
                </a:tc>
              </a:tr>
              <a:tr h="690525">
                <a:tc>
                  <a:txBody>
                    <a:bodyPr/>
                    <a:lstStyle/>
                    <a:p>
                      <a:pPr indent="0" lvl="0" marL="0" marR="0" rtl="0" algn="l">
                        <a:spcBef>
                          <a:spcPts val="0"/>
                        </a:spcBef>
                        <a:spcAft>
                          <a:spcPts val="0"/>
                        </a:spcAft>
                        <a:buNone/>
                      </a:pPr>
                      <a:r>
                        <a:rPr lang="en-US" sz="1800"/>
                        <a:t>I teach students strategies to handle the emotions that affect their learning (e.g., stress, frustration)</a:t>
                      </a:r>
                      <a:endParaRPr/>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954550">
                <a:tc>
                  <a:txBody>
                    <a:bodyPr/>
                    <a:lstStyle/>
                    <a:p>
                      <a:pPr indent="0" lvl="0" marL="0" marR="0" rtl="0" algn="l">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I arrange experiences that allow my students to become responsible (e.g., classroom aides or jobs, peer tutoring, specific roles in group work) in developmentally appropriate ways.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722100">
                <a:tc>
                  <a:txBody>
                    <a:bodyPr/>
                    <a:lstStyle/>
                    <a:p>
                      <a:pPr indent="0" lvl="0" marL="0" marR="0" rtl="0" algn="l">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I am aware of how my cultural beliefs and background affect my </a:t>
                      </a:r>
                      <a:r>
                        <a:rPr b="1" lang="en-US" sz="1800">
                          <a:solidFill>
                            <a:schemeClr val="dk1"/>
                          </a:solidFill>
                          <a:latin typeface="Calibri"/>
                          <a:ea typeface="Calibri"/>
                          <a:cs typeface="Calibri"/>
                          <a:sym typeface="Calibri"/>
                        </a:rPr>
                        <a:t>social teaching practices </a:t>
                      </a:r>
                      <a:r>
                        <a:rPr lang="en-US" sz="1800">
                          <a:solidFill>
                            <a:schemeClr val="dk1"/>
                          </a:solidFill>
                          <a:latin typeface="Calibri"/>
                          <a:ea typeface="Calibri"/>
                          <a:cs typeface="Calibri"/>
                          <a:sym typeface="Calibri"/>
                        </a:rPr>
                        <a:t>with my students.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710925">
                <a:tc>
                  <a:txBody>
                    <a:bodyPr/>
                    <a:lstStyle/>
                    <a:p>
                      <a:pPr indent="0" lvl="0" marL="0" marR="0" rtl="0" algn="l">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I model behaviors (e.g., form guidelines, set boundaries) to help students learn to regulate emotions during </a:t>
                      </a:r>
                      <a:r>
                        <a:rPr b="1" lang="en-US" sz="1800">
                          <a:solidFill>
                            <a:schemeClr val="dk1"/>
                          </a:solidFill>
                          <a:latin typeface="Calibri"/>
                          <a:ea typeface="Calibri"/>
                          <a:cs typeface="Calibri"/>
                          <a:sym typeface="Calibri"/>
                        </a:rPr>
                        <a:t>social teaching practices</a:t>
                      </a:r>
                      <a:r>
                        <a:rPr lang="en-US" sz="1800">
                          <a:solidFill>
                            <a:schemeClr val="dk1"/>
                          </a:solidFill>
                          <a:latin typeface="Calibri"/>
                          <a:ea typeface="Calibri"/>
                          <a:cs typeface="Calibri"/>
                          <a:sym typeface="Calibri"/>
                        </a:rPr>
                        <a:t>.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718000">
                <a:tc>
                  <a:txBody>
                    <a:bodyPr/>
                    <a:lstStyle/>
                    <a:p>
                      <a:pPr indent="0" lvl="0" marL="0" marR="0" rtl="0" algn="l">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I usually understand the perspectives of my students and can pay attention to their emotional cues during classroom interactions.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695550">
                <a:tc>
                  <a:txBody>
                    <a:bodyPr/>
                    <a:lstStyle/>
                    <a:p>
                      <a:pPr indent="0" lvl="0" marL="0" marR="0" rtl="0" algn="l">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I create learning experiences in which my students must apply positive social skills to be successful. </a:t>
                      </a:r>
                      <a:endParaRPr/>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733250">
                <a:tc>
                  <a:txBody>
                    <a:bodyPr/>
                    <a:lstStyle/>
                    <a:p>
                      <a:pPr indent="0" lvl="0" marL="0" marR="0" rtl="0" algn="l">
                        <a:lnSpc>
                          <a:spcPct val="10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I ensure that my students feel responsible for accomplishing or failing to accomplish their academic work.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bl>
          </a:graphicData>
        </a:graphic>
      </p:graphicFrame>
      <p:pic>
        <p:nvPicPr>
          <p:cNvPr descr="A picture containing clock&#10;&#10;Description automatically generated" id="274" name="Google Shape;274;p19"/>
          <p:cNvPicPr preferRelativeResize="0"/>
          <p:nvPr/>
        </p:nvPicPr>
        <p:blipFill rotWithShape="1">
          <a:blip r:embed="rId3">
            <a:alphaModFix/>
          </a:blip>
          <a:srcRect b="0" l="0" r="0" t="0"/>
          <a:stretch/>
        </p:blipFill>
        <p:spPr>
          <a:xfrm>
            <a:off x="0" y="1999005"/>
            <a:ext cx="2032000" cy="4064000"/>
          </a:xfrm>
          <a:prstGeom prst="rect">
            <a:avLst/>
          </a:prstGeom>
          <a:noFill/>
          <a:ln>
            <a:noFill/>
          </a:ln>
        </p:spPr>
      </p:pic>
      <p:pic>
        <p:nvPicPr>
          <p:cNvPr id="275" name="Google Shape;275;p19"/>
          <p:cNvPicPr preferRelativeResize="0"/>
          <p:nvPr/>
        </p:nvPicPr>
        <p:blipFill>
          <a:blip r:embed="rId4">
            <a:alphaModFix/>
          </a:blip>
          <a:stretch>
            <a:fillRect/>
          </a:stretch>
        </p:blipFill>
        <p:spPr>
          <a:xfrm>
            <a:off x="10152975" y="1529950"/>
            <a:ext cx="1029425" cy="575600"/>
          </a:xfrm>
          <a:prstGeom prst="rect">
            <a:avLst/>
          </a:prstGeom>
          <a:noFill/>
          <a:ln>
            <a:noFill/>
          </a:ln>
        </p:spPr>
      </p:pic>
      <p:pic>
        <p:nvPicPr>
          <p:cNvPr id="276" name="Google Shape;276;p19"/>
          <p:cNvPicPr preferRelativeResize="0"/>
          <p:nvPr/>
        </p:nvPicPr>
        <p:blipFill>
          <a:blip r:embed="rId4">
            <a:alphaModFix/>
          </a:blip>
          <a:stretch>
            <a:fillRect/>
          </a:stretch>
        </p:blipFill>
        <p:spPr>
          <a:xfrm>
            <a:off x="10152975" y="2346775"/>
            <a:ext cx="1029425" cy="575600"/>
          </a:xfrm>
          <a:prstGeom prst="rect">
            <a:avLst/>
          </a:prstGeom>
          <a:noFill/>
          <a:ln>
            <a:noFill/>
          </a:ln>
        </p:spPr>
      </p:pic>
      <p:pic>
        <p:nvPicPr>
          <p:cNvPr id="277" name="Google Shape;277;p19"/>
          <p:cNvPicPr preferRelativeResize="0"/>
          <p:nvPr/>
        </p:nvPicPr>
        <p:blipFill>
          <a:blip r:embed="rId4">
            <a:alphaModFix/>
          </a:blip>
          <a:stretch>
            <a:fillRect/>
          </a:stretch>
        </p:blipFill>
        <p:spPr>
          <a:xfrm>
            <a:off x="10152975" y="3182375"/>
            <a:ext cx="1029425" cy="575600"/>
          </a:xfrm>
          <a:prstGeom prst="rect">
            <a:avLst/>
          </a:prstGeom>
          <a:noFill/>
          <a:ln>
            <a:noFill/>
          </a:ln>
        </p:spPr>
      </p:pic>
      <p:pic>
        <p:nvPicPr>
          <p:cNvPr id="278" name="Google Shape;278;p19"/>
          <p:cNvPicPr preferRelativeResize="0"/>
          <p:nvPr/>
        </p:nvPicPr>
        <p:blipFill>
          <a:blip r:embed="rId4">
            <a:alphaModFix/>
          </a:blip>
          <a:stretch>
            <a:fillRect/>
          </a:stretch>
        </p:blipFill>
        <p:spPr>
          <a:xfrm>
            <a:off x="10152975" y="3872325"/>
            <a:ext cx="1029425" cy="575600"/>
          </a:xfrm>
          <a:prstGeom prst="rect">
            <a:avLst/>
          </a:prstGeom>
          <a:noFill/>
          <a:ln>
            <a:noFill/>
          </a:ln>
        </p:spPr>
      </p:pic>
      <p:pic>
        <p:nvPicPr>
          <p:cNvPr id="279" name="Google Shape;279;p19"/>
          <p:cNvPicPr preferRelativeResize="0"/>
          <p:nvPr/>
        </p:nvPicPr>
        <p:blipFill>
          <a:blip r:embed="rId4">
            <a:alphaModFix/>
          </a:blip>
          <a:stretch>
            <a:fillRect/>
          </a:stretch>
        </p:blipFill>
        <p:spPr>
          <a:xfrm>
            <a:off x="10152975" y="4635100"/>
            <a:ext cx="1029425" cy="575600"/>
          </a:xfrm>
          <a:prstGeom prst="rect">
            <a:avLst/>
          </a:prstGeom>
          <a:noFill/>
          <a:ln>
            <a:noFill/>
          </a:ln>
        </p:spPr>
      </p:pic>
      <p:pic>
        <p:nvPicPr>
          <p:cNvPr id="280" name="Google Shape;280;p19"/>
          <p:cNvPicPr preferRelativeResize="0"/>
          <p:nvPr/>
        </p:nvPicPr>
        <p:blipFill>
          <a:blip r:embed="rId4">
            <a:alphaModFix/>
          </a:blip>
          <a:stretch>
            <a:fillRect/>
          </a:stretch>
        </p:blipFill>
        <p:spPr>
          <a:xfrm>
            <a:off x="10152975" y="5308513"/>
            <a:ext cx="1029425" cy="575600"/>
          </a:xfrm>
          <a:prstGeom prst="rect">
            <a:avLst/>
          </a:prstGeom>
          <a:noFill/>
          <a:ln>
            <a:noFill/>
          </a:ln>
        </p:spPr>
      </p:pic>
      <p:pic>
        <p:nvPicPr>
          <p:cNvPr id="281" name="Google Shape;281;p19"/>
          <p:cNvPicPr preferRelativeResize="0"/>
          <p:nvPr/>
        </p:nvPicPr>
        <p:blipFill>
          <a:blip r:embed="rId4">
            <a:alphaModFix/>
          </a:blip>
          <a:stretch>
            <a:fillRect/>
          </a:stretch>
        </p:blipFill>
        <p:spPr>
          <a:xfrm>
            <a:off x="10152975" y="6063000"/>
            <a:ext cx="1029425" cy="575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6" name="Shape 286"/>
        <p:cNvGrpSpPr/>
        <p:nvPr/>
      </p:nvGrpSpPr>
      <p:grpSpPr>
        <a:xfrm>
          <a:off x="0" y="0"/>
          <a:ext cx="0" cy="0"/>
          <a:chOff x="0" y="0"/>
          <a:chExt cx="0" cy="0"/>
        </a:xfrm>
      </p:grpSpPr>
      <p:sp>
        <p:nvSpPr>
          <p:cNvPr id="287" name="Google Shape;287;p2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indoor, person, table, sitting&#10;&#10;Description automatically generated" id="288" name="Google Shape;288;p20"/>
          <p:cNvPicPr preferRelativeResize="0"/>
          <p:nvPr/>
        </p:nvPicPr>
        <p:blipFill rotWithShape="1">
          <a:blip r:embed="rId3">
            <a:alphaModFix/>
          </a:blip>
          <a:srcRect b="-1" l="6745" r="-1" t="0"/>
          <a:stretch/>
        </p:blipFill>
        <p:spPr>
          <a:xfrm>
            <a:off x="4883022" y="10"/>
            <a:ext cx="7308978" cy="6857990"/>
          </a:xfrm>
          <a:custGeom>
            <a:rect b="b" l="l" r="r" t="t"/>
            <a:pathLst>
              <a:path extrusionOk="0" h="6858000" w="7308978">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a:ln>
            <a:noFill/>
          </a:ln>
        </p:spPr>
      </p:pic>
      <p:sp>
        <p:nvSpPr>
          <p:cNvPr id="289" name="Google Shape;289;p20"/>
          <p:cNvSpPr/>
          <p:nvPr/>
        </p:nvSpPr>
        <p:spPr>
          <a:xfrm>
            <a:off x="0" y="0"/>
            <a:ext cx="6096001" cy="6858000"/>
          </a:xfrm>
          <a:custGeom>
            <a:rect b="b" l="l" r="r" t="t"/>
            <a:pathLst>
              <a:path extrusionOk="0" h="6858000" w="6096001">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solidFill>
            <a:schemeClr val="lt1"/>
          </a:solidFill>
          <a:ln cap="flat" cmpd="sng" w="9525">
            <a:solidFill>
              <a:srgbClr val="EFEFEF"/>
            </a:solidFill>
            <a:prstDash val="solid"/>
            <a:miter lim="800000"/>
            <a:headEnd len="sm" w="sm" type="none"/>
            <a:tailEnd len="sm" w="sm" type="none"/>
          </a:ln>
          <a:effectLst>
            <a:outerShdw blurRad="50800" rotWithShape="0" algn="l" dist="38100">
              <a:srgbClr val="D8D8D8">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90" name="Google Shape;290;p20"/>
          <p:cNvSpPr/>
          <p:nvPr/>
        </p:nvSpPr>
        <p:spPr>
          <a:xfrm>
            <a:off x="0" y="0"/>
            <a:ext cx="6086857" cy="6858000"/>
          </a:xfrm>
          <a:custGeom>
            <a:rect b="b" l="l" r="r" t="t"/>
            <a:pathLst>
              <a:path extrusionOk="0" h="6858000" w="6086857">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91" name="Google Shape;291;p20"/>
          <p:cNvSpPr txBox="1"/>
          <p:nvPr>
            <p:ph type="title"/>
          </p:nvPr>
        </p:nvSpPr>
        <p:spPr>
          <a:xfrm>
            <a:off x="374904" y="619434"/>
            <a:ext cx="4992624" cy="124358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b="1" lang="en-US" sz="2800"/>
              <a:t>Do any of those statements inform your thinking about designing instruction?</a:t>
            </a:r>
            <a:endParaRPr/>
          </a:p>
        </p:txBody>
      </p:sp>
      <p:sp>
        <p:nvSpPr>
          <p:cNvPr id="292" name="Google Shape;292;p20"/>
          <p:cNvSpPr/>
          <p:nvPr/>
        </p:nvSpPr>
        <p:spPr>
          <a:xfrm>
            <a:off x="0" y="1124325"/>
            <a:ext cx="128016" cy="65390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93" name="Google Shape;293;p20"/>
          <p:cNvSpPr/>
          <p:nvPr/>
        </p:nvSpPr>
        <p:spPr>
          <a:xfrm>
            <a:off x="437769" y="2195336"/>
            <a:ext cx="498348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294" name="Google Shape;294;p20"/>
          <p:cNvSpPr txBox="1"/>
          <p:nvPr>
            <p:ph idx="1" type="body"/>
          </p:nvPr>
        </p:nvSpPr>
        <p:spPr>
          <a:xfrm>
            <a:off x="374904" y="2522949"/>
            <a:ext cx="5065776" cy="3715617"/>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400"/>
              <a:buChar char="•"/>
            </a:pPr>
            <a:r>
              <a:rPr lang="en-US" sz="2400"/>
              <a:t>C</a:t>
            </a:r>
            <a:r>
              <a:rPr lang="en-US" sz="2400"/>
              <a:t>reate learning experiences in which my students must apply positive social skills. </a:t>
            </a:r>
            <a:endParaRPr/>
          </a:p>
          <a:p>
            <a:pPr indent="-152400" lvl="0" marL="228600" rtl="0" algn="l">
              <a:lnSpc>
                <a:spcPct val="90000"/>
              </a:lnSpc>
              <a:spcBef>
                <a:spcPts val="1000"/>
              </a:spcBef>
              <a:spcAft>
                <a:spcPts val="0"/>
              </a:spcAft>
              <a:buClr>
                <a:schemeClr val="dk1"/>
              </a:buClr>
              <a:buSzPts val="1200"/>
              <a:buNone/>
            </a:pPr>
            <a:r>
              <a:t/>
            </a:r>
            <a:endParaRPr sz="1200"/>
          </a:p>
          <a:p>
            <a:pPr indent="-228600" lvl="0" marL="228600" rtl="0" algn="l">
              <a:lnSpc>
                <a:spcPct val="90000"/>
              </a:lnSpc>
              <a:spcBef>
                <a:spcPts val="1000"/>
              </a:spcBef>
              <a:spcAft>
                <a:spcPts val="0"/>
              </a:spcAft>
              <a:buClr>
                <a:schemeClr val="dk1"/>
              </a:buClr>
              <a:buSzPts val="2400"/>
              <a:buChar char="•"/>
            </a:pPr>
            <a:r>
              <a:rPr lang="en-US" sz="2400"/>
              <a:t>A</a:t>
            </a:r>
            <a:r>
              <a:rPr lang="en-US" sz="2400"/>
              <a:t>rrange experiences that allow my students to become responsible. </a:t>
            </a:r>
            <a:endParaRPr/>
          </a:p>
          <a:p>
            <a:pPr indent="-152400" lvl="0" marL="228600" rtl="0" algn="l">
              <a:lnSpc>
                <a:spcPct val="90000"/>
              </a:lnSpc>
              <a:spcBef>
                <a:spcPts val="1000"/>
              </a:spcBef>
              <a:spcAft>
                <a:spcPts val="0"/>
              </a:spcAft>
              <a:buClr>
                <a:schemeClr val="dk1"/>
              </a:buClr>
              <a:buSzPts val="1200"/>
              <a:buNone/>
            </a:pPr>
            <a:r>
              <a:t/>
            </a:r>
            <a:endParaRPr sz="1200"/>
          </a:p>
          <a:p>
            <a:pPr indent="-228600" lvl="0" marL="228600" rtl="0" algn="l">
              <a:lnSpc>
                <a:spcPct val="90000"/>
              </a:lnSpc>
              <a:spcBef>
                <a:spcPts val="1000"/>
              </a:spcBef>
              <a:spcAft>
                <a:spcPts val="0"/>
              </a:spcAft>
              <a:buClr>
                <a:schemeClr val="dk1"/>
              </a:buClr>
              <a:buSzPts val="2400"/>
              <a:buChar char="•"/>
            </a:pPr>
            <a:r>
              <a:rPr lang="en-US" sz="2400"/>
              <a:t>Be a</a:t>
            </a:r>
            <a:r>
              <a:rPr lang="en-US" sz="2400"/>
              <a:t>ware of how my cultural beliefs and background affect my </a:t>
            </a:r>
            <a:r>
              <a:rPr b="1" lang="en-US" sz="2400"/>
              <a:t>social teaching practices </a:t>
            </a:r>
            <a:r>
              <a:rPr lang="en-US" sz="2400"/>
              <a:t>with my students.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2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1" name="Google Shape;301;p21"/>
          <p:cNvSpPr txBox="1"/>
          <p:nvPr>
            <p:ph type="title"/>
          </p:nvPr>
        </p:nvSpPr>
        <p:spPr>
          <a:xfrm>
            <a:off x="496824" y="836783"/>
            <a:ext cx="5685705" cy="5662484"/>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libri"/>
              <a:buNone/>
            </a:pPr>
            <a:r>
              <a:rPr i="1" lang="en-US"/>
              <a:t>Self-Assessing Social and Emotional Instruction and Competencies: </a:t>
            </a:r>
            <a:br>
              <a:rPr i="1" lang="en-US"/>
            </a:br>
            <a:br>
              <a:rPr i="1" lang="en-US"/>
            </a:br>
            <a:r>
              <a:rPr b="1" i="1" lang="en-US" u="sng">
                <a:solidFill>
                  <a:schemeClr val="hlink"/>
                </a:solidFill>
                <a:hlinkClick r:id="rId3"/>
              </a:rPr>
              <a:t>A Tool for Teachers</a:t>
            </a:r>
            <a:endParaRPr b="1" i="1"/>
          </a:p>
        </p:txBody>
      </p:sp>
      <p:sp>
        <p:nvSpPr>
          <p:cNvPr id="302" name="Google Shape;302;p21"/>
          <p:cNvSpPr/>
          <p:nvPr/>
        </p:nvSpPr>
        <p:spPr>
          <a:xfrm>
            <a:off x="5510370" y="851518"/>
            <a:ext cx="6184806" cy="5154967"/>
          </a:xfrm>
          <a:custGeom>
            <a:rect b="b" l="l" r="r" t="t"/>
            <a:pathLst>
              <a:path extrusionOk="0" h="5154967" w="6184806">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rgbClr val="7F7F7F">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lorful, indoor, colored, cake&#10;&#10;Description automatically generated" id="303" name="Google Shape;303;p21"/>
          <p:cNvPicPr preferRelativeResize="0"/>
          <p:nvPr/>
        </p:nvPicPr>
        <p:blipFill rotWithShape="1">
          <a:blip r:embed="rId4">
            <a:alphaModFix/>
          </a:blip>
          <a:srcRect b="0" l="0" r="0" t="0"/>
          <a:stretch/>
        </p:blipFill>
        <p:spPr>
          <a:xfrm>
            <a:off x="7406261" y="2285916"/>
            <a:ext cx="3356101" cy="276421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22"/>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9" name="Google Shape;309;p22"/>
          <p:cNvSpPr/>
          <p:nvPr/>
        </p:nvSpPr>
        <p:spPr>
          <a:xfrm>
            <a:off x="6406152" y="2355786"/>
            <a:ext cx="4985748" cy="3531073"/>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0" name="Google Shape;310;p22"/>
          <p:cNvSpPr/>
          <p:nvPr/>
        </p:nvSpPr>
        <p:spPr>
          <a:xfrm>
            <a:off x="6409782" y="1654168"/>
            <a:ext cx="822493" cy="4232692"/>
          </a:xfrm>
          <a:custGeom>
            <a:rect b="b" l="l" r="r" t="t"/>
            <a:pathLst>
              <a:path extrusionOk="0" h="2732" w="491">
                <a:moveTo>
                  <a:pt x="491" y="2247"/>
                </a:moveTo>
                <a:lnTo>
                  <a:pt x="0" y="2732"/>
                </a:lnTo>
                <a:lnTo>
                  <a:pt x="0" y="486"/>
                </a:lnTo>
                <a:lnTo>
                  <a:pt x="491" y="0"/>
                </a:lnTo>
                <a:lnTo>
                  <a:pt x="491" y="2247"/>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1" name="Google Shape;311;p22"/>
          <p:cNvSpPr/>
          <p:nvPr/>
        </p:nvSpPr>
        <p:spPr>
          <a:xfrm>
            <a:off x="6544520" y="1311136"/>
            <a:ext cx="687754" cy="3820236"/>
          </a:xfrm>
          <a:custGeom>
            <a:rect b="b" l="l" r="r" t="t"/>
            <a:pathLst>
              <a:path extrusionOk="0" h="2447" w="414">
                <a:moveTo>
                  <a:pt x="414" y="2447"/>
                </a:moveTo>
                <a:lnTo>
                  <a:pt x="0" y="2247"/>
                </a:lnTo>
                <a:lnTo>
                  <a:pt x="0" y="0"/>
                </a:lnTo>
                <a:lnTo>
                  <a:pt x="414" y="200"/>
                </a:lnTo>
                <a:lnTo>
                  <a:pt x="414" y="2447"/>
                </a:lnTo>
                <a:close/>
              </a:path>
            </a:pathLst>
          </a:custGeom>
          <a:solidFill>
            <a:srgbClr val="2F54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2" name="Google Shape;312;p22"/>
          <p:cNvSpPr/>
          <p:nvPr/>
        </p:nvSpPr>
        <p:spPr>
          <a:xfrm>
            <a:off x="6544520" y="1126737"/>
            <a:ext cx="347200" cy="3699705"/>
          </a:xfrm>
          <a:custGeom>
            <a:rect b="b" l="l" r="r" t="t"/>
            <a:pathLst>
              <a:path extrusionOk="0" h="2358" w="209">
                <a:moveTo>
                  <a:pt x="209" y="2246"/>
                </a:moveTo>
                <a:lnTo>
                  <a:pt x="0" y="2358"/>
                </a:lnTo>
                <a:lnTo>
                  <a:pt x="0" y="111"/>
                </a:lnTo>
                <a:lnTo>
                  <a:pt x="209" y="0"/>
                </a:lnTo>
                <a:lnTo>
                  <a:pt x="209" y="2246"/>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3" name="Google Shape;313;p22"/>
          <p:cNvSpPr txBox="1"/>
          <p:nvPr/>
        </p:nvSpPr>
        <p:spPr>
          <a:xfrm>
            <a:off x="6481617" y="2738719"/>
            <a:ext cx="4985748" cy="2592449"/>
          </a:xfrm>
          <a:prstGeom prst="rect">
            <a:avLst/>
          </a:prstGeom>
          <a:noFill/>
          <a:ln>
            <a:noFill/>
          </a:ln>
        </p:spPr>
        <p:txBody>
          <a:bodyPr anchorCtr="0" anchor="b" bIns="45700" lIns="91425" spcFirstLastPara="1" rIns="91425" wrap="square" tIns="45700">
            <a:normAutofit/>
          </a:bodyPr>
          <a:lstStyle/>
          <a:p>
            <a:pPr indent="-342900" lvl="0" marL="342900" marR="0" rtl="0" algn="ctr">
              <a:lnSpc>
                <a:spcPct val="90000"/>
              </a:lnSpc>
              <a:spcBef>
                <a:spcPts val="0"/>
              </a:spcBef>
              <a:spcAft>
                <a:spcPts val="0"/>
              </a:spcAft>
              <a:buClr>
                <a:srgbClr val="FFFF00"/>
              </a:buClr>
              <a:buSzPts val="3200"/>
              <a:buFont typeface="Calibri"/>
              <a:buNone/>
            </a:pPr>
            <a:r>
              <a:rPr b="1" lang="en-US" sz="3200">
                <a:solidFill>
                  <a:srgbClr val="FFFFFF"/>
                </a:solidFill>
                <a:latin typeface="Calibri"/>
                <a:ea typeface="Calibri"/>
                <a:cs typeface="Calibri"/>
                <a:sym typeface="Calibri"/>
              </a:rPr>
              <a:t>Topic </a:t>
            </a:r>
            <a:r>
              <a:rPr b="1" lang="en-US" sz="3200">
                <a:solidFill>
                  <a:srgbClr val="FFFFFF"/>
                </a:solidFill>
                <a:latin typeface="Calibri"/>
                <a:ea typeface="Calibri"/>
                <a:cs typeface="Calibri"/>
                <a:sym typeface="Calibri"/>
              </a:rPr>
              <a:t>4</a:t>
            </a:r>
            <a:br>
              <a:rPr lang="en-US" sz="3200">
                <a:solidFill>
                  <a:srgbClr val="FFFFFF"/>
                </a:solidFill>
                <a:latin typeface="Calibri"/>
                <a:ea typeface="Calibri"/>
                <a:cs typeface="Calibri"/>
                <a:sym typeface="Calibri"/>
              </a:rPr>
            </a:br>
            <a:r>
              <a:rPr lang="en-US" sz="3200">
                <a:solidFill>
                  <a:srgbClr val="FFFFFF"/>
                </a:solidFill>
                <a:latin typeface="Calibri"/>
                <a:ea typeface="Calibri"/>
                <a:cs typeface="Calibri"/>
                <a:sym typeface="Calibri"/>
              </a:rPr>
              <a:t>SEL Relationship to: </a:t>
            </a:r>
            <a:br>
              <a:rPr lang="en-US" sz="3200">
                <a:solidFill>
                  <a:srgbClr val="FFFFFF"/>
                </a:solidFill>
                <a:latin typeface="Calibri"/>
                <a:ea typeface="Calibri"/>
                <a:cs typeface="Calibri"/>
                <a:sym typeface="Calibri"/>
              </a:rPr>
            </a:br>
            <a:r>
              <a:rPr lang="en-US" sz="3200">
                <a:solidFill>
                  <a:srgbClr val="FFFFFF"/>
                </a:solidFill>
                <a:latin typeface="Calibri"/>
                <a:ea typeface="Calibri"/>
                <a:cs typeface="Calibri"/>
                <a:sym typeface="Calibri"/>
              </a:rPr>
              <a:t>PA Career Skills Continuum</a:t>
            </a:r>
            <a:br>
              <a:rPr lang="en-US" sz="3200">
                <a:solidFill>
                  <a:srgbClr val="FFFFFF"/>
                </a:solidFill>
                <a:latin typeface="Calibri"/>
                <a:ea typeface="Calibri"/>
                <a:cs typeface="Calibri"/>
                <a:sym typeface="Calibri"/>
              </a:rPr>
            </a:br>
            <a:r>
              <a:rPr lang="en-US" sz="3200">
                <a:solidFill>
                  <a:srgbClr val="FFFFFF"/>
                </a:solidFill>
                <a:latin typeface="Calibri"/>
                <a:ea typeface="Calibri"/>
                <a:cs typeface="Calibri"/>
                <a:sym typeface="Calibri"/>
              </a:rPr>
              <a:t>State Standards</a:t>
            </a:r>
            <a:br>
              <a:rPr lang="en-US" sz="3200">
                <a:solidFill>
                  <a:srgbClr val="FFFFFF"/>
                </a:solidFill>
                <a:latin typeface="Calibri"/>
                <a:ea typeface="Calibri"/>
                <a:cs typeface="Calibri"/>
                <a:sym typeface="Calibri"/>
              </a:rPr>
            </a:br>
            <a:r>
              <a:rPr lang="en-US" sz="3200">
                <a:solidFill>
                  <a:srgbClr val="FFFFFF"/>
                </a:solidFill>
                <a:latin typeface="Calibri"/>
                <a:ea typeface="Calibri"/>
                <a:cs typeface="Calibri"/>
                <a:sym typeface="Calibri"/>
              </a:rPr>
              <a:t>National Standards</a:t>
            </a:r>
            <a:endParaRPr sz="3200">
              <a:solidFill>
                <a:srgbClr val="FFFFFF"/>
              </a:solidFill>
              <a:latin typeface="Calibri"/>
              <a:ea typeface="Calibri"/>
              <a:cs typeface="Calibri"/>
              <a:sym typeface="Calibri"/>
            </a:endParaRPr>
          </a:p>
        </p:txBody>
      </p:sp>
      <p:pic>
        <p:nvPicPr>
          <p:cNvPr descr="A close up of a logo&#10;&#10;Description automatically generated" id="314" name="Google Shape;314;p22"/>
          <p:cNvPicPr preferRelativeResize="0"/>
          <p:nvPr/>
        </p:nvPicPr>
        <p:blipFill rotWithShape="1">
          <a:blip r:embed="rId3">
            <a:alphaModFix/>
          </a:blip>
          <a:srcRect b="0" l="6220" r="9470" t="0"/>
          <a:stretch/>
        </p:blipFill>
        <p:spPr>
          <a:xfrm>
            <a:off x="1258859" y="1120046"/>
            <a:ext cx="5638697" cy="351129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p23"/>
          <p:cNvPicPr preferRelativeResize="0"/>
          <p:nvPr/>
        </p:nvPicPr>
        <p:blipFill rotWithShape="1">
          <a:blip r:embed="rId3">
            <a:alphaModFix/>
          </a:blip>
          <a:srcRect b="0" l="0" r="0" t="0"/>
          <a:stretch/>
        </p:blipFill>
        <p:spPr>
          <a:xfrm>
            <a:off x="1036877" y="2023635"/>
            <a:ext cx="4557827" cy="4528095"/>
          </a:xfrm>
          <a:prstGeom prst="rect">
            <a:avLst/>
          </a:prstGeom>
          <a:noFill/>
          <a:ln>
            <a:noFill/>
          </a:ln>
        </p:spPr>
      </p:pic>
      <p:pic>
        <p:nvPicPr>
          <p:cNvPr id="321" name="Google Shape;321;p23"/>
          <p:cNvPicPr preferRelativeResize="0"/>
          <p:nvPr/>
        </p:nvPicPr>
        <p:blipFill rotWithShape="1">
          <a:blip r:embed="rId4">
            <a:alphaModFix/>
          </a:blip>
          <a:srcRect b="4849" l="6550" r="73859" t="19596"/>
          <a:stretch/>
        </p:blipFill>
        <p:spPr>
          <a:xfrm>
            <a:off x="8515151" y="117452"/>
            <a:ext cx="2445263" cy="6623095"/>
          </a:xfrm>
          <a:prstGeom prst="rect">
            <a:avLst/>
          </a:prstGeom>
          <a:noFill/>
          <a:ln>
            <a:noFill/>
          </a:ln>
        </p:spPr>
      </p:pic>
      <p:sp>
        <p:nvSpPr>
          <p:cNvPr id="322" name="Google Shape;322;p23"/>
          <p:cNvSpPr txBox="1"/>
          <p:nvPr/>
        </p:nvSpPr>
        <p:spPr>
          <a:xfrm>
            <a:off x="785950" y="176825"/>
            <a:ext cx="7729200" cy="1846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dk1"/>
                </a:solidFill>
                <a:latin typeface="Calibri"/>
                <a:ea typeface="Calibri"/>
                <a:cs typeface="Calibri"/>
                <a:sym typeface="Calibri"/>
              </a:rPr>
              <a:t>There’s a strong relationship between the </a:t>
            </a:r>
            <a:endParaRPr/>
          </a:p>
          <a:p>
            <a:pPr indent="0" lvl="0" marL="0" marR="0" rtl="0" algn="ctr">
              <a:spcBef>
                <a:spcPts val="0"/>
              </a:spcBef>
              <a:spcAft>
                <a:spcPts val="0"/>
              </a:spcAft>
              <a:buNone/>
            </a:pPr>
            <a:r>
              <a:rPr b="1" lang="en-US" sz="2400">
                <a:solidFill>
                  <a:schemeClr val="dk1"/>
                </a:solidFill>
                <a:latin typeface="Calibri"/>
                <a:ea typeface="Calibri"/>
                <a:cs typeface="Calibri"/>
                <a:sym typeface="Calibri"/>
              </a:rPr>
              <a:t>SOCIAL EMOTIONAL LEARNING (SEL) COMPETENCIES</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and the </a:t>
            </a:r>
            <a:endParaRPr/>
          </a:p>
          <a:p>
            <a:pPr indent="0" lvl="0" marL="0" marR="0" rtl="0" algn="ctr">
              <a:spcBef>
                <a:spcPts val="0"/>
              </a:spcBef>
              <a:spcAft>
                <a:spcPts val="0"/>
              </a:spcAft>
              <a:buNone/>
            </a:pPr>
            <a:r>
              <a:rPr b="1" lang="en-US" sz="3200" u="sng">
                <a:solidFill>
                  <a:srgbClr val="0000FF"/>
                </a:solidFill>
                <a:latin typeface="Calibri"/>
                <a:ea typeface="Calibri"/>
                <a:cs typeface="Calibri"/>
                <a:sym typeface="Calibri"/>
                <a:hlinkClick r:id="rId5"/>
              </a:rPr>
              <a:t>Pennsylvania Career Ready Skills Continuum</a:t>
            </a:r>
            <a:r>
              <a:rPr b="1" lang="en-US" sz="2900">
                <a:solidFill>
                  <a:srgbClr val="0000FF"/>
                </a:solidFill>
                <a:latin typeface="Calibri"/>
                <a:ea typeface="Calibri"/>
                <a:cs typeface="Calibri"/>
                <a:sym typeface="Calibri"/>
              </a:rPr>
              <a:t> </a:t>
            </a:r>
            <a:endParaRPr sz="1900">
              <a:solidFill>
                <a:srgbClr val="0000FF"/>
              </a:solidFill>
            </a:endParaRPr>
          </a:p>
        </p:txBody>
      </p:sp>
      <p:sp>
        <p:nvSpPr>
          <p:cNvPr id="323" name="Google Shape;323;p23"/>
          <p:cNvSpPr txBox="1"/>
          <p:nvPr/>
        </p:nvSpPr>
        <p:spPr>
          <a:xfrm>
            <a:off x="6464750" y="2821550"/>
            <a:ext cx="1353900" cy="2372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800">
                <a:solidFill>
                  <a:schemeClr val="dk1"/>
                </a:solidFill>
                <a:latin typeface="Calibri"/>
                <a:ea typeface="Calibri"/>
                <a:cs typeface="Calibri"/>
                <a:sym typeface="Calibri"/>
              </a:rPr>
              <a:t>=</a:t>
            </a:r>
            <a:endParaRPr sz="14800">
              <a:solidFill>
                <a:schemeClr val="dk1"/>
              </a:solidFill>
              <a:latin typeface="Calibri"/>
              <a:ea typeface="Calibri"/>
              <a:cs typeface="Calibri"/>
              <a:sym typeface="Calibri"/>
            </a:endParaRPr>
          </a:p>
        </p:txBody>
      </p:sp>
      <p:pic>
        <p:nvPicPr>
          <p:cNvPr id="324" name="Google Shape;324;p23"/>
          <p:cNvPicPr preferRelativeResize="0"/>
          <p:nvPr/>
        </p:nvPicPr>
        <p:blipFill>
          <a:blip r:embed="rId6">
            <a:alphaModFix/>
          </a:blip>
          <a:stretch>
            <a:fillRect/>
          </a:stretch>
        </p:blipFill>
        <p:spPr>
          <a:xfrm>
            <a:off x="67000" y="1124675"/>
            <a:ext cx="802175" cy="6624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g91e19fd4b0_0_22"/>
          <p:cNvPicPr preferRelativeResize="0"/>
          <p:nvPr/>
        </p:nvPicPr>
        <p:blipFill>
          <a:blip r:embed="rId3">
            <a:alphaModFix/>
          </a:blip>
          <a:stretch>
            <a:fillRect/>
          </a:stretch>
        </p:blipFill>
        <p:spPr>
          <a:xfrm>
            <a:off x="5476160" y="155800"/>
            <a:ext cx="1239675" cy="1023700"/>
          </a:xfrm>
          <a:prstGeom prst="rect">
            <a:avLst/>
          </a:prstGeom>
          <a:noFill/>
          <a:ln>
            <a:noFill/>
          </a:ln>
        </p:spPr>
      </p:pic>
      <p:sp>
        <p:nvSpPr>
          <p:cNvPr id="331" name="Google Shape;331;g91e19fd4b0_0_22"/>
          <p:cNvSpPr txBox="1"/>
          <p:nvPr/>
        </p:nvSpPr>
        <p:spPr>
          <a:xfrm>
            <a:off x="980400" y="1105775"/>
            <a:ext cx="10231200" cy="5673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1" sz="1200">
              <a:solidFill>
                <a:schemeClr val="dk1"/>
              </a:solidFill>
              <a:latin typeface="Calibri"/>
              <a:ea typeface="Calibri"/>
              <a:cs typeface="Calibri"/>
              <a:sym typeface="Calibri"/>
            </a:endParaRPr>
          </a:p>
          <a:p>
            <a:pPr indent="0" lvl="0" marL="0" marR="0" rtl="0" algn="ctr">
              <a:spcBef>
                <a:spcPts val="0"/>
              </a:spcBef>
              <a:spcAft>
                <a:spcPts val="0"/>
              </a:spcAft>
              <a:buNone/>
            </a:pPr>
            <a:r>
              <a:rPr b="1" lang="en-US" sz="2800">
                <a:solidFill>
                  <a:srgbClr val="C00000"/>
                </a:solidFill>
                <a:latin typeface="Calibri"/>
                <a:ea typeface="Calibri"/>
                <a:cs typeface="Calibri"/>
                <a:sym typeface="Calibri"/>
              </a:rPr>
              <a:t>Here’s a fun task!</a:t>
            </a:r>
            <a:endParaRPr/>
          </a:p>
          <a:p>
            <a:pPr indent="0" lvl="0" marL="0" marR="0" rtl="0" algn="ctr">
              <a:spcBef>
                <a:spcPts val="0"/>
              </a:spcBef>
              <a:spcAft>
                <a:spcPts val="0"/>
              </a:spcAft>
              <a:buNone/>
            </a:pPr>
            <a:r>
              <a:rPr lang="en-US" sz="2400">
                <a:solidFill>
                  <a:schemeClr val="dk1"/>
                </a:solidFill>
                <a:latin typeface="Calibri"/>
                <a:ea typeface="Calibri"/>
                <a:cs typeface="Calibri"/>
                <a:sym typeface="Calibri"/>
              </a:rPr>
              <a:t>Align the language of the</a:t>
            </a:r>
            <a:endParaRPr/>
          </a:p>
          <a:p>
            <a:pPr indent="0" lvl="0" marL="0" marR="0" rtl="0" algn="ctr">
              <a:spcBef>
                <a:spcPts val="0"/>
              </a:spcBef>
              <a:spcAft>
                <a:spcPts val="0"/>
              </a:spcAft>
              <a:buNone/>
            </a:pPr>
            <a:r>
              <a:rPr b="1" lang="en-US" sz="3200" u="sng">
                <a:solidFill>
                  <a:srgbClr val="0000FF"/>
                </a:solidFill>
                <a:latin typeface="Calibri"/>
                <a:ea typeface="Calibri"/>
                <a:cs typeface="Calibri"/>
                <a:sym typeface="Calibri"/>
                <a:hlinkClick r:id="rId4"/>
              </a:rPr>
              <a:t>SEL COMPETENCIES</a:t>
            </a:r>
            <a:endParaRPr b="1" sz="3200">
              <a:solidFill>
                <a:srgbClr val="0000FF"/>
              </a:solidFill>
              <a:latin typeface="Calibri"/>
              <a:ea typeface="Calibri"/>
              <a:cs typeface="Calibri"/>
              <a:sym typeface="Calibri"/>
            </a:endParaRPr>
          </a:p>
          <a:p>
            <a:pPr indent="0" lvl="0" marL="0" marR="0" rtl="0" algn="ctr">
              <a:spcBef>
                <a:spcPts val="0"/>
              </a:spcBef>
              <a:spcAft>
                <a:spcPts val="0"/>
              </a:spcAft>
              <a:buNone/>
            </a:pPr>
            <a:r>
              <a:t/>
            </a:r>
            <a:endParaRPr b="1" sz="2400">
              <a:solidFill>
                <a:srgbClr val="0000FF"/>
              </a:solidFill>
              <a:latin typeface="Calibri"/>
              <a:ea typeface="Calibri"/>
              <a:cs typeface="Calibri"/>
              <a:sym typeface="Calibri"/>
            </a:endParaRPr>
          </a:p>
          <a:p>
            <a:pPr indent="0" lvl="0" marL="0" marR="0" rtl="0" algn="ctr">
              <a:spcBef>
                <a:spcPts val="0"/>
              </a:spcBef>
              <a:spcAft>
                <a:spcPts val="0"/>
              </a:spcAft>
              <a:buNone/>
            </a:pPr>
            <a:r>
              <a:t/>
            </a:r>
            <a:endParaRPr b="1" sz="2400">
              <a:solidFill>
                <a:srgbClr val="0000FF"/>
              </a:solidFill>
              <a:latin typeface="Calibri"/>
              <a:ea typeface="Calibri"/>
              <a:cs typeface="Calibri"/>
              <a:sym typeface="Calibri"/>
            </a:endParaRPr>
          </a:p>
          <a:p>
            <a:pPr indent="0" lvl="0" marL="0" marR="0" rtl="0" algn="ctr">
              <a:spcBef>
                <a:spcPts val="0"/>
              </a:spcBef>
              <a:spcAft>
                <a:spcPts val="0"/>
              </a:spcAft>
              <a:buNone/>
            </a:pPr>
            <a:r>
              <a:t/>
            </a:r>
            <a:endParaRPr b="1" sz="2400">
              <a:solidFill>
                <a:srgbClr val="0000FF"/>
              </a:solidFill>
              <a:latin typeface="Calibri"/>
              <a:ea typeface="Calibri"/>
              <a:cs typeface="Calibri"/>
              <a:sym typeface="Calibri"/>
            </a:endParaRPr>
          </a:p>
          <a:p>
            <a:pPr indent="0" lvl="0" marL="0" marR="0" rtl="0" algn="ctr">
              <a:spcBef>
                <a:spcPts val="0"/>
              </a:spcBef>
              <a:spcAft>
                <a:spcPts val="0"/>
              </a:spcAft>
              <a:buNone/>
            </a:pPr>
            <a:r>
              <a:t/>
            </a:r>
            <a:endParaRPr b="1" sz="2400">
              <a:solidFill>
                <a:srgbClr val="0000FF"/>
              </a:solidFill>
              <a:latin typeface="Calibri"/>
              <a:ea typeface="Calibri"/>
              <a:cs typeface="Calibri"/>
              <a:sym typeface="Calibri"/>
            </a:endParaRPr>
          </a:p>
          <a:p>
            <a:pPr indent="0" lvl="0" marL="0" marR="0" rtl="0" algn="ctr">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ctr">
              <a:spcBef>
                <a:spcPts val="0"/>
              </a:spcBef>
              <a:spcAft>
                <a:spcPts val="0"/>
              </a:spcAft>
              <a:buNone/>
            </a:pPr>
            <a:r>
              <a:rPr lang="en-US" sz="2400">
                <a:solidFill>
                  <a:schemeClr val="dk1"/>
                </a:solidFill>
                <a:latin typeface="Calibri"/>
                <a:ea typeface="Calibri"/>
                <a:cs typeface="Calibri"/>
                <a:sym typeface="Calibri"/>
              </a:rPr>
              <a:t>with the language of the</a:t>
            </a:r>
            <a:endParaRPr/>
          </a:p>
          <a:p>
            <a:pPr indent="0" lvl="0" marL="0" marR="0" rtl="0" algn="ctr">
              <a:spcBef>
                <a:spcPts val="0"/>
              </a:spcBef>
              <a:spcAft>
                <a:spcPts val="0"/>
              </a:spcAft>
              <a:buNone/>
            </a:pPr>
            <a:r>
              <a:rPr b="1" lang="en-US" sz="3200" u="sng">
                <a:solidFill>
                  <a:srgbClr val="0000FF"/>
                </a:solidFill>
                <a:latin typeface="Calibri"/>
                <a:ea typeface="Calibri"/>
                <a:cs typeface="Calibri"/>
                <a:sym typeface="Calibri"/>
                <a:hlinkClick r:id="rId5"/>
              </a:rPr>
              <a:t>Pennsylvania Career Ready Skills Continuum</a:t>
            </a:r>
            <a:endParaRPr b="1" sz="3200">
              <a:solidFill>
                <a:srgbClr val="0000FF"/>
              </a:solidFill>
              <a:latin typeface="Calibri"/>
              <a:ea typeface="Calibri"/>
              <a:cs typeface="Calibri"/>
              <a:sym typeface="Calibri"/>
            </a:endParaRPr>
          </a:p>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pic>
        <p:nvPicPr>
          <p:cNvPr id="332" name="Google Shape;332;g91e19fd4b0_0_22"/>
          <p:cNvPicPr preferRelativeResize="0"/>
          <p:nvPr/>
        </p:nvPicPr>
        <p:blipFill>
          <a:blip r:embed="rId6">
            <a:alphaModFix/>
          </a:blip>
          <a:stretch>
            <a:fillRect/>
          </a:stretch>
        </p:blipFill>
        <p:spPr>
          <a:xfrm>
            <a:off x="2599987" y="2667600"/>
            <a:ext cx="6992025" cy="32108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24"/>
          <p:cNvSpPr/>
          <p:nvPr/>
        </p:nvSpPr>
        <p:spPr>
          <a:xfrm>
            <a:off x="-1" y="0"/>
            <a:ext cx="121917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8" name="Google Shape;338;p24"/>
          <p:cNvSpPr txBox="1"/>
          <p:nvPr/>
        </p:nvSpPr>
        <p:spPr>
          <a:xfrm>
            <a:off x="8173300" y="1154275"/>
            <a:ext cx="3589500" cy="44187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3300"/>
              <a:buFont typeface="Calibri"/>
              <a:buNone/>
            </a:pPr>
            <a:r>
              <a:rPr lang="en-US" sz="3300">
                <a:solidFill>
                  <a:schemeClr val="dk1"/>
                </a:solidFill>
                <a:latin typeface="Calibri"/>
                <a:ea typeface="Calibri"/>
                <a:cs typeface="Calibri"/>
                <a:sym typeface="Calibri"/>
              </a:rPr>
              <a:t>To purposefully integrate SEL into visual art instruction, you’ll need to know the language of visual art education standards.</a:t>
            </a:r>
            <a:endParaRPr/>
          </a:p>
        </p:txBody>
      </p:sp>
      <p:sp>
        <p:nvSpPr>
          <p:cNvPr id="339" name="Google Shape;339;p24"/>
          <p:cNvSpPr/>
          <p:nvPr/>
        </p:nvSpPr>
        <p:spPr>
          <a:xfrm>
            <a:off x="0" y="891540"/>
            <a:ext cx="722376" cy="5071110"/>
          </a:xfrm>
          <a:prstGeom prst="rect">
            <a:avLst/>
          </a:prstGeom>
          <a:solidFill>
            <a:srgbClr val="4C525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screenshot of a cell phone&#10;&#10;Description automatically generated" id="340" name="Google Shape;340;p24"/>
          <p:cNvPicPr preferRelativeResize="0"/>
          <p:nvPr/>
        </p:nvPicPr>
        <p:blipFill rotWithShape="1">
          <a:blip r:embed="rId3">
            <a:alphaModFix/>
          </a:blip>
          <a:srcRect b="0" l="0" r="0" t="0"/>
          <a:stretch/>
        </p:blipFill>
        <p:spPr>
          <a:xfrm>
            <a:off x="1044110" y="1893707"/>
            <a:ext cx="3150797" cy="3066775"/>
          </a:xfrm>
          <a:prstGeom prst="rect">
            <a:avLst/>
          </a:prstGeom>
          <a:noFill/>
          <a:ln>
            <a:noFill/>
          </a:ln>
          <a:effectLst>
            <a:outerShdw blurRad="406400" sx="89000" rotWithShape="0" dir="5400000" dist="317500" sy="89000">
              <a:srgbClr val="000000">
                <a:alpha val="14901"/>
              </a:srgbClr>
            </a:outerShdw>
          </a:effectLst>
        </p:spPr>
      </p:pic>
      <p:pic>
        <p:nvPicPr>
          <p:cNvPr descr="A picture containing drawing&#10;&#10;Description automatically generated" id="341" name="Google Shape;341;p24"/>
          <p:cNvPicPr preferRelativeResize="0"/>
          <p:nvPr/>
        </p:nvPicPr>
        <p:blipFill rotWithShape="1">
          <a:blip r:embed="rId4">
            <a:alphaModFix/>
          </a:blip>
          <a:srcRect b="0" l="0" r="0" t="0"/>
          <a:stretch/>
        </p:blipFill>
        <p:spPr>
          <a:xfrm>
            <a:off x="4888584" y="838967"/>
            <a:ext cx="2855824" cy="512368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25"/>
          <p:cNvSpPr txBox="1"/>
          <p:nvPr/>
        </p:nvSpPr>
        <p:spPr>
          <a:xfrm>
            <a:off x="838200" y="208250"/>
            <a:ext cx="10515600" cy="132570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Calibri"/>
              <a:buNone/>
            </a:pPr>
            <a:r>
              <a:rPr b="1" lang="en-US" sz="4400" u="sng">
                <a:solidFill>
                  <a:srgbClr val="0000FF"/>
                </a:solidFill>
                <a:latin typeface="Calibri"/>
                <a:ea typeface="Calibri"/>
                <a:cs typeface="Calibri"/>
                <a:sym typeface="Calibri"/>
                <a:hlinkClick r:id="rId3"/>
              </a:rPr>
              <a:t>PA Arts &amp; Humanities Standards</a:t>
            </a:r>
            <a:endParaRPr b="1" sz="4400">
              <a:solidFill>
                <a:srgbClr val="0000FF"/>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lang="en-US" sz="4400" u="sng">
                <a:solidFill>
                  <a:srgbClr val="0000FF"/>
                </a:solidFill>
                <a:latin typeface="Calibri"/>
                <a:ea typeface="Calibri"/>
                <a:cs typeface="Calibri"/>
                <a:sym typeface="Calibri"/>
                <a:hlinkClick r:id="rId4"/>
              </a:rPr>
              <a:t>PA Arts Curriculum Framework </a:t>
            </a:r>
            <a:r>
              <a:rPr b="1" lang="en-US" sz="4400">
                <a:solidFill>
                  <a:schemeClr val="dk1"/>
                </a:solidFill>
                <a:latin typeface="Calibri"/>
                <a:ea typeface="Calibri"/>
                <a:cs typeface="Calibri"/>
                <a:sym typeface="Calibri"/>
              </a:rPr>
              <a:t> </a:t>
            </a:r>
            <a:br>
              <a:rPr lang="en-US" sz="4400">
                <a:solidFill>
                  <a:srgbClr val="000000"/>
                </a:solidFill>
                <a:latin typeface="Calibri"/>
                <a:ea typeface="Calibri"/>
                <a:cs typeface="Calibri"/>
                <a:sym typeface="Calibri"/>
              </a:rPr>
            </a:br>
            <a:endParaRPr sz="4400">
              <a:solidFill>
                <a:schemeClr val="dk1"/>
              </a:solidFill>
              <a:latin typeface="Calibri"/>
              <a:ea typeface="Calibri"/>
              <a:cs typeface="Calibri"/>
              <a:sym typeface="Calibri"/>
            </a:endParaRPr>
          </a:p>
        </p:txBody>
      </p:sp>
      <p:pic>
        <p:nvPicPr>
          <p:cNvPr descr="A picture containing drawing&#10;&#10;Description automatically generated" id="347" name="Google Shape;347;p25"/>
          <p:cNvPicPr preferRelativeResize="0"/>
          <p:nvPr/>
        </p:nvPicPr>
        <p:blipFill rotWithShape="1">
          <a:blip r:embed="rId5">
            <a:alphaModFix/>
          </a:blip>
          <a:srcRect b="0" l="0" r="0" t="0"/>
          <a:stretch/>
        </p:blipFill>
        <p:spPr>
          <a:xfrm>
            <a:off x="1457316" y="1719503"/>
            <a:ext cx="1289050" cy="2312707"/>
          </a:xfrm>
          <a:prstGeom prst="rect">
            <a:avLst/>
          </a:prstGeom>
          <a:noFill/>
          <a:ln>
            <a:noFill/>
          </a:ln>
        </p:spPr>
      </p:pic>
      <p:pic>
        <p:nvPicPr>
          <p:cNvPr descr="A picture containing drawing&#10;&#10;Description automatically generated" id="348" name="Google Shape;348;p25"/>
          <p:cNvPicPr preferRelativeResize="0"/>
          <p:nvPr/>
        </p:nvPicPr>
        <p:blipFill rotWithShape="1">
          <a:blip r:embed="rId6">
            <a:alphaModFix/>
          </a:blip>
          <a:srcRect b="0" l="0" r="0" t="0"/>
          <a:stretch/>
        </p:blipFill>
        <p:spPr>
          <a:xfrm>
            <a:off x="3894346" y="1713810"/>
            <a:ext cx="1282700" cy="2324100"/>
          </a:xfrm>
          <a:prstGeom prst="rect">
            <a:avLst/>
          </a:prstGeom>
          <a:noFill/>
          <a:ln>
            <a:noFill/>
          </a:ln>
        </p:spPr>
      </p:pic>
      <p:pic>
        <p:nvPicPr>
          <p:cNvPr descr="A picture containing drawing&#10;&#10;Description automatically generated" id="349" name="Google Shape;349;p25"/>
          <p:cNvPicPr preferRelativeResize="0"/>
          <p:nvPr/>
        </p:nvPicPr>
        <p:blipFill rotWithShape="1">
          <a:blip r:embed="rId7">
            <a:alphaModFix/>
          </a:blip>
          <a:srcRect b="0" l="0" r="0" t="0"/>
          <a:stretch/>
        </p:blipFill>
        <p:spPr>
          <a:xfrm>
            <a:off x="6325013" y="1713805"/>
            <a:ext cx="1282700" cy="2324100"/>
          </a:xfrm>
          <a:prstGeom prst="rect">
            <a:avLst/>
          </a:prstGeom>
          <a:noFill/>
          <a:ln>
            <a:noFill/>
          </a:ln>
        </p:spPr>
      </p:pic>
      <p:pic>
        <p:nvPicPr>
          <p:cNvPr descr="A picture containing drawing&#10;&#10;Description automatically generated" id="350" name="Google Shape;350;p25"/>
          <p:cNvPicPr preferRelativeResize="0"/>
          <p:nvPr/>
        </p:nvPicPr>
        <p:blipFill rotWithShape="1">
          <a:blip r:embed="rId8">
            <a:alphaModFix/>
          </a:blip>
          <a:srcRect b="0" l="0" r="0" t="0"/>
          <a:stretch/>
        </p:blipFill>
        <p:spPr>
          <a:xfrm>
            <a:off x="8755686" y="1713810"/>
            <a:ext cx="1270000" cy="2324100"/>
          </a:xfrm>
          <a:prstGeom prst="rect">
            <a:avLst/>
          </a:prstGeom>
          <a:noFill/>
          <a:ln>
            <a:noFill/>
          </a:ln>
        </p:spPr>
      </p:pic>
      <p:pic>
        <p:nvPicPr>
          <p:cNvPr id="351" name="Google Shape;351;p25"/>
          <p:cNvPicPr preferRelativeResize="0"/>
          <p:nvPr/>
        </p:nvPicPr>
        <p:blipFill>
          <a:blip r:embed="rId9">
            <a:alphaModFix/>
          </a:blip>
          <a:stretch>
            <a:fillRect/>
          </a:stretch>
        </p:blipFill>
        <p:spPr>
          <a:xfrm>
            <a:off x="329825" y="398250"/>
            <a:ext cx="1375200" cy="1135575"/>
          </a:xfrm>
          <a:prstGeom prst="rect">
            <a:avLst/>
          </a:prstGeom>
          <a:noFill/>
          <a:ln>
            <a:noFill/>
          </a:ln>
        </p:spPr>
      </p:pic>
      <p:sp>
        <p:nvSpPr>
          <p:cNvPr id="352" name="Google Shape;352;p25"/>
          <p:cNvSpPr txBox="1"/>
          <p:nvPr/>
        </p:nvSpPr>
        <p:spPr>
          <a:xfrm>
            <a:off x="449850" y="4434225"/>
            <a:ext cx="11292300" cy="21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Calibri"/>
                <a:ea typeface="Calibri"/>
                <a:cs typeface="Calibri"/>
                <a:sym typeface="Calibri"/>
              </a:rPr>
              <a:t>Pennsylvania Arts and Humanities Standards have 4 components:</a:t>
            </a:r>
            <a:endParaRPr sz="2400">
              <a:latin typeface="Calibri"/>
              <a:ea typeface="Calibri"/>
              <a:cs typeface="Calibri"/>
              <a:sym typeface="Calibri"/>
            </a:endParaRPr>
          </a:p>
          <a:p>
            <a:pPr indent="0" lvl="0" marL="0" rtl="0" algn="l">
              <a:spcBef>
                <a:spcPts val="0"/>
              </a:spcBef>
              <a:spcAft>
                <a:spcPts val="0"/>
              </a:spcAft>
              <a:buNone/>
            </a:pPr>
            <a:r>
              <a:rPr lang="en-US" sz="2400">
                <a:latin typeface="Calibri"/>
                <a:ea typeface="Calibri"/>
                <a:cs typeface="Calibri"/>
                <a:sym typeface="Calibri"/>
              </a:rPr>
              <a:t>	9.1 Performance (creating or recreating works in the arts)</a:t>
            </a:r>
            <a:endParaRPr sz="2400">
              <a:latin typeface="Calibri"/>
              <a:ea typeface="Calibri"/>
              <a:cs typeface="Calibri"/>
              <a:sym typeface="Calibri"/>
            </a:endParaRPr>
          </a:p>
          <a:p>
            <a:pPr indent="0" lvl="0" marL="0" rtl="0" algn="l">
              <a:spcBef>
                <a:spcPts val="0"/>
              </a:spcBef>
              <a:spcAft>
                <a:spcPts val="0"/>
              </a:spcAft>
              <a:buNone/>
            </a:pPr>
            <a:r>
              <a:rPr lang="en-US" sz="2400">
                <a:latin typeface="Calibri"/>
                <a:ea typeface="Calibri"/>
                <a:cs typeface="Calibri"/>
                <a:sym typeface="Calibri"/>
              </a:rPr>
              <a:t>	9.2 Historical and Cultural (understanding the context of a work in the arts)</a:t>
            </a:r>
            <a:endParaRPr sz="2400">
              <a:latin typeface="Calibri"/>
              <a:ea typeface="Calibri"/>
              <a:cs typeface="Calibri"/>
              <a:sym typeface="Calibri"/>
            </a:endParaRPr>
          </a:p>
          <a:p>
            <a:pPr indent="0" lvl="0" marL="457200" rtl="0" algn="l">
              <a:spcBef>
                <a:spcPts val="0"/>
              </a:spcBef>
              <a:spcAft>
                <a:spcPts val="0"/>
              </a:spcAft>
              <a:buNone/>
            </a:pPr>
            <a:r>
              <a:rPr lang="en-US" sz="2400">
                <a:latin typeface="Calibri"/>
                <a:ea typeface="Calibri"/>
                <a:cs typeface="Calibri"/>
                <a:sym typeface="Calibri"/>
              </a:rPr>
              <a:t>9.3 Criticism (evaluating works in the arts)</a:t>
            </a:r>
            <a:endParaRPr sz="2400">
              <a:latin typeface="Calibri"/>
              <a:ea typeface="Calibri"/>
              <a:cs typeface="Calibri"/>
              <a:sym typeface="Calibri"/>
            </a:endParaRPr>
          </a:p>
          <a:p>
            <a:pPr indent="0" lvl="0" marL="457200" rtl="0" algn="l">
              <a:spcBef>
                <a:spcPts val="0"/>
              </a:spcBef>
              <a:spcAft>
                <a:spcPts val="0"/>
              </a:spcAft>
              <a:buNone/>
            </a:pPr>
            <a:r>
              <a:rPr lang="en-US" sz="2400">
                <a:latin typeface="Calibri"/>
                <a:ea typeface="Calibri"/>
                <a:cs typeface="Calibri"/>
                <a:sym typeface="Calibri"/>
              </a:rPr>
              <a:t>9.4 Aesthetics (responding to works in the arts and analyzing your own responses)</a:t>
            </a:r>
            <a:endParaRPr sz="2400">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26"/>
          <p:cNvSpPr txBox="1"/>
          <p:nvPr/>
        </p:nvSpPr>
        <p:spPr>
          <a:xfrm>
            <a:off x="838200" y="5247860"/>
            <a:ext cx="10515600" cy="1610139"/>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u="sng">
                <a:solidFill>
                  <a:srgbClr val="0000FF"/>
                </a:solidFill>
                <a:latin typeface="Calibri"/>
                <a:ea typeface="Calibri"/>
                <a:cs typeface="Calibri"/>
                <a:sym typeface="Calibri"/>
                <a:hlinkClick r:id="rId3"/>
              </a:rPr>
              <a:t>National Core Arts Standards</a:t>
            </a:r>
            <a:br>
              <a:rPr b="1" lang="en-US" sz="4400">
                <a:solidFill>
                  <a:schemeClr val="dk1"/>
                </a:solidFill>
                <a:latin typeface="Calibri"/>
                <a:ea typeface="Calibri"/>
                <a:cs typeface="Calibri"/>
                <a:sym typeface="Calibri"/>
              </a:rPr>
            </a:br>
            <a:br>
              <a:rPr b="1" lang="en-US" sz="1800">
                <a:solidFill>
                  <a:schemeClr val="dk1"/>
                </a:solidFill>
                <a:latin typeface="Calibri"/>
                <a:ea typeface="Calibri"/>
                <a:cs typeface="Calibri"/>
                <a:sym typeface="Calibri"/>
              </a:rPr>
            </a:br>
            <a:r>
              <a:rPr b="1" lang="en-US" sz="3600">
                <a:solidFill>
                  <a:schemeClr val="dk1"/>
                </a:solidFill>
                <a:latin typeface="Calibri"/>
                <a:ea typeface="Calibri"/>
                <a:cs typeface="Calibri"/>
                <a:sym typeface="Calibri"/>
              </a:rPr>
              <a:t>Processes—Anchor Standards—Grade Level Standards</a:t>
            </a:r>
            <a:endParaRPr sz="3600">
              <a:solidFill>
                <a:schemeClr val="dk1"/>
              </a:solidFill>
              <a:latin typeface="Calibri"/>
              <a:ea typeface="Calibri"/>
              <a:cs typeface="Calibri"/>
              <a:sym typeface="Calibri"/>
            </a:endParaRPr>
          </a:p>
        </p:txBody>
      </p:sp>
      <p:pic>
        <p:nvPicPr>
          <p:cNvPr descr="A screenshot of a cell phone&#10;&#10;Description automatically generated" id="358" name="Google Shape;358;p26"/>
          <p:cNvPicPr preferRelativeResize="0"/>
          <p:nvPr/>
        </p:nvPicPr>
        <p:blipFill rotWithShape="1">
          <a:blip r:embed="rId4">
            <a:alphaModFix/>
          </a:blip>
          <a:srcRect b="44610" l="8558" r="7676" t="14493"/>
          <a:stretch/>
        </p:blipFill>
        <p:spPr>
          <a:xfrm>
            <a:off x="278295" y="365124"/>
            <a:ext cx="11621061" cy="4644197"/>
          </a:xfrm>
          <a:prstGeom prst="rect">
            <a:avLst/>
          </a:prstGeom>
          <a:noFill/>
          <a:ln>
            <a:noFill/>
          </a:ln>
        </p:spPr>
      </p:pic>
      <p:pic>
        <p:nvPicPr>
          <p:cNvPr id="359" name="Google Shape;359;p26"/>
          <p:cNvPicPr preferRelativeResize="0"/>
          <p:nvPr/>
        </p:nvPicPr>
        <p:blipFill>
          <a:blip r:embed="rId5">
            <a:alphaModFix/>
          </a:blip>
          <a:stretch>
            <a:fillRect/>
          </a:stretch>
        </p:blipFill>
        <p:spPr>
          <a:xfrm>
            <a:off x="1160088" y="5114800"/>
            <a:ext cx="1114425" cy="914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3" name="Shape 363"/>
        <p:cNvGrpSpPr/>
        <p:nvPr/>
      </p:nvGrpSpPr>
      <p:grpSpPr>
        <a:xfrm>
          <a:off x="0" y="0"/>
          <a:ext cx="0" cy="0"/>
          <a:chOff x="0" y="0"/>
          <a:chExt cx="0" cy="0"/>
        </a:xfrm>
      </p:grpSpPr>
      <p:sp>
        <p:nvSpPr>
          <p:cNvPr id="364" name="Google Shape;364;p27"/>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5" name="Google Shape;365;p27"/>
          <p:cNvSpPr/>
          <p:nvPr/>
        </p:nvSpPr>
        <p:spPr>
          <a:xfrm>
            <a:off x="6406152" y="2355786"/>
            <a:ext cx="4985748" cy="3531073"/>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6" name="Google Shape;366;p27"/>
          <p:cNvSpPr txBox="1"/>
          <p:nvPr/>
        </p:nvSpPr>
        <p:spPr>
          <a:xfrm>
            <a:off x="7559812" y="2723322"/>
            <a:ext cx="3510355" cy="2236738"/>
          </a:xfrm>
          <a:prstGeom prst="rect">
            <a:avLst/>
          </a:prstGeom>
          <a:noFill/>
          <a:ln>
            <a:noFill/>
          </a:ln>
        </p:spPr>
        <p:txBody>
          <a:bodyPr anchorCtr="0" anchor="b" bIns="45700" lIns="91425" spcFirstLastPara="1" rIns="91425" wrap="square" tIns="45700">
            <a:normAutofit/>
          </a:bodyPr>
          <a:lstStyle/>
          <a:p>
            <a:pPr indent="0" lvl="0" marL="0" marR="0" rtl="0" algn="ctr">
              <a:lnSpc>
                <a:spcPct val="80000"/>
              </a:lnSpc>
              <a:spcBef>
                <a:spcPts val="0"/>
              </a:spcBef>
              <a:spcAft>
                <a:spcPts val="0"/>
              </a:spcAft>
              <a:buNone/>
            </a:pPr>
            <a:r>
              <a:rPr b="1" lang="en-US" sz="3200">
                <a:solidFill>
                  <a:srgbClr val="FFFFFF"/>
                </a:solidFill>
                <a:latin typeface="Calibri"/>
                <a:ea typeface="Calibri"/>
                <a:cs typeface="Calibri"/>
                <a:sym typeface="Calibri"/>
              </a:rPr>
              <a:t>Topic </a:t>
            </a:r>
            <a:r>
              <a:rPr b="1" lang="en-US" sz="3200">
                <a:solidFill>
                  <a:srgbClr val="FFFFFF"/>
                </a:solidFill>
                <a:latin typeface="Calibri"/>
                <a:ea typeface="Calibri"/>
                <a:cs typeface="Calibri"/>
                <a:sym typeface="Calibri"/>
              </a:rPr>
              <a:t>5</a:t>
            </a:r>
            <a:endParaRPr sz="1500">
              <a:solidFill>
                <a:srgbClr val="FFFFFF"/>
              </a:solidFill>
            </a:endParaRPr>
          </a:p>
          <a:p>
            <a:pPr indent="0" lvl="0" marL="0" marR="0" rtl="0" algn="ctr">
              <a:lnSpc>
                <a:spcPct val="80000"/>
              </a:lnSpc>
              <a:spcBef>
                <a:spcPts val="600"/>
              </a:spcBef>
              <a:spcAft>
                <a:spcPts val="0"/>
              </a:spcAft>
              <a:buNone/>
            </a:pPr>
            <a:r>
              <a:rPr b="1" lang="en-US" sz="3200">
                <a:solidFill>
                  <a:srgbClr val="FFFFFF"/>
                </a:solidFill>
                <a:latin typeface="Calibri"/>
                <a:ea typeface="Calibri"/>
                <a:cs typeface="Calibri"/>
                <a:sym typeface="Calibri"/>
              </a:rPr>
              <a:t>Designing Intentional SEL/Visual Art Instruction</a:t>
            </a:r>
            <a:endParaRPr sz="1500"/>
          </a:p>
        </p:txBody>
      </p:sp>
      <p:sp>
        <p:nvSpPr>
          <p:cNvPr id="367" name="Google Shape;367;p27"/>
          <p:cNvSpPr/>
          <p:nvPr/>
        </p:nvSpPr>
        <p:spPr>
          <a:xfrm>
            <a:off x="6409782" y="1654168"/>
            <a:ext cx="822493" cy="4232692"/>
          </a:xfrm>
          <a:custGeom>
            <a:rect b="b" l="l" r="r" t="t"/>
            <a:pathLst>
              <a:path extrusionOk="0" h="2732" w="491">
                <a:moveTo>
                  <a:pt x="491" y="2247"/>
                </a:moveTo>
                <a:lnTo>
                  <a:pt x="0" y="2732"/>
                </a:lnTo>
                <a:lnTo>
                  <a:pt x="0" y="486"/>
                </a:lnTo>
                <a:lnTo>
                  <a:pt x="491" y="0"/>
                </a:lnTo>
                <a:lnTo>
                  <a:pt x="491" y="2247"/>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8" name="Google Shape;368;p27"/>
          <p:cNvSpPr/>
          <p:nvPr/>
        </p:nvSpPr>
        <p:spPr>
          <a:xfrm>
            <a:off x="6544520" y="1311136"/>
            <a:ext cx="687754" cy="3820236"/>
          </a:xfrm>
          <a:custGeom>
            <a:rect b="b" l="l" r="r" t="t"/>
            <a:pathLst>
              <a:path extrusionOk="0" h="2447" w="414">
                <a:moveTo>
                  <a:pt x="414" y="2447"/>
                </a:moveTo>
                <a:lnTo>
                  <a:pt x="0" y="2247"/>
                </a:lnTo>
                <a:lnTo>
                  <a:pt x="0" y="0"/>
                </a:lnTo>
                <a:lnTo>
                  <a:pt x="414" y="200"/>
                </a:lnTo>
                <a:lnTo>
                  <a:pt x="414" y="2447"/>
                </a:lnTo>
                <a:close/>
              </a:path>
            </a:pathLst>
          </a:custGeom>
          <a:solidFill>
            <a:srgbClr val="2F54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9" name="Google Shape;369;p27"/>
          <p:cNvSpPr/>
          <p:nvPr/>
        </p:nvSpPr>
        <p:spPr>
          <a:xfrm>
            <a:off x="6544520" y="1126737"/>
            <a:ext cx="347200" cy="3699705"/>
          </a:xfrm>
          <a:custGeom>
            <a:rect b="b" l="l" r="r" t="t"/>
            <a:pathLst>
              <a:path extrusionOk="0" h="2358" w="209">
                <a:moveTo>
                  <a:pt x="209" y="2246"/>
                </a:moveTo>
                <a:lnTo>
                  <a:pt x="0" y="2358"/>
                </a:lnTo>
                <a:lnTo>
                  <a:pt x="0" y="111"/>
                </a:lnTo>
                <a:lnTo>
                  <a:pt x="209" y="0"/>
                </a:lnTo>
                <a:lnTo>
                  <a:pt x="209" y="2246"/>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A pencil on a table&#10;&#10;Description automatically generated" id="370" name="Google Shape;370;p27"/>
          <p:cNvPicPr preferRelativeResize="0"/>
          <p:nvPr/>
        </p:nvPicPr>
        <p:blipFill rotWithShape="1">
          <a:blip r:embed="rId3">
            <a:alphaModFix/>
          </a:blip>
          <a:srcRect b="0" l="3076" r="6995" t="0"/>
          <a:stretch/>
        </p:blipFill>
        <p:spPr>
          <a:xfrm>
            <a:off x="336635" y="971140"/>
            <a:ext cx="6797167" cy="423269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
          <p:cNvSpPr txBox="1"/>
          <p:nvPr>
            <p:ph idx="1" type="body"/>
          </p:nvPr>
        </p:nvSpPr>
        <p:spPr>
          <a:xfrm>
            <a:off x="4869575" y="155875"/>
            <a:ext cx="7045200" cy="6546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As a resource bank:</a:t>
            </a:r>
            <a:endParaRPr/>
          </a:p>
          <a:p>
            <a:pPr indent="-228600" lvl="1" marL="685800" rtl="0" algn="l">
              <a:lnSpc>
                <a:spcPct val="90000"/>
              </a:lnSpc>
              <a:spcBef>
                <a:spcPts val="500"/>
              </a:spcBef>
              <a:spcAft>
                <a:spcPts val="0"/>
              </a:spcAft>
              <a:buClr>
                <a:schemeClr val="dk1"/>
              </a:buClr>
              <a:buSzPts val="2400"/>
              <a:buChar char="•"/>
            </a:pPr>
            <a:r>
              <a:rPr lang="en-US"/>
              <a:t>Select appropriate resources to supplement SEL programs currently being implemented in your school or district.</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As a framework for professional development:</a:t>
            </a:r>
            <a:endParaRPr/>
          </a:p>
          <a:p>
            <a:pPr indent="-228600" lvl="1" marL="685800" rtl="0" algn="l">
              <a:lnSpc>
                <a:spcPct val="90000"/>
              </a:lnSpc>
              <a:spcBef>
                <a:spcPts val="500"/>
              </a:spcBef>
              <a:spcAft>
                <a:spcPts val="0"/>
              </a:spcAft>
              <a:buClr>
                <a:schemeClr val="dk1"/>
              </a:buClr>
              <a:buSzPts val="2400"/>
              <a:buChar char="•"/>
            </a:pPr>
            <a:r>
              <a:rPr lang="en-US"/>
              <a:t>Create professional development for visual art teachers that informs SEL learning through art-specific, standards-based instruction.</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As a self-paced training:</a:t>
            </a:r>
            <a:endParaRPr/>
          </a:p>
          <a:p>
            <a:pPr indent="-228600" lvl="1" marL="685800" rtl="0" algn="l">
              <a:lnSpc>
                <a:spcPct val="90000"/>
              </a:lnSpc>
              <a:spcBef>
                <a:spcPts val="500"/>
              </a:spcBef>
              <a:spcAft>
                <a:spcPts val="0"/>
              </a:spcAft>
              <a:buClr>
                <a:schemeClr val="dk1"/>
              </a:buClr>
              <a:buSzPts val="2400"/>
              <a:buChar char="•"/>
            </a:pPr>
            <a:r>
              <a:rPr lang="en-US"/>
              <a:t>Learn the language of SEL through the lens of art education.</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106" name="Google Shape;106;p2"/>
          <p:cNvPicPr preferRelativeResize="0"/>
          <p:nvPr/>
        </p:nvPicPr>
        <p:blipFill>
          <a:blip r:embed="rId3">
            <a:alphaModFix/>
          </a:blip>
          <a:stretch>
            <a:fillRect/>
          </a:stretch>
        </p:blipFill>
        <p:spPr>
          <a:xfrm rot="683430">
            <a:off x="561081" y="1266106"/>
            <a:ext cx="3630287" cy="2215214"/>
          </a:xfrm>
          <a:prstGeom prst="rect">
            <a:avLst/>
          </a:prstGeom>
          <a:noFill/>
          <a:ln>
            <a:noFill/>
          </a:ln>
        </p:spPr>
      </p:pic>
      <p:sp>
        <p:nvSpPr>
          <p:cNvPr id="107" name="Google Shape;107;p2"/>
          <p:cNvSpPr txBox="1"/>
          <p:nvPr>
            <p:ph type="title"/>
          </p:nvPr>
        </p:nvSpPr>
        <p:spPr>
          <a:xfrm rot="-787768">
            <a:off x="182787" y="3931646"/>
            <a:ext cx="4891877" cy="1297195"/>
          </a:xfrm>
          <a:prstGeom prst="rect">
            <a:avLst/>
          </a:prstGeom>
          <a:solidFill>
            <a:srgbClr val="6D9EEB"/>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7030A0"/>
              </a:buClr>
              <a:buSzPts val="4400"/>
              <a:buFont typeface="Calibri"/>
              <a:buNone/>
            </a:pPr>
            <a:r>
              <a:rPr lang="en-US">
                <a:solidFill>
                  <a:srgbClr val="FFFFFF"/>
                </a:solidFill>
              </a:rPr>
              <a:t>How do I use this toolkit?</a:t>
            </a:r>
            <a:endParaRPr>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28"/>
          <p:cNvSpPr txBox="1"/>
          <p:nvPr/>
        </p:nvSpPr>
        <p:spPr>
          <a:xfrm>
            <a:off x="6096000" y="440107"/>
            <a:ext cx="5535584" cy="1994573"/>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Calibri"/>
              <a:buNone/>
            </a:pPr>
            <a:r>
              <a:rPr b="1" lang="en-US" sz="2400">
                <a:solidFill>
                  <a:schemeClr val="dk1"/>
                </a:solidFill>
                <a:latin typeface="Calibri"/>
                <a:ea typeface="Calibri"/>
                <a:cs typeface="Calibri"/>
                <a:sym typeface="Calibri"/>
              </a:rPr>
              <a:t>Intentional SEL/Music Instruction requires</a:t>
            </a:r>
            <a:br>
              <a:rPr lang="en-US" sz="2400">
                <a:solidFill>
                  <a:schemeClr val="dk1"/>
                </a:solidFill>
                <a:latin typeface="Calibri"/>
                <a:ea typeface="Calibri"/>
                <a:cs typeface="Calibri"/>
                <a:sym typeface="Calibri"/>
              </a:rPr>
            </a:br>
            <a:r>
              <a:rPr lang="en-US" sz="4400">
                <a:solidFill>
                  <a:schemeClr val="dk1"/>
                </a:solidFill>
                <a:latin typeface="Calibri"/>
                <a:ea typeface="Calibri"/>
                <a:cs typeface="Calibri"/>
                <a:sym typeface="Calibri"/>
              </a:rPr>
              <a:t>Maslow and Webb</a:t>
            </a:r>
            <a:br>
              <a:rPr lang="en-US" sz="4400">
                <a:solidFill>
                  <a:schemeClr val="dk1"/>
                </a:solidFill>
                <a:latin typeface="Calibri"/>
                <a:ea typeface="Calibri"/>
                <a:cs typeface="Calibri"/>
                <a:sym typeface="Calibri"/>
              </a:rPr>
            </a:br>
            <a:r>
              <a:rPr lang="en-US" sz="2200">
                <a:solidFill>
                  <a:schemeClr val="dk1"/>
                </a:solidFill>
                <a:latin typeface="Calibri"/>
                <a:ea typeface="Calibri"/>
                <a:cs typeface="Calibri"/>
                <a:sym typeface="Calibri"/>
              </a:rPr>
              <a:t>Meeting Human Needs</a:t>
            </a:r>
            <a:br>
              <a:rPr lang="en-US" sz="2200">
                <a:solidFill>
                  <a:schemeClr val="dk1"/>
                </a:solidFill>
                <a:latin typeface="Calibri"/>
                <a:ea typeface="Calibri"/>
                <a:cs typeface="Calibri"/>
                <a:sym typeface="Calibri"/>
              </a:rPr>
            </a:br>
            <a:r>
              <a:rPr lang="en-US" sz="2200">
                <a:solidFill>
                  <a:schemeClr val="dk1"/>
                </a:solidFill>
                <a:latin typeface="Calibri"/>
                <a:ea typeface="Calibri"/>
                <a:cs typeface="Calibri"/>
                <a:sym typeface="Calibri"/>
              </a:rPr>
              <a:t> in tandem with </a:t>
            </a:r>
            <a:br>
              <a:rPr lang="en-US" sz="2200">
                <a:solidFill>
                  <a:schemeClr val="dk1"/>
                </a:solidFill>
                <a:latin typeface="Calibri"/>
                <a:ea typeface="Calibri"/>
                <a:cs typeface="Calibri"/>
                <a:sym typeface="Calibri"/>
              </a:rPr>
            </a:br>
            <a:r>
              <a:rPr lang="en-US" sz="2200">
                <a:solidFill>
                  <a:schemeClr val="dk1"/>
                </a:solidFill>
                <a:latin typeface="Calibri"/>
                <a:ea typeface="Calibri"/>
                <a:cs typeface="Calibri"/>
                <a:sym typeface="Calibri"/>
              </a:rPr>
              <a:t>Academic Needs</a:t>
            </a:r>
            <a:endParaRPr sz="2200">
              <a:solidFill>
                <a:schemeClr val="dk1"/>
              </a:solidFill>
              <a:latin typeface="Calibri"/>
              <a:ea typeface="Calibri"/>
              <a:cs typeface="Calibri"/>
              <a:sym typeface="Calibri"/>
            </a:endParaRPr>
          </a:p>
        </p:txBody>
      </p:sp>
      <p:pic>
        <p:nvPicPr>
          <p:cNvPr id="376" name="Google Shape;376;p28"/>
          <p:cNvPicPr preferRelativeResize="0"/>
          <p:nvPr/>
        </p:nvPicPr>
        <p:blipFill rotWithShape="1">
          <a:blip r:embed="rId3">
            <a:alphaModFix/>
          </a:blip>
          <a:srcRect b="0" l="0" r="0" t="0"/>
          <a:stretch/>
        </p:blipFill>
        <p:spPr>
          <a:xfrm>
            <a:off x="4337244" y="2434680"/>
            <a:ext cx="7535230" cy="4118053"/>
          </a:xfrm>
          <a:prstGeom prst="rect">
            <a:avLst/>
          </a:prstGeom>
          <a:noFill/>
          <a:ln>
            <a:noFill/>
          </a:ln>
        </p:spPr>
      </p:pic>
      <p:pic>
        <p:nvPicPr>
          <p:cNvPr id="377" name="Google Shape;377;p28"/>
          <p:cNvPicPr preferRelativeResize="0"/>
          <p:nvPr/>
        </p:nvPicPr>
        <p:blipFill rotWithShape="1">
          <a:blip r:embed="rId4">
            <a:alphaModFix/>
          </a:blip>
          <a:srcRect b="0" l="23804" r="4510" t="0"/>
          <a:stretch/>
        </p:blipFill>
        <p:spPr>
          <a:xfrm>
            <a:off x="284640" y="217590"/>
            <a:ext cx="5535584" cy="4233035"/>
          </a:xfrm>
          <a:prstGeom prst="rect">
            <a:avLst/>
          </a:prstGeom>
          <a:noFill/>
          <a:ln>
            <a:noFill/>
          </a:ln>
        </p:spPr>
      </p:pic>
      <p:sp>
        <p:nvSpPr>
          <p:cNvPr id="378" name="Google Shape;378;p28"/>
          <p:cNvSpPr/>
          <p:nvPr/>
        </p:nvSpPr>
        <p:spPr>
          <a:xfrm>
            <a:off x="239423" y="6233227"/>
            <a:ext cx="384772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rgbClr val="0000FF"/>
                </a:solidFill>
                <a:latin typeface="Calibri"/>
                <a:ea typeface="Calibri"/>
                <a:cs typeface="Calibri"/>
                <a:sym typeface="Calibri"/>
                <a:hlinkClick r:id="rId5"/>
              </a:rPr>
              <a:t>Abraham Maslow’s Hierarchy of Needs</a:t>
            </a:r>
            <a:endParaRPr sz="1800">
              <a:solidFill>
                <a:srgbClr val="0000FF"/>
              </a:solidFill>
              <a:latin typeface="Calibri"/>
              <a:ea typeface="Calibri"/>
              <a:cs typeface="Calibri"/>
              <a:sym typeface="Calibri"/>
            </a:endParaRPr>
          </a:p>
        </p:txBody>
      </p:sp>
      <p:sp>
        <p:nvSpPr>
          <p:cNvPr id="379" name="Google Shape;379;p28"/>
          <p:cNvSpPr/>
          <p:nvPr/>
        </p:nvSpPr>
        <p:spPr>
          <a:xfrm>
            <a:off x="8474531" y="6159951"/>
            <a:ext cx="32832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rgbClr val="0000FF"/>
                </a:solidFill>
                <a:latin typeface="Calibri"/>
                <a:ea typeface="Calibri"/>
                <a:cs typeface="Calibri"/>
                <a:sym typeface="Calibri"/>
                <a:hlinkClick r:id="rId6"/>
              </a:rPr>
              <a:t>Norman Webb’s DOK for the Arts</a:t>
            </a:r>
            <a:endParaRPr sz="1800">
              <a:solidFill>
                <a:srgbClr val="0000FF"/>
              </a:solidFill>
              <a:latin typeface="Calibri"/>
              <a:ea typeface="Calibri"/>
              <a:cs typeface="Calibri"/>
              <a:sym typeface="Calibri"/>
            </a:endParaRPr>
          </a:p>
        </p:txBody>
      </p:sp>
      <p:pic>
        <p:nvPicPr>
          <p:cNvPr id="380" name="Google Shape;380;p28"/>
          <p:cNvPicPr preferRelativeResize="0"/>
          <p:nvPr/>
        </p:nvPicPr>
        <p:blipFill>
          <a:blip r:embed="rId7">
            <a:alphaModFix/>
          </a:blip>
          <a:stretch>
            <a:fillRect/>
          </a:stretch>
        </p:blipFill>
        <p:spPr>
          <a:xfrm>
            <a:off x="1065425" y="4678675"/>
            <a:ext cx="1623145" cy="1340325"/>
          </a:xfrm>
          <a:prstGeom prst="rect">
            <a:avLst/>
          </a:prstGeom>
          <a:noFill/>
          <a:ln>
            <a:noFill/>
          </a:ln>
        </p:spPr>
      </p:pic>
      <p:pic>
        <p:nvPicPr>
          <p:cNvPr id="381" name="Google Shape;381;p28"/>
          <p:cNvPicPr preferRelativeResize="0"/>
          <p:nvPr/>
        </p:nvPicPr>
        <p:blipFill>
          <a:blip r:embed="rId7">
            <a:alphaModFix/>
          </a:blip>
          <a:stretch>
            <a:fillRect/>
          </a:stretch>
        </p:blipFill>
        <p:spPr>
          <a:xfrm>
            <a:off x="10008425" y="4856799"/>
            <a:ext cx="1623150" cy="134036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29"/>
          <p:cNvSpPr txBox="1"/>
          <p:nvPr>
            <p:ph type="title"/>
          </p:nvPr>
        </p:nvSpPr>
        <p:spPr>
          <a:xfrm>
            <a:off x="265471" y="365126"/>
            <a:ext cx="11710219" cy="65251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959"/>
              <a:buFont typeface="Calibri"/>
              <a:buNone/>
            </a:pPr>
            <a:r>
              <a:rPr lang="en-US" sz="3959"/>
              <a:t>Designing Instruction to Support SEL Competencies</a:t>
            </a:r>
            <a:endParaRPr/>
          </a:p>
        </p:txBody>
      </p:sp>
      <p:pic>
        <p:nvPicPr>
          <p:cNvPr descr="A screenshot of a cell phone&#10;&#10;Description automatically generated" id="388" name="Google Shape;388;p29"/>
          <p:cNvPicPr preferRelativeResize="0"/>
          <p:nvPr/>
        </p:nvPicPr>
        <p:blipFill rotWithShape="1">
          <a:blip r:embed="rId3">
            <a:alphaModFix/>
          </a:blip>
          <a:srcRect b="13977" l="16430" r="61312" t="50000"/>
          <a:stretch/>
        </p:blipFill>
        <p:spPr>
          <a:xfrm>
            <a:off x="265471" y="1017640"/>
            <a:ext cx="3982065" cy="4168723"/>
          </a:xfrm>
          <a:prstGeom prst="rect">
            <a:avLst/>
          </a:prstGeom>
          <a:noFill/>
          <a:ln>
            <a:noFill/>
          </a:ln>
        </p:spPr>
      </p:pic>
      <p:pic>
        <p:nvPicPr>
          <p:cNvPr descr="A screenshot of a cell phone&#10;&#10;Description automatically generated" id="389" name="Google Shape;389;p29"/>
          <p:cNvPicPr preferRelativeResize="0"/>
          <p:nvPr/>
        </p:nvPicPr>
        <p:blipFill rotWithShape="1">
          <a:blip r:embed="rId4">
            <a:alphaModFix/>
          </a:blip>
          <a:srcRect b="25376" l="10587" r="10680" t="20215"/>
          <a:stretch/>
        </p:blipFill>
        <p:spPr>
          <a:xfrm>
            <a:off x="3156154" y="2875935"/>
            <a:ext cx="8347587" cy="3731342"/>
          </a:xfrm>
          <a:prstGeom prst="rect">
            <a:avLst/>
          </a:prstGeom>
          <a:noFill/>
          <a:ln>
            <a:noFill/>
          </a:ln>
        </p:spPr>
      </p:pic>
      <p:pic>
        <p:nvPicPr>
          <p:cNvPr descr="A picture containing colorful, indoor, colored, cake&#10;&#10;Description automatically generated" id="390" name="Google Shape;390;p29"/>
          <p:cNvPicPr preferRelativeResize="0"/>
          <p:nvPr/>
        </p:nvPicPr>
        <p:blipFill rotWithShape="1">
          <a:blip r:embed="rId5">
            <a:alphaModFix/>
          </a:blip>
          <a:srcRect b="0" l="0" r="0" t="0"/>
          <a:stretch/>
        </p:blipFill>
        <p:spPr>
          <a:xfrm>
            <a:off x="10260226" y="1390313"/>
            <a:ext cx="1105732" cy="910724"/>
          </a:xfrm>
          <a:prstGeom prst="rect">
            <a:avLst/>
          </a:prstGeom>
          <a:noFill/>
          <a:ln>
            <a:noFill/>
          </a:ln>
        </p:spPr>
      </p:pic>
      <p:sp>
        <p:nvSpPr>
          <p:cNvPr id="391" name="Google Shape;391;p29"/>
          <p:cNvSpPr txBox="1"/>
          <p:nvPr/>
        </p:nvSpPr>
        <p:spPr>
          <a:xfrm>
            <a:off x="4473149" y="1368675"/>
            <a:ext cx="5787000" cy="954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3200" u="sng">
                <a:solidFill>
                  <a:srgbClr val="0000FF"/>
                </a:solidFill>
                <a:latin typeface="Calibri"/>
                <a:ea typeface="Calibri"/>
                <a:cs typeface="Calibri"/>
                <a:sym typeface="Calibri"/>
                <a:hlinkClick r:id="rId6"/>
              </a:rPr>
              <a:t>Sample Teaching Activities to Support Core SEL Competencies</a:t>
            </a:r>
            <a:r>
              <a:rPr b="1" lang="en-US" sz="3200">
                <a:solidFill>
                  <a:schemeClr val="dk1"/>
                </a:solidFill>
                <a:latin typeface="Calibri"/>
                <a:ea typeface="Calibri"/>
                <a:cs typeface="Calibri"/>
                <a:sym typeface="Calibri"/>
              </a:rPr>
              <a:t> </a:t>
            </a:r>
            <a:endParaRPr sz="18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30"/>
          <p:cNvSpPr txBox="1"/>
          <p:nvPr>
            <p:ph type="title"/>
          </p:nvPr>
        </p:nvSpPr>
        <p:spPr>
          <a:xfrm>
            <a:off x="252410" y="43547"/>
            <a:ext cx="9412290" cy="211831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00000"/>
              </a:buClr>
              <a:buSzPts val="4400"/>
              <a:buFont typeface="Calibri"/>
              <a:buNone/>
            </a:pPr>
            <a:r>
              <a:rPr b="1" lang="en-US" sz="4300">
                <a:solidFill>
                  <a:srgbClr val="C00000"/>
                </a:solidFill>
                <a:latin typeface="Calibri"/>
                <a:ea typeface="Calibri"/>
                <a:cs typeface="Calibri"/>
                <a:sym typeface="Calibri"/>
              </a:rPr>
              <a:t>Intersections</a:t>
            </a:r>
            <a:r>
              <a:rPr lang="en-US" sz="4300"/>
              <a:t>:</a:t>
            </a:r>
            <a:br>
              <a:rPr lang="en-US" sz="4300"/>
            </a:br>
            <a:r>
              <a:rPr lang="en-US" sz="4300"/>
              <a:t>What would appropriate grade-level instruction look like at each intersection?</a:t>
            </a:r>
            <a:endParaRPr sz="4300"/>
          </a:p>
        </p:txBody>
      </p:sp>
      <p:graphicFrame>
        <p:nvGraphicFramePr>
          <p:cNvPr id="398" name="Google Shape;398;p30"/>
          <p:cNvGraphicFramePr/>
          <p:nvPr/>
        </p:nvGraphicFramePr>
        <p:xfrm>
          <a:off x="252409" y="2161857"/>
          <a:ext cx="3000000" cy="3000000"/>
        </p:xfrm>
        <a:graphic>
          <a:graphicData uri="http://schemas.openxmlformats.org/drawingml/2006/table">
            <a:tbl>
              <a:tblPr bandRow="1" firstRow="1">
                <a:noFill/>
                <a:tableStyleId>{7D718011-2657-4A2A-871D-72C2F52F3887}</a:tableStyleId>
              </a:tblPr>
              <a:tblGrid>
                <a:gridCol w="3986225"/>
                <a:gridCol w="2100275"/>
                <a:gridCol w="1885950"/>
                <a:gridCol w="2128850"/>
                <a:gridCol w="1585925"/>
              </a:tblGrid>
              <a:tr h="370850">
                <a:tc>
                  <a:txBody>
                    <a:bodyPr/>
                    <a:lstStyle/>
                    <a:p>
                      <a:pPr indent="0" lvl="0" marL="0" marR="0" rtl="0" algn="ctr">
                        <a:spcBef>
                          <a:spcPts val="0"/>
                        </a:spcBef>
                        <a:spcAft>
                          <a:spcPts val="0"/>
                        </a:spcAft>
                        <a:buNone/>
                      </a:pPr>
                      <a:r>
                        <a:rPr lang="en-US" sz="1800">
                          <a:solidFill>
                            <a:srgbClr val="FFFF00"/>
                          </a:solidFill>
                        </a:rPr>
                        <a:t>SEL Competencies</a:t>
                      </a:r>
                      <a:endParaRPr/>
                    </a:p>
                  </a:txBody>
                  <a:tcPr marT="45725" marB="45725" marR="91450" marL="91450">
                    <a:solidFill>
                      <a:srgbClr val="2F5496"/>
                    </a:solidFill>
                  </a:tcPr>
                </a:tc>
                <a:tc>
                  <a:txBody>
                    <a:bodyPr/>
                    <a:lstStyle/>
                    <a:p>
                      <a:pPr indent="0" lvl="0" marL="0" marR="0" rtl="0" algn="ctr">
                        <a:spcBef>
                          <a:spcPts val="0"/>
                        </a:spcBef>
                        <a:spcAft>
                          <a:spcPts val="0"/>
                        </a:spcAft>
                        <a:buNone/>
                      </a:pPr>
                      <a:r>
                        <a:rPr b="0" lang="en-US" sz="1800"/>
                        <a:t>Creating</a:t>
                      </a:r>
                      <a:endParaRPr/>
                    </a:p>
                  </a:txBody>
                  <a:tcPr marT="45725" marB="45725" marR="91450" marL="91450">
                    <a:solidFill>
                      <a:srgbClr val="2F5496"/>
                    </a:solidFill>
                  </a:tcPr>
                </a:tc>
                <a:tc>
                  <a:txBody>
                    <a:bodyPr/>
                    <a:lstStyle/>
                    <a:p>
                      <a:pPr indent="0" lvl="0" marL="0" marR="0" rtl="0" algn="ctr">
                        <a:spcBef>
                          <a:spcPts val="0"/>
                        </a:spcBef>
                        <a:spcAft>
                          <a:spcPts val="0"/>
                        </a:spcAft>
                        <a:buNone/>
                      </a:pPr>
                      <a:r>
                        <a:rPr b="0" lang="en-US" sz="1800"/>
                        <a:t>Presenting</a:t>
                      </a:r>
                      <a:endParaRPr/>
                    </a:p>
                  </a:txBody>
                  <a:tcPr marT="45725" marB="45725" marR="91450" marL="91450">
                    <a:solidFill>
                      <a:srgbClr val="2F5496"/>
                    </a:solidFill>
                  </a:tcPr>
                </a:tc>
                <a:tc>
                  <a:txBody>
                    <a:bodyPr/>
                    <a:lstStyle/>
                    <a:p>
                      <a:pPr indent="0" lvl="0" marL="0" marR="0" rtl="0" algn="ctr">
                        <a:spcBef>
                          <a:spcPts val="0"/>
                        </a:spcBef>
                        <a:spcAft>
                          <a:spcPts val="0"/>
                        </a:spcAft>
                        <a:buNone/>
                      </a:pPr>
                      <a:r>
                        <a:rPr b="0" lang="en-US" sz="1800"/>
                        <a:t>Responding</a:t>
                      </a:r>
                      <a:endParaRPr/>
                    </a:p>
                  </a:txBody>
                  <a:tcPr marT="45725" marB="45725" marR="91450" marL="91450">
                    <a:solidFill>
                      <a:srgbClr val="2F5496"/>
                    </a:solidFill>
                  </a:tcPr>
                </a:tc>
                <a:tc>
                  <a:txBody>
                    <a:bodyPr/>
                    <a:lstStyle/>
                    <a:p>
                      <a:pPr indent="0" lvl="0" marL="0" marR="0" rtl="0" algn="ctr">
                        <a:spcBef>
                          <a:spcPts val="0"/>
                        </a:spcBef>
                        <a:spcAft>
                          <a:spcPts val="0"/>
                        </a:spcAft>
                        <a:buNone/>
                      </a:pPr>
                      <a:r>
                        <a:rPr b="0" lang="en-US" sz="1800"/>
                        <a:t>Connecting</a:t>
                      </a:r>
                      <a:endParaRPr/>
                    </a:p>
                  </a:txBody>
                  <a:tcPr marT="45725" marB="45725" marR="91450" marL="91450">
                    <a:solidFill>
                      <a:srgbClr val="2F5496"/>
                    </a:solidFill>
                  </a:tcPr>
                </a:tc>
              </a:tr>
              <a:tr h="370850">
                <a:tc>
                  <a:txBody>
                    <a:bodyPr/>
                    <a:lstStyle/>
                    <a:p>
                      <a:pPr indent="0" lvl="0" marL="0" marR="0" rtl="0" algn="l">
                        <a:spcBef>
                          <a:spcPts val="0"/>
                        </a:spcBef>
                        <a:spcAft>
                          <a:spcPts val="0"/>
                        </a:spcAft>
                        <a:buNone/>
                      </a:pPr>
                      <a:r>
                        <a:rPr lang="en-US" sz="1800"/>
                        <a:t>Self-Awareness</a:t>
                      </a:r>
                      <a:endParaRPr/>
                    </a:p>
                  </a:txBody>
                  <a:tcPr marT="45725" marB="45725" marR="91450" marL="91450"/>
                </a:tc>
                <a:tc>
                  <a:txBody>
                    <a:bodyPr/>
                    <a:lstStyle/>
                    <a:p>
                      <a:pPr indent="0" lvl="0" marL="0" marR="0" rtl="0" algn="ctr">
                        <a:spcBef>
                          <a:spcPts val="0"/>
                        </a:spcBef>
                        <a:spcAft>
                          <a:spcPts val="0"/>
                        </a:spcAft>
                        <a:buNone/>
                      </a:pPr>
                      <a:r>
                        <a:rPr b="1" lang="en-US" sz="1800">
                          <a:solidFill>
                            <a:srgbClr val="C00000"/>
                          </a:solidFill>
                        </a:rPr>
                        <a:t>?</a:t>
                      </a:r>
                      <a:endParaRPr/>
                    </a:p>
                  </a:txBody>
                  <a:tcPr marT="45725" marB="45725" marR="91450" marL="91450"/>
                </a:tc>
                <a:tc>
                  <a:txBody>
                    <a:bodyPr/>
                    <a:lstStyle/>
                    <a:p>
                      <a:pPr indent="0" lvl="0" marL="0" marR="0" rtl="0" algn="ctr">
                        <a:spcBef>
                          <a:spcPts val="0"/>
                        </a:spcBef>
                        <a:spcAft>
                          <a:spcPts val="0"/>
                        </a:spcAft>
                        <a:buNone/>
                      </a:pPr>
                      <a:r>
                        <a:rPr b="1" lang="en-US" sz="1800">
                          <a:solidFill>
                            <a:srgbClr val="C00000"/>
                          </a:solidFill>
                        </a:rPr>
                        <a:t>?</a:t>
                      </a:r>
                      <a:endParaRPr/>
                    </a:p>
                  </a:txBody>
                  <a:tcPr marT="45725" marB="45725" marR="91450" marL="91450"/>
                </a:tc>
                <a:tc>
                  <a:txBody>
                    <a:bodyPr/>
                    <a:lstStyle/>
                    <a:p>
                      <a:pPr indent="0" lvl="0" marL="0" marR="0" rtl="0" algn="ctr">
                        <a:spcBef>
                          <a:spcPts val="0"/>
                        </a:spcBef>
                        <a:spcAft>
                          <a:spcPts val="0"/>
                        </a:spcAft>
                        <a:buNone/>
                      </a:pPr>
                      <a:r>
                        <a:rPr b="1" lang="en-US" sz="1800">
                          <a:solidFill>
                            <a:srgbClr val="C00000"/>
                          </a:solidFill>
                        </a:rPr>
                        <a:t>?</a:t>
                      </a:r>
                      <a:endParaRPr/>
                    </a:p>
                  </a:txBody>
                  <a:tcPr marT="45725" marB="45725" marR="91450" marL="91450"/>
                </a:tc>
                <a:tc>
                  <a:txBody>
                    <a:bodyPr/>
                    <a:lstStyle/>
                    <a:p>
                      <a:pPr indent="0" lvl="0" marL="0" marR="0" rtl="0" algn="ctr">
                        <a:spcBef>
                          <a:spcPts val="0"/>
                        </a:spcBef>
                        <a:spcAft>
                          <a:spcPts val="0"/>
                        </a:spcAft>
                        <a:buNone/>
                      </a:pPr>
                      <a:r>
                        <a:t/>
                      </a:r>
                      <a:endParaRPr b="1" sz="1800">
                        <a:solidFill>
                          <a:srgbClr val="C00000"/>
                        </a:solidFill>
                      </a:endParaRPr>
                    </a:p>
                  </a:txBody>
                  <a:tcPr marT="45725" marB="45725" marR="91450" marL="91450"/>
                </a:tc>
              </a:tr>
              <a:tr h="370850">
                <a:tc>
                  <a:txBody>
                    <a:bodyPr/>
                    <a:lstStyle/>
                    <a:p>
                      <a:pPr indent="0" lvl="0" marL="0" marR="0" rtl="0" algn="l">
                        <a:spcBef>
                          <a:spcPts val="0"/>
                        </a:spcBef>
                        <a:spcAft>
                          <a:spcPts val="0"/>
                        </a:spcAft>
                        <a:buNone/>
                      </a:pPr>
                      <a:r>
                        <a:rPr lang="en-US" sz="1800"/>
                        <a:t>Self-Management</a:t>
                      </a:r>
                      <a:endParaRPr/>
                    </a:p>
                  </a:txBody>
                  <a:tcPr marT="45725" marB="45725" marR="91450" marL="91450"/>
                </a:tc>
                <a:tc>
                  <a:txBody>
                    <a:bodyPr/>
                    <a:lstStyle/>
                    <a:p>
                      <a:pPr indent="0" lvl="0" marL="0" marR="0" rtl="0" algn="ctr">
                        <a:lnSpc>
                          <a:spcPct val="100000"/>
                        </a:lnSpc>
                        <a:spcBef>
                          <a:spcPts val="0"/>
                        </a:spcBef>
                        <a:spcAft>
                          <a:spcPts val="0"/>
                        </a:spcAft>
                        <a:buClr>
                          <a:srgbClr val="C00000"/>
                        </a:buClr>
                        <a:buSzPts val="1800"/>
                        <a:buFont typeface="Calibri"/>
                        <a:buNone/>
                      </a:pPr>
                      <a:r>
                        <a:rPr b="1" lang="en-US" sz="1800">
                          <a:solidFill>
                            <a:srgbClr val="C00000"/>
                          </a:solidFill>
                        </a:rPr>
                        <a:t>?</a:t>
                      </a:r>
                      <a:endParaRPr/>
                    </a:p>
                  </a:txBody>
                  <a:tcPr marT="45725" marB="45725" marR="91450" marL="91450"/>
                </a:tc>
                <a:tc>
                  <a:txBody>
                    <a:bodyPr/>
                    <a:lstStyle/>
                    <a:p>
                      <a:pPr indent="0" lvl="0" marL="0" marR="0" rtl="0" algn="ctr">
                        <a:lnSpc>
                          <a:spcPct val="100000"/>
                        </a:lnSpc>
                        <a:spcBef>
                          <a:spcPts val="0"/>
                        </a:spcBef>
                        <a:spcAft>
                          <a:spcPts val="0"/>
                        </a:spcAft>
                        <a:buClr>
                          <a:srgbClr val="C00000"/>
                        </a:buClr>
                        <a:buSzPts val="1800"/>
                        <a:buFont typeface="Calibri"/>
                        <a:buNone/>
                      </a:pPr>
                      <a:r>
                        <a:rPr b="1" lang="en-US" sz="1800">
                          <a:solidFill>
                            <a:srgbClr val="C00000"/>
                          </a:solidFill>
                        </a:rPr>
                        <a:t>?</a:t>
                      </a:r>
                      <a:endParaRPr/>
                    </a:p>
                  </a:txBody>
                  <a:tcPr marT="45725" marB="45725" marR="91450" marL="91450"/>
                </a:tc>
                <a:tc>
                  <a:txBody>
                    <a:bodyPr/>
                    <a:lstStyle/>
                    <a:p>
                      <a:pPr indent="0" lvl="0" marL="0" marR="0" rtl="0" algn="ctr">
                        <a:lnSpc>
                          <a:spcPct val="100000"/>
                        </a:lnSpc>
                        <a:spcBef>
                          <a:spcPts val="0"/>
                        </a:spcBef>
                        <a:spcAft>
                          <a:spcPts val="0"/>
                        </a:spcAft>
                        <a:buClr>
                          <a:srgbClr val="C00000"/>
                        </a:buClr>
                        <a:buSzPts val="1800"/>
                        <a:buFont typeface="Calibri"/>
                        <a:buNone/>
                      </a:pPr>
                      <a:r>
                        <a:rPr b="1" lang="en-US" sz="1800">
                          <a:solidFill>
                            <a:srgbClr val="C00000"/>
                          </a:solidFill>
                        </a:rPr>
                        <a:t>?</a:t>
                      </a:r>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tc>
              </a:tr>
              <a:tr h="370850">
                <a:tc>
                  <a:txBody>
                    <a:bodyPr/>
                    <a:lstStyle/>
                    <a:p>
                      <a:pPr indent="0" lvl="0" marL="0" marR="0" rtl="0" algn="l">
                        <a:spcBef>
                          <a:spcPts val="0"/>
                        </a:spcBef>
                        <a:spcAft>
                          <a:spcPts val="0"/>
                        </a:spcAft>
                        <a:buNone/>
                      </a:pPr>
                      <a:r>
                        <a:rPr lang="en-US" sz="1800"/>
                        <a:t>Social Awareness</a:t>
                      </a:r>
                      <a:endParaRPr/>
                    </a:p>
                  </a:txBody>
                  <a:tcPr marT="45725" marB="45725" marR="91450" marL="91450"/>
                </a:tc>
                <a:tc>
                  <a:txBody>
                    <a:bodyPr/>
                    <a:lstStyle/>
                    <a:p>
                      <a:pPr indent="0" lvl="0" marL="0" marR="0" rtl="0" algn="ctr">
                        <a:lnSpc>
                          <a:spcPct val="100000"/>
                        </a:lnSpc>
                        <a:spcBef>
                          <a:spcPts val="0"/>
                        </a:spcBef>
                        <a:spcAft>
                          <a:spcPts val="0"/>
                        </a:spcAft>
                        <a:buClr>
                          <a:srgbClr val="C00000"/>
                        </a:buClr>
                        <a:buSzPts val="1800"/>
                        <a:buFont typeface="Calibri"/>
                        <a:buNone/>
                      </a:pPr>
                      <a:r>
                        <a:rPr b="1" lang="en-US" sz="1800">
                          <a:solidFill>
                            <a:srgbClr val="C00000"/>
                          </a:solidFill>
                        </a:rPr>
                        <a:t>?</a:t>
                      </a:r>
                      <a:endParaRPr/>
                    </a:p>
                  </a:txBody>
                  <a:tcPr marT="45725" marB="45725" marR="91450" marL="91450"/>
                </a:tc>
                <a:tc>
                  <a:txBody>
                    <a:bodyPr/>
                    <a:lstStyle/>
                    <a:p>
                      <a:pPr indent="0" lvl="0" marL="0" marR="0" rtl="0" algn="ctr">
                        <a:lnSpc>
                          <a:spcPct val="100000"/>
                        </a:lnSpc>
                        <a:spcBef>
                          <a:spcPts val="0"/>
                        </a:spcBef>
                        <a:spcAft>
                          <a:spcPts val="0"/>
                        </a:spcAft>
                        <a:buClr>
                          <a:srgbClr val="C00000"/>
                        </a:buClr>
                        <a:buSzPts val="1800"/>
                        <a:buFont typeface="Calibri"/>
                        <a:buNone/>
                      </a:pPr>
                      <a:r>
                        <a:rPr b="1" lang="en-US" sz="1800">
                          <a:solidFill>
                            <a:srgbClr val="C00000"/>
                          </a:solidFill>
                        </a:rPr>
                        <a:t>?</a:t>
                      </a:r>
                      <a:endParaRPr/>
                    </a:p>
                  </a:txBody>
                  <a:tcPr marT="45725" marB="45725" marR="91450" marL="91450"/>
                </a:tc>
                <a:tc>
                  <a:txBody>
                    <a:bodyPr/>
                    <a:lstStyle/>
                    <a:p>
                      <a:pPr indent="0" lvl="0" marL="0" marR="0" rtl="0" algn="ctr">
                        <a:lnSpc>
                          <a:spcPct val="100000"/>
                        </a:lnSpc>
                        <a:spcBef>
                          <a:spcPts val="0"/>
                        </a:spcBef>
                        <a:spcAft>
                          <a:spcPts val="0"/>
                        </a:spcAft>
                        <a:buClr>
                          <a:srgbClr val="C00000"/>
                        </a:buClr>
                        <a:buSzPts val="1800"/>
                        <a:buFont typeface="Calibri"/>
                        <a:buNone/>
                      </a:pPr>
                      <a:r>
                        <a:rPr b="1" lang="en-US" sz="1800">
                          <a:solidFill>
                            <a:srgbClr val="C00000"/>
                          </a:solidFill>
                        </a:rPr>
                        <a:t>?</a:t>
                      </a:r>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tc>
              </a:tr>
              <a:tr h="370850">
                <a:tc>
                  <a:txBody>
                    <a:bodyPr/>
                    <a:lstStyle/>
                    <a:p>
                      <a:pPr indent="0" lvl="0" marL="0" marR="0" rtl="0" algn="l">
                        <a:spcBef>
                          <a:spcPts val="0"/>
                        </a:spcBef>
                        <a:spcAft>
                          <a:spcPts val="0"/>
                        </a:spcAft>
                        <a:buNone/>
                      </a:pPr>
                      <a:r>
                        <a:rPr lang="en-US" sz="1800"/>
                        <a:t>Relationship Skills</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tc>
                <a:tc>
                  <a:txBody>
                    <a:bodyPr/>
                    <a:lstStyle/>
                    <a:p>
                      <a:pPr indent="0" lvl="0" marL="0" marR="0" rtl="0" algn="ctr">
                        <a:lnSpc>
                          <a:spcPct val="100000"/>
                        </a:lnSpc>
                        <a:spcBef>
                          <a:spcPts val="0"/>
                        </a:spcBef>
                        <a:spcAft>
                          <a:spcPts val="0"/>
                        </a:spcAft>
                        <a:buClr>
                          <a:srgbClr val="C00000"/>
                        </a:buClr>
                        <a:buSzPts val="2800"/>
                        <a:buFont typeface="Calibri"/>
                        <a:buNone/>
                      </a:pPr>
                      <a:r>
                        <a:rPr b="1" lang="en-US" sz="2800">
                          <a:solidFill>
                            <a:srgbClr val="C00000"/>
                          </a:solidFill>
                        </a:rPr>
                        <a:t>?</a:t>
                      </a:r>
                      <a:endParaRPr/>
                    </a:p>
                  </a:txBody>
                  <a:tcPr marT="45725" marB="45725" marR="91450" marL="91450">
                    <a:solidFill>
                      <a:srgbClr val="FFC000"/>
                    </a:solidFill>
                  </a:tcPr>
                </a:tc>
              </a:tr>
              <a:tr h="370850">
                <a:tc>
                  <a:txBody>
                    <a:bodyPr/>
                    <a:lstStyle/>
                    <a:p>
                      <a:pPr indent="0" lvl="0" marL="0" marR="0" rtl="0" algn="l">
                        <a:spcBef>
                          <a:spcPts val="0"/>
                        </a:spcBef>
                        <a:spcAft>
                          <a:spcPts val="0"/>
                        </a:spcAft>
                        <a:buNone/>
                      </a:pPr>
                      <a:r>
                        <a:rPr lang="en-US" sz="1800"/>
                        <a:t>Responsible Decision Making</a:t>
                      </a:r>
                      <a:endParaRPr/>
                    </a:p>
                  </a:txBody>
                  <a:tcPr marT="45725" marB="45725" marR="91450" marL="91450"/>
                </a:tc>
                <a:tc>
                  <a:txBody>
                    <a:bodyPr/>
                    <a:lstStyle/>
                    <a:p>
                      <a:pPr indent="0" lvl="0" marL="0" marR="0" rtl="0" algn="ctr">
                        <a:lnSpc>
                          <a:spcPct val="100000"/>
                        </a:lnSpc>
                        <a:spcBef>
                          <a:spcPts val="0"/>
                        </a:spcBef>
                        <a:spcAft>
                          <a:spcPts val="0"/>
                        </a:spcAft>
                        <a:buClr>
                          <a:srgbClr val="C00000"/>
                        </a:buClr>
                        <a:buSzPts val="1800"/>
                        <a:buFont typeface="Calibri"/>
                        <a:buNone/>
                      </a:pPr>
                      <a:r>
                        <a:rPr b="1" lang="en-US" sz="1800">
                          <a:solidFill>
                            <a:srgbClr val="C00000"/>
                          </a:solidFill>
                        </a:rPr>
                        <a:t>?</a:t>
                      </a:r>
                      <a:endParaRPr/>
                    </a:p>
                  </a:txBody>
                  <a:tcPr marT="45725" marB="45725" marR="91450" marL="91450"/>
                </a:tc>
                <a:tc>
                  <a:txBody>
                    <a:bodyPr/>
                    <a:lstStyle/>
                    <a:p>
                      <a:pPr indent="0" lvl="0" marL="0" marR="0" rtl="0" algn="ctr">
                        <a:lnSpc>
                          <a:spcPct val="100000"/>
                        </a:lnSpc>
                        <a:spcBef>
                          <a:spcPts val="0"/>
                        </a:spcBef>
                        <a:spcAft>
                          <a:spcPts val="0"/>
                        </a:spcAft>
                        <a:buClr>
                          <a:srgbClr val="C00000"/>
                        </a:buClr>
                        <a:buSzPts val="1800"/>
                        <a:buFont typeface="Calibri"/>
                        <a:buNone/>
                      </a:pPr>
                      <a:r>
                        <a:rPr b="1" lang="en-US" sz="1800">
                          <a:solidFill>
                            <a:srgbClr val="C00000"/>
                          </a:solidFill>
                        </a:rPr>
                        <a:t>?</a:t>
                      </a:r>
                      <a:endParaRPr/>
                    </a:p>
                  </a:txBody>
                  <a:tcPr marT="45725" marB="45725" marR="91450" marL="91450"/>
                </a:tc>
                <a:tc>
                  <a:txBody>
                    <a:bodyPr/>
                    <a:lstStyle/>
                    <a:p>
                      <a:pPr indent="0" lvl="0" marL="0" marR="0" rtl="0" algn="ctr">
                        <a:lnSpc>
                          <a:spcPct val="100000"/>
                        </a:lnSpc>
                        <a:spcBef>
                          <a:spcPts val="0"/>
                        </a:spcBef>
                        <a:spcAft>
                          <a:spcPts val="0"/>
                        </a:spcAft>
                        <a:buClr>
                          <a:srgbClr val="C00000"/>
                        </a:buClr>
                        <a:buSzPts val="1800"/>
                        <a:buFont typeface="Calibri"/>
                        <a:buNone/>
                      </a:pPr>
                      <a:r>
                        <a:rPr b="1" lang="en-US" sz="1800">
                          <a:solidFill>
                            <a:srgbClr val="C00000"/>
                          </a:solidFill>
                        </a:rPr>
                        <a:t>?</a:t>
                      </a:r>
                      <a:endParaRPr/>
                    </a:p>
                  </a:txBody>
                  <a:tcPr marT="45725" marB="45725" marR="91450" marL="91450"/>
                </a:tc>
                <a:tc>
                  <a:txBody>
                    <a:bodyPr/>
                    <a:lstStyle/>
                    <a:p>
                      <a:pPr indent="0" lvl="0" marL="0" marR="0" rtl="0" algn="ctr">
                        <a:lnSpc>
                          <a:spcPct val="100000"/>
                        </a:lnSpc>
                        <a:spcBef>
                          <a:spcPts val="0"/>
                        </a:spcBef>
                        <a:spcAft>
                          <a:spcPts val="0"/>
                        </a:spcAft>
                        <a:buClr>
                          <a:srgbClr val="C00000"/>
                        </a:buClr>
                        <a:buSzPts val="1800"/>
                        <a:buFont typeface="Calibri"/>
                        <a:buNone/>
                      </a:pPr>
                      <a:r>
                        <a:rPr b="1" lang="en-US" sz="1800">
                          <a:solidFill>
                            <a:srgbClr val="C00000"/>
                          </a:solidFill>
                        </a:rPr>
                        <a:t>?</a:t>
                      </a:r>
                      <a:endParaRPr/>
                    </a:p>
                  </a:txBody>
                  <a:tcPr marT="45725" marB="45725" marR="91450" marL="91450"/>
                </a:tc>
              </a:tr>
              <a:tr h="370850">
                <a:tc>
                  <a:txBody>
                    <a:bodyPr/>
                    <a:lstStyle/>
                    <a:p>
                      <a:pPr indent="0" lvl="0" marL="0" marR="0" rtl="0" algn="ctr">
                        <a:spcBef>
                          <a:spcPts val="0"/>
                        </a:spcBef>
                        <a:spcAft>
                          <a:spcPts val="0"/>
                        </a:spcAft>
                        <a:buNone/>
                      </a:pPr>
                      <a:r>
                        <a:rPr b="1" lang="en-US" sz="1800">
                          <a:solidFill>
                            <a:srgbClr val="FFFF00"/>
                          </a:solidFill>
                        </a:rPr>
                        <a:t>PA Career Ready Skills Continuum</a:t>
                      </a:r>
                      <a:endParaRPr/>
                    </a:p>
                  </a:txBody>
                  <a:tcPr marT="45725" marB="45725" marR="91450" marL="91450">
                    <a:solidFill>
                      <a:srgbClr val="2F5496"/>
                    </a:solidFill>
                  </a:tcPr>
                </a:tc>
                <a:tc>
                  <a:txBody>
                    <a:bodyPr/>
                    <a:lstStyle/>
                    <a:p>
                      <a:pPr indent="0" lvl="0" marL="0" marR="0" rtl="0" algn="ctr">
                        <a:lnSpc>
                          <a:spcPct val="100000"/>
                        </a:lnSpc>
                        <a:spcBef>
                          <a:spcPts val="0"/>
                        </a:spcBef>
                        <a:spcAft>
                          <a:spcPts val="0"/>
                        </a:spcAft>
                        <a:buClr>
                          <a:schemeClr val="lt1"/>
                        </a:buClr>
                        <a:buSzPts val="1800"/>
                        <a:buFont typeface="Calibri"/>
                        <a:buNone/>
                      </a:pPr>
                      <a:r>
                        <a:rPr lang="en-US" sz="1800">
                          <a:solidFill>
                            <a:schemeClr val="lt1"/>
                          </a:solidFill>
                        </a:rPr>
                        <a:t>Creating</a:t>
                      </a:r>
                      <a:endParaRPr/>
                    </a:p>
                  </a:txBody>
                  <a:tcPr marT="45725" marB="45725" marR="91450" marL="91450">
                    <a:solidFill>
                      <a:srgbClr val="2F5496"/>
                    </a:solidFill>
                  </a:tcPr>
                </a:tc>
                <a:tc>
                  <a:txBody>
                    <a:bodyPr/>
                    <a:lstStyle/>
                    <a:p>
                      <a:pPr indent="0" lvl="0" marL="0" marR="0" rtl="0" algn="ctr">
                        <a:spcBef>
                          <a:spcPts val="0"/>
                        </a:spcBef>
                        <a:spcAft>
                          <a:spcPts val="0"/>
                        </a:spcAft>
                        <a:buNone/>
                      </a:pPr>
                      <a:r>
                        <a:t/>
                      </a:r>
                      <a:endParaRPr sz="1800"/>
                    </a:p>
                  </a:txBody>
                  <a:tcPr marT="45725" marB="45725" marR="91450" marL="91450">
                    <a:solidFill>
                      <a:srgbClr val="2F5496"/>
                    </a:solidFill>
                  </a:tcPr>
                </a:tc>
                <a:tc>
                  <a:txBody>
                    <a:bodyPr/>
                    <a:lstStyle/>
                    <a:p>
                      <a:pPr indent="0" lvl="0" marL="0" marR="0" rtl="0" algn="ctr">
                        <a:spcBef>
                          <a:spcPts val="0"/>
                        </a:spcBef>
                        <a:spcAft>
                          <a:spcPts val="0"/>
                        </a:spcAft>
                        <a:buNone/>
                      </a:pPr>
                      <a:r>
                        <a:t/>
                      </a:r>
                      <a:endParaRPr sz="1800"/>
                    </a:p>
                  </a:txBody>
                  <a:tcPr marT="45725" marB="45725" marR="91450" marL="91450">
                    <a:solidFill>
                      <a:srgbClr val="2F5496"/>
                    </a:solidFill>
                  </a:tcPr>
                </a:tc>
                <a:tc>
                  <a:txBody>
                    <a:bodyPr/>
                    <a:lstStyle/>
                    <a:p>
                      <a:pPr indent="0" lvl="0" marL="0" marR="0" rtl="0" algn="ctr">
                        <a:lnSpc>
                          <a:spcPct val="100000"/>
                        </a:lnSpc>
                        <a:spcBef>
                          <a:spcPts val="0"/>
                        </a:spcBef>
                        <a:spcAft>
                          <a:spcPts val="0"/>
                        </a:spcAft>
                        <a:buClr>
                          <a:schemeClr val="lt1"/>
                        </a:buClr>
                        <a:buSzPts val="1800"/>
                        <a:buFont typeface="Calibri"/>
                        <a:buNone/>
                      </a:pPr>
                      <a:r>
                        <a:rPr lang="en-US" sz="1800">
                          <a:solidFill>
                            <a:schemeClr val="lt1"/>
                          </a:solidFill>
                        </a:rPr>
                        <a:t>Connecting</a:t>
                      </a:r>
                      <a:endParaRPr/>
                    </a:p>
                  </a:txBody>
                  <a:tcPr marT="45725" marB="45725" marR="91450" marL="91450">
                    <a:solidFill>
                      <a:srgbClr val="2F5496"/>
                    </a:solidFill>
                  </a:tcPr>
                </a:tc>
              </a:tr>
              <a:tr h="370850">
                <a:tc>
                  <a:txBody>
                    <a:bodyPr/>
                    <a:lstStyle/>
                    <a:p>
                      <a:pPr indent="0" lvl="0" marL="0" marR="0" rtl="0" algn="l">
                        <a:spcBef>
                          <a:spcPts val="0"/>
                        </a:spcBef>
                        <a:spcAft>
                          <a:spcPts val="0"/>
                        </a:spcAft>
                        <a:buNone/>
                      </a:pPr>
                      <a:r>
                        <a:rPr lang="en-US" sz="1800"/>
                        <a:t>Self-Awareness &amp; Self Management</a:t>
                      </a:r>
                      <a:endParaRPr/>
                    </a:p>
                  </a:txBody>
                  <a:tcPr marT="45725" marB="45725" marR="91450" marL="91450"/>
                </a:tc>
                <a:tc>
                  <a:txBody>
                    <a:bodyPr/>
                    <a:lstStyle/>
                    <a:p>
                      <a:pPr indent="0" lvl="0" marL="0" marR="0" rtl="0" algn="ctr">
                        <a:lnSpc>
                          <a:spcPct val="100000"/>
                        </a:lnSpc>
                        <a:spcBef>
                          <a:spcPts val="0"/>
                        </a:spcBef>
                        <a:spcAft>
                          <a:spcPts val="0"/>
                        </a:spcAft>
                        <a:buClr>
                          <a:srgbClr val="C00000"/>
                        </a:buClr>
                        <a:buSzPts val="1800"/>
                        <a:buFont typeface="Calibri"/>
                        <a:buNone/>
                      </a:pPr>
                      <a:r>
                        <a:rPr b="1" lang="en-US" sz="1800">
                          <a:solidFill>
                            <a:srgbClr val="C00000"/>
                          </a:solidFill>
                        </a:rPr>
                        <a:t>?</a:t>
                      </a:r>
                      <a:endParaRPr/>
                    </a:p>
                  </a:txBody>
                  <a:tcPr marT="45725" marB="45725" marR="91450" marL="91450"/>
                </a:tc>
                <a:tc>
                  <a:txBody>
                    <a:bodyPr/>
                    <a:lstStyle/>
                    <a:p>
                      <a:pPr indent="0" lvl="0" marL="0" marR="0" rtl="0" algn="ctr">
                        <a:lnSpc>
                          <a:spcPct val="100000"/>
                        </a:lnSpc>
                        <a:spcBef>
                          <a:spcPts val="0"/>
                        </a:spcBef>
                        <a:spcAft>
                          <a:spcPts val="0"/>
                        </a:spcAft>
                        <a:buClr>
                          <a:srgbClr val="C00000"/>
                        </a:buClr>
                        <a:buSzPts val="1800"/>
                        <a:buFont typeface="Calibri"/>
                        <a:buNone/>
                      </a:pPr>
                      <a:r>
                        <a:rPr b="1" lang="en-US" sz="1800">
                          <a:solidFill>
                            <a:srgbClr val="C00000"/>
                          </a:solidFill>
                        </a:rPr>
                        <a:t>?</a:t>
                      </a:r>
                      <a:endParaRPr/>
                    </a:p>
                  </a:txBody>
                  <a:tcPr marT="45725" marB="45725" marR="91450" marL="91450"/>
                </a:tc>
                <a:tc>
                  <a:txBody>
                    <a:bodyPr/>
                    <a:lstStyle/>
                    <a:p>
                      <a:pPr indent="0" lvl="0" marL="0" marR="0" rtl="0" algn="ctr">
                        <a:lnSpc>
                          <a:spcPct val="100000"/>
                        </a:lnSpc>
                        <a:spcBef>
                          <a:spcPts val="0"/>
                        </a:spcBef>
                        <a:spcAft>
                          <a:spcPts val="0"/>
                        </a:spcAft>
                        <a:buClr>
                          <a:srgbClr val="C00000"/>
                        </a:buClr>
                        <a:buSzPts val="1800"/>
                        <a:buFont typeface="Calibri"/>
                        <a:buNone/>
                      </a:pPr>
                      <a:r>
                        <a:rPr b="1" lang="en-US" sz="1800">
                          <a:solidFill>
                            <a:srgbClr val="C00000"/>
                          </a:solidFill>
                        </a:rPr>
                        <a:t>?</a:t>
                      </a:r>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tc>
              </a:tr>
              <a:tr h="370850">
                <a:tc>
                  <a:txBody>
                    <a:bodyPr/>
                    <a:lstStyle/>
                    <a:p>
                      <a:pPr indent="0" lvl="0" marL="0" marR="0" rtl="0" algn="l">
                        <a:spcBef>
                          <a:spcPts val="0"/>
                        </a:spcBef>
                        <a:spcAft>
                          <a:spcPts val="0"/>
                        </a:spcAft>
                        <a:buNone/>
                      </a:pPr>
                      <a:r>
                        <a:rPr lang="en-US" sz="1800"/>
                        <a:t>Establishing &amp; Maintaining Relationships</a:t>
                      </a:r>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tc>
                <a:tc>
                  <a:txBody>
                    <a:bodyPr/>
                    <a:lstStyle/>
                    <a:p>
                      <a:pPr indent="0" lvl="0" marL="0" marR="0" rtl="0" algn="ctr">
                        <a:lnSpc>
                          <a:spcPct val="100000"/>
                        </a:lnSpc>
                        <a:spcBef>
                          <a:spcPts val="0"/>
                        </a:spcBef>
                        <a:spcAft>
                          <a:spcPts val="0"/>
                        </a:spcAft>
                        <a:buClr>
                          <a:srgbClr val="C00000"/>
                        </a:buClr>
                        <a:buSzPts val="2800"/>
                        <a:buFont typeface="Calibri"/>
                        <a:buNone/>
                      </a:pPr>
                      <a:r>
                        <a:rPr b="1" lang="en-US" sz="2800">
                          <a:solidFill>
                            <a:srgbClr val="C00000"/>
                          </a:solidFill>
                        </a:rPr>
                        <a:t>?</a:t>
                      </a:r>
                      <a:endParaRPr/>
                    </a:p>
                  </a:txBody>
                  <a:tcPr marT="45725" marB="45725" marR="91450" marL="91450">
                    <a:solidFill>
                      <a:srgbClr val="FFC000"/>
                    </a:solidFill>
                  </a:tcPr>
                </a:tc>
              </a:tr>
              <a:tr h="370850">
                <a:tc>
                  <a:txBody>
                    <a:bodyPr/>
                    <a:lstStyle/>
                    <a:p>
                      <a:pPr indent="0" lvl="0" marL="0" marR="0" rtl="0" algn="l">
                        <a:spcBef>
                          <a:spcPts val="0"/>
                        </a:spcBef>
                        <a:spcAft>
                          <a:spcPts val="0"/>
                        </a:spcAft>
                        <a:buNone/>
                      </a:pPr>
                      <a:r>
                        <a:rPr lang="en-US" sz="1800"/>
                        <a:t>Social Problem-Solving Skills</a:t>
                      </a:r>
                      <a:endParaRPr/>
                    </a:p>
                  </a:txBody>
                  <a:tcPr marT="45725" marB="45725" marR="91450" marL="91450"/>
                </a:tc>
                <a:tc>
                  <a:txBody>
                    <a:bodyPr/>
                    <a:lstStyle/>
                    <a:p>
                      <a:pPr indent="0" lvl="0" marL="0" marR="0" rtl="0" algn="ctr">
                        <a:lnSpc>
                          <a:spcPct val="100000"/>
                        </a:lnSpc>
                        <a:spcBef>
                          <a:spcPts val="0"/>
                        </a:spcBef>
                        <a:spcAft>
                          <a:spcPts val="0"/>
                        </a:spcAft>
                        <a:buClr>
                          <a:srgbClr val="C00000"/>
                        </a:buClr>
                        <a:buSzPts val="1800"/>
                        <a:buFont typeface="Calibri"/>
                        <a:buNone/>
                      </a:pPr>
                      <a:r>
                        <a:rPr b="1" lang="en-US" sz="1800">
                          <a:solidFill>
                            <a:srgbClr val="C00000"/>
                          </a:solidFill>
                        </a:rPr>
                        <a:t>?</a:t>
                      </a:r>
                      <a:endParaRPr/>
                    </a:p>
                  </a:txBody>
                  <a:tcPr marT="45725" marB="45725" marR="91450" marL="91450"/>
                </a:tc>
                <a:tc>
                  <a:txBody>
                    <a:bodyPr/>
                    <a:lstStyle/>
                    <a:p>
                      <a:pPr indent="0" lvl="0" marL="0" marR="0" rtl="0" algn="ctr">
                        <a:lnSpc>
                          <a:spcPct val="100000"/>
                        </a:lnSpc>
                        <a:spcBef>
                          <a:spcPts val="0"/>
                        </a:spcBef>
                        <a:spcAft>
                          <a:spcPts val="0"/>
                        </a:spcAft>
                        <a:buClr>
                          <a:srgbClr val="C00000"/>
                        </a:buClr>
                        <a:buSzPts val="1800"/>
                        <a:buFont typeface="Calibri"/>
                        <a:buNone/>
                      </a:pPr>
                      <a:r>
                        <a:rPr b="1" lang="en-US" sz="1800">
                          <a:solidFill>
                            <a:srgbClr val="C00000"/>
                          </a:solidFill>
                        </a:rPr>
                        <a:t>?</a:t>
                      </a:r>
                      <a:endParaRPr/>
                    </a:p>
                  </a:txBody>
                  <a:tcPr marT="45725" marB="45725" marR="91450" marL="91450"/>
                </a:tc>
                <a:tc>
                  <a:txBody>
                    <a:bodyPr/>
                    <a:lstStyle/>
                    <a:p>
                      <a:pPr indent="0" lvl="0" marL="0" marR="0" rtl="0" algn="ctr">
                        <a:lnSpc>
                          <a:spcPct val="100000"/>
                        </a:lnSpc>
                        <a:spcBef>
                          <a:spcPts val="0"/>
                        </a:spcBef>
                        <a:spcAft>
                          <a:spcPts val="0"/>
                        </a:spcAft>
                        <a:buClr>
                          <a:srgbClr val="C00000"/>
                        </a:buClr>
                        <a:buSzPts val="1800"/>
                        <a:buFont typeface="Calibri"/>
                        <a:buNone/>
                      </a:pPr>
                      <a:r>
                        <a:rPr b="1" lang="en-US" sz="1800">
                          <a:solidFill>
                            <a:srgbClr val="C00000"/>
                          </a:solidFill>
                        </a:rPr>
                        <a:t>?</a:t>
                      </a:r>
                      <a:endParaRPr/>
                    </a:p>
                  </a:txBody>
                  <a:tcPr marT="45725" marB="45725" marR="91450" marL="91450"/>
                </a:tc>
                <a:tc>
                  <a:txBody>
                    <a:bodyPr/>
                    <a:lstStyle/>
                    <a:p>
                      <a:pPr indent="0" lvl="0" marL="0" marR="0" rtl="0" algn="ctr">
                        <a:lnSpc>
                          <a:spcPct val="100000"/>
                        </a:lnSpc>
                        <a:spcBef>
                          <a:spcPts val="0"/>
                        </a:spcBef>
                        <a:spcAft>
                          <a:spcPts val="0"/>
                        </a:spcAft>
                        <a:buClr>
                          <a:srgbClr val="C00000"/>
                        </a:buClr>
                        <a:buSzPts val="1800"/>
                        <a:buFont typeface="Calibri"/>
                        <a:buNone/>
                      </a:pPr>
                      <a:r>
                        <a:rPr b="1" lang="en-US" sz="1800">
                          <a:solidFill>
                            <a:srgbClr val="C00000"/>
                          </a:solidFill>
                        </a:rPr>
                        <a:t>?</a:t>
                      </a:r>
                      <a:endParaRPr/>
                    </a:p>
                  </a:txBody>
                  <a:tcPr marT="45725" marB="45725" marR="91450" marL="91450"/>
                </a:tc>
              </a:tr>
            </a:tbl>
          </a:graphicData>
        </a:graphic>
      </p:graphicFrame>
      <p:pic>
        <p:nvPicPr>
          <p:cNvPr descr="Grammar &amp; Usage - Excelsior College OWL" id="399" name="Google Shape;399;p30"/>
          <p:cNvPicPr preferRelativeResize="0"/>
          <p:nvPr/>
        </p:nvPicPr>
        <p:blipFill rotWithShape="1">
          <a:blip r:embed="rId3">
            <a:alphaModFix/>
          </a:blip>
          <a:srcRect b="0" l="0" r="0" t="0"/>
          <a:stretch/>
        </p:blipFill>
        <p:spPr>
          <a:xfrm>
            <a:off x="9821280" y="43547"/>
            <a:ext cx="2118310" cy="2118310"/>
          </a:xfrm>
          <a:prstGeom prst="rect">
            <a:avLst/>
          </a:prstGeom>
          <a:noFill/>
          <a:ln cap="flat" cmpd="sng" w="9525">
            <a:solidFill>
              <a:schemeClr val="dk1"/>
            </a:solidFill>
            <a:prstDash val="solid"/>
            <a:round/>
            <a:headEnd len="sm" w="sm" type="none"/>
            <a:tailEnd len="sm" w="sm" type="none"/>
          </a:ln>
        </p:spPr>
      </p:pic>
      <p:sp>
        <p:nvSpPr>
          <p:cNvPr id="400" name="Google Shape;400;p30"/>
          <p:cNvSpPr/>
          <p:nvPr/>
        </p:nvSpPr>
        <p:spPr>
          <a:xfrm>
            <a:off x="2085473" y="3678745"/>
            <a:ext cx="8422106" cy="484632"/>
          </a:xfrm>
          <a:prstGeom prst="rightArrow">
            <a:avLst>
              <a:gd fmla="val 50000" name="adj1"/>
              <a:gd fmla="val 50000" name="adj2"/>
            </a:avLst>
          </a:prstGeom>
          <a:solidFill>
            <a:srgbClr val="C0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1" name="Google Shape;401;p30"/>
          <p:cNvSpPr/>
          <p:nvPr/>
        </p:nvSpPr>
        <p:spPr>
          <a:xfrm>
            <a:off x="4186989" y="5323292"/>
            <a:ext cx="6320590" cy="484632"/>
          </a:xfrm>
          <a:prstGeom prst="rightArrow">
            <a:avLst>
              <a:gd fmla="val 50000" name="adj1"/>
              <a:gd fmla="val 50000" name="adj2"/>
            </a:avLst>
          </a:prstGeom>
          <a:solidFill>
            <a:srgbClr val="C0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2" name="Google Shape;402;p30"/>
          <p:cNvSpPr/>
          <p:nvPr/>
        </p:nvSpPr>
        <p:spPr>
          <a:xfrm>
            <a:off x="10906016" y="2633026"/>
            <a:ext cx="484632" cy="1045718"/>
          </a:xfrm>
          <a:prstGeom prst="downArrow">
            <a:avLst>
              <a:gd fmla="val 50000" name="adj1"/>
              <a:gd fmla="val 50000" name="adj2"/>
            </a:avLst>
          </a:prstGeom>
          <a:solidFill>
            <a:srgbClr val="C0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3" name="Google Shape;403;p30"/>
          <p:cNvSpPr/>
          <p:nvPr/>
        </p:nvSpPr>
        <p:spPr>
          <a:xfrm>
            <a:off x="10906016" y="4920733"/>
            <a:ext cx="484632" cy="402559"/>
          </a:xfrm>
          <a:prstGeom prst="downArrow">
            <a:avLst>
              <a:gd fmla="val 50000" name="adj1"/>
              <a:gd fmla="val 50000" name="adj2"/>
            </a:avLst>
          </a:prstGeom>
          <a:solidFill>
            <a:srgbClr val="C0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graphicFrame>
        <p:nvGraphicFramePr>
          <p:cNvPr id="409" name="Google Shape;409;p31"/>
          <p:cNvGraphicFramePr/>
          <p:nvPr/>
        </p:nvGraphicFramePr>
        <p:xfrm>
          <a:off x="252410" y="1398271"/>
          <a:ext cx="3000000" cy="3000000"/>
        </p:xfrm>
        <a:graphic>
          <a:graphicData uri="http://schemas.openxmlformats.org/drawingml/2006/table">
            <a:tbl>
              <a:tblPr bandRow="1" firstRow="1">
                <a:noFill/>
                <a:tableStyleId>{7D718011-2657-4A2A-871D-72C2F52F3887}</a:tableStyleId>
              </a:tblPr>
              <a:tblGrid>
                <a:gridCol w="5878200"/>
                <a:gridCol w="1432750"/>
                <a:gridCol w="1507950"/>
                <a:gridCol w="1507950"/>
                <a:gridCol w="1360325"/>
              </a:tblGrid>
              <a:tr h="370850">
                <a:tc>
                  <a:txBody>
                    <a:bodyPr/>
                    <a:lstStyle/>
                    <a:p>
                      <a:pPr indent="0" lvl="0" marL="0" marR="0" rtl="0" algn="ctr">
                        <a:spcBef>
                          <a:spcPts val="0"/>
                        </a:spcBef>
                        <a:spcAft>
                          <a:spcPts val="0"/>
                        </a:spcAft>
                        <a:buNone/>
                      </a:pPr>
                      <a:r>
                        <a:rPr lang="en-US" sz="1800">
                          <a:solidFill>
                            <a:srgbClr val="FFFF00"/>
                          </a:solidFill>
                        </a:rPr>
                        <a:t>SEL Competencies</a:t>
                      </a:r>
                      <a:endParaRPr/>
                    </a:p>
                  </a:txBody>
                  <a:tcPr marT="45725" marB="45725" marR="91450" marL="91450">
                    <a:solidFill>
                      <a:srgbClr val="2F5496"/>
                    </a:solidFill>
                  </a:tcPr>
                </a:tc>
                <a:tc>
                  <a:txBody>
                    <a:bodyPr/>
                    <a:lstStyle/>
                    <a:p>
                      <a:pPr indent="0" lvl="0" marL="0" marR="0" rtl="0" algn="ctr">
                        <a:spcBef>
                          <a:spcPts val="0"/>
                        </a:spcBef>
                        <a:spcAft>
                          <a:spcPts val="0"/>
                        </a:spcAft>
                        <a:buNone/>
                      </a:pPr>
                      <a:r>
                        <a:rPr b="0" lang="en-US" sz="1800"/>
                        <a:t>Creating</a:t>
                      </a:r>
                      <a:endParaRPr/>
                    </a:p>
                  </a:txBody>
                  <a:tcPr marT="45725" marB="45725" marR="91450" marL="91450">
                    <a:solidFill>
                      <a:srgbClr val="2F5496"/>
                    </a:solidFill>
                  </a:tcPr>
                </a:tc>
                <a:tc>
                  <a:txBody>
                    <a:bodyPr/>
                    <a:lstStyle/>
                    <a:p>
                      <a:pPr indent="0" lvl="0" marL="0" marR="0" rtl="0" algn="ctr">
                        <a:spcBef>
                          <a:spcPts val="0"/>
                        </a:spcBef>
                        <a:spcAft>
                          <a:spcPts val="0"/>
                        </a:spcAft>
                        <a:buNone/>
                      </a:pPr>
                      <a:r>
                        <a:rPr b="0" lang="en-US" sz="1800"/>
                        <a:t>Presenting</a:t>
                      </a:r>
                      <a:endParaRPr/>
                    </a:p>
                  </a:txBody>
                  <a:tcPr marT="45725" marB="45725" marR="91450" marL="91450">
                    <a:solidFill>
                      <a:srgbClr val="2F5496"/>
                    </a:solidFill>
                  </a:tcPr>
                </a:tc>
                <a:tc>
                  <a:txBody>
                    <a:bodyPr/>
                    <a:lstStyle/>
                    <a:p>
                      <a:pPr indent="0" lvl="0" marL="0" marR="0" rtl="0" algn="ctr">
                        <a:spcBef>
                          <a:spcPts val="0"/>
                        </a:spcBef>
                        <a:spcAft>
                          <a:spcPts val="0"/>
                        </a:spcAft>
                        <a:buNone/>
                      </a:pPr>
                      <a:r>
                        <a:rPr b="0" lang="en-US" sz="1800"/>
                        <a:t>Responding</a:t>
                      </a:r>
                      <a:endParaRPr/>
                    </a:p>
                  </a:txBody>
                  <a:tcPr marT="45725" marB="45725" marR="91450" marL="91450">
                    <a:solidFill>
                      <a:srgbClr val="2F5496"/>
                    </a:solidFill>
                  </a:tcPr>
                </a:tc>
                <a:tc>
                  <a:txBody>
                    <a:bodyPr/>
                    <a:lstStyle/>
                    <a:p>
                      <a:pPr indent="0" lvl="0" marL="0" marR="0" rtl="0" algn="ctr">
                        <a:spcBef>
                          <a:spcPts val="0"/>
                        </a:spcBef>
                        <a:spcAft>
                          <a:spcPts val="0"/>
                        </a:spcAft>
                        <a:buNone/>
                      </a:pPr>
                      <a:r>
                        <a:rPr b="0" lang="en-US" sz="1800"/>
                        <a:t>Connecting</a:t>
                      </a:r>
                      <a:endParaRPr/>
                    </a:p>
                  </a:txBody>
                  <a:tcPr marT="45725" marB="45725" marR="91450" marL="91450">
                    <a:solidFill>
                      <a:srgbClr val="2F5496"/>
                    </a:solidFill>
                  </a:tcPr>
                </a:tc>
              </a:tr>
              <a:tr h="370850">
                <a:tc>
                  <a:txBody>
                    <a:bodyPr/>
                    <a:lstStyle/>
                    <a:p>
                      <a:pPr indent="0" lvl="0" marL="0" marR="0" rtl="0" algn="l">
                        <a:spcBef>
                          <a:spcPts val="0"/>
                        </a:spcBef>
                        <a:spcAft>
                          <a:spcPts val="0"/>
                        </a:spcAft>
                        <a:buNone/>
                      </a:pPr>
                      <a:r>
                        <a:rPr b="1" lang="en-US" sz="1800"/>
                        <a:t>Self-Awareness</a:t>
                      </a:r>
                      <a:endParaRPr/>
                    </a:p>
                    <a:p>
                      <a:pPr indent="-285750" lvl="0" marL="285750" marR="0" rtl="0" algn="l">
                        <a:lnSpc>
                          <a:spcPct val="100000"/>
                        </a:lnSpc>
                        <a:spcBef>
                          <a:spcPts val="0"/>
                        </a:spcBef>
                        <a:spcAft>
                          <a:spcPts val="0"/>
                        </a:spcAft>
                        <a:buClr>
                          <a:schemeClr val="dk1"/>
                        </a:buClr>
                        <a:buSzPts val="1800"/>
                        <a:buFont typeface="Arial"/>
                        <a:buChar char="•"/>
                      </a:pPr>
                      <a:r>
                        <a:rPr b="0" lang="en-US" sz="1800"/>
                        <a:t>The ability to accurately identify one’s own emotions.</a:t>
                      </a:r>
                      <a:endParaRPr/>
                    </a:p>
                  </a:txBody>
                  <a:tcPr marT="45725" marB="45725" marR="91450" marL="91450">
                    <a:solidFill>
                      <a:srgbClr val="FFC000"/>
                    </a:solidFill>
                  </a:tcPr>
                </a:tc>
                <a:tc gridSpan="4">
                  <a:txBody>
                    <a:bodyPr/>
                    <a:lstStyle/>
                    <a:p>
                      <a:pPr indent="0" lvl="0" marL="0" marR="0" rtl="0" algn="ctr">
                        <a:lnSpc>
                          <a:spcPct val="100000"/>
                        </a:lnSpc>
                        <a:spcBef>
                          <a:spcPts val="0"/>
                        </a:spcBef>
                        <a:spcAft>
                          <a:spcPts val="0"/>
                        </a:spcAft>
                        <a:buClr>
                          <a:schemeClr val="dk1"/>
                        </a:buClr>
                        <a:buSzPts val="1800"/>
                        <a:buFont typeface="Calibri"/>
                        <a:buNone/>
                      </a:pPr>
                      <a:r>
                        <a:rPr b="1" lang="en-US" sz="1800" u="sng">
                          <a:solidFill>
                            <a:srgbClr val="0000FF"/>
                          </a:solidFill>
                          <a:latin typeface="Calibri"/>
                          <a:ea typeface="Calibri"/>
                          <a:cs typeface="Calibri"/>
                          <a:sym typeface="Calibri"/>
                          <a:hlinkClick r:id="rId3"/>
                        </a:rPr>
                        <a:t>Crayola Creativity Hour </a:t>
                      </a:r>
                      <a:r>
                        <a:rPr lang="en-US" sz="1800">
                          <a:solidFill>
                            <a:schemeClr val="dk1"/>
                          </a:solidFill>
                          <a:latin typeface="Calibri"/>
                          <a:ea typeface="Calibri"/>
                          <a:cs typeface="Calibri"/>
                          <a:sym typeface="Calibri"/>
                        </a:rPr>
                        <a:t>(13:50-16:05)</a:t>
                      </a:r>
                      <a:r>
                        <a:rPr lang="en-US" sz="1800"/>
                        <a:t> </a:t>
                      </a:r>
                      <a:endParaRPr/>
                    </a:p>
                  </a:txBody>
                  <a:tcPr marT="45725" marB="45725" marR="91450" marL="91450" anchor="ctr">
                    <a:solidFill>
                      <a:srgbClr val="FFC000"/>
                    </a:solidFill>
                  </a:tcPr>
                </a:tc>
                <a:tc hMerge="1"/>
                <a:tc hMerge="1"/>
                <a:tc hMerge="1"/>
              </a:tr>
              <a:tr h="370850">
                <a:tc>
                  <a:txBody>
                    <a:bodyPr/>
                    <a:lstStyle/>
                    <a:p>
                      <a:pPr indent="0" lvl="0" marL="0" marR="0" rtl="0" algn="l">
                        <a:spcBef>
                          <a:spcPts val="0"/>
                        </a:spcBef>
                        <a:spcAft>
                          <a:spcPts val="0"/>
                        </a:spcAft>
                        <a:buNone/>
                      </a:pPr>
                      <a:r>
                        <a:rPr lang="en-US" sz="1800"/>
                        <a:t>Self-Management</a:t>
                      </a:r>
                      <a:endParaRPr/>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370850">
                <a:tc>
                  <a:txBody>
                    <a:bodyPr/>
                    <a:lstStyle/>
                    <a:p>
                      <a:pPr indent="0" lvl="0" marL="0" marR="0" rtl="0" algn="l">
                        <a:spcBef>
                          <a:spcPts val="0"/>
                        </a:spcBef>
                        <a:spcAft>
                          <a:spcPts val="0"/>
                        </a:spcAft>
                        <a:buNone/>
                      </a:pPr>
                      <a:r>
                        <a:rPr lang="en-US" sz="1800"/>
                        <a:t>Social Awareness</a:t>
                      </a:r>
                      <a:endParaRPr/>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370850">
                <a:tc>
                  <a:txBody>
                    <a:bodyPr/>
                    <a:lstStyle/>
                    <a:p>
                      <a:pPr indent="0" lvl="0" marL="0" marR="0" rtl="0" algn="l">
                        <a:spcBef>
                          <a:spcPts val="0"/>
                        </a:spcBef>
                        <a:spcAft>
                          <a:spcPts val="0"/>
                        </a:spcAft>
                        <a:buNone/>
                      </a:pPr>
                      <a:r>
                        <a:rPr lang="en-US" sz="1800"/>
                        <a:t>Relationship Skills</a:t>
                      </a:r>
                      <a:endParaRPr/>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370850">
                <a:tc>
                  <a:txBody>
                    <a:bodyPr/>
                    <a:lstStyle/>
                    <a:p>
                      <a:pPr indent="0" lvl="0" marL="0" marR="0" rtl="0" algn="l">
                        <a:spcBef>
                          <a:spcPts val="0"/>
                        </a:spcBef>
                        <a:spcAft>
                          <a:spcPts val="0"/>
                        </a:spcAft>
                        <a:buNone/>
                      </a:pPr>
                      <a:r>
                        <a:rPr lang="en-US" sz="1800"/>
                        <a:t>Responsible Decision Making</a:t>
                      </a:r>
                      <a:endParaRPr/>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370850">
                <a:tc>
                  <a:txBody>
                    <a:bodyPr/>
                    <a:lstStyle/>
                    <a:p>
                      <a:pPr indent="0" lvl="0" marL="0" marR="0" rtl="0" algn="ctr">
                        <a:spcBef>
                          <a:spcPts val="0"/>
                        </a:spcBef>
                        <a:spcAft>
                          <a:spcPts val="0"/>
                        </a:spcAft>
                        <a:buNone/>
                      </a:pPr>
                      <a:r>
                        <a:rPr b="1" lang="en-US" sz="1800">
                          <a:solidFill>
                            <a:srgbClr val="FFFF00"/>
                          </a:solidFill>
                        </a:rPr>
                        <a:t>PA Career Ready Skills Continuum</a:t>
                      </a:r>
                      <a:endParaRPr/>
                    </a:p>
                  </a:txBody>
                  <a:tcPr marT="45725" marB="45725" marR="91450" marL="91450">
                    <a:solidFill>
                      <a:srgbClr val="2F5496"/>
                    </a:solidFill>
                  </a:tcPr>
                </a:tc>
                <a:tc>
                  <a:txBody>
                    <a:bodyPr/>
                    <a:lstStyle/>
                    <a:p>
                      <a:pPr indent="0" lvl="0" marL="0" marR="0" rtl="0" algn="ctr">
                        <a:spcBef>
                          <a:spcPts val="0"/>
                        </a:spcBef>
                        <a:spcAft>
                          <a:spcPts val="0"/>
                        </a:spcAft>
                        <a:buNone/>
                      </a:pPr>
                      <a:r>
                        <a:rPr lang="en-US" sz="1800">
                          <a:solidFill>
                            <a:schemeClr val="lt1"/>
                          </a:solidFill>
                        </a:rPr>
                        <a:t>Creating</a:t>
                      </a:r>
                      <a:endParaRPr/>
                    </a:p>
                  </a:txBody>
                  <a:tcPr marT="45725" marB="45725" marR="91450" marL="91450">
                    <a:solidFill>
                      <a:srgbClr val="2F5496"/>
                    </a:solidFill>
                  </a:tcPr>
                </a:tc>
                <a:tc>
                  <a:txBody>
                    <a:bodyPr/>
                    <a:lstStyle/>
                    <a:p>
                      <a:pPr indent="0" lvl="0" marL="0" marR="0" rtl="0" algn="ctr">
                        <a:spcBef>
                          <a:spcPts val="0"/>
                        </a:spcBef>
                        <a:spcAft>
                          <a:spcPts val="0"/>
                        </a:spcAft>
                        <a:buNone/>
                      </a:pPr>
                      <a:r>
                        <a:rPr lang="en-US" sz="1800">
                          <a:solidFill>
                            <a:schemeClr val="lt1"/>
                          </a:solidFill>
                        </a:rPr>
                        <a:t>Presenting</a:t>
                      </a:r>
                      <a:endParaRPr/>
                    </a:p>
                  </a:txBody>
                  <a:tcPr marT="45725" marB="45725" marR="91450" marL="91450">
                    <a:solidFill>
                      <a:srgbClr val="2F5496"/>
                    </a:solidFill>
                  </a:tcPr>
                </a:tc>
                <a:tc>
                  <a:txBody>
                    <a:bodyPr/>
                    <a:lstStyle/>
                    <a:p>
                      <a:pPr indent="0" lvl="0" marL="0" marR="0" rtl="0" algn="ctr">
                        <a:spcBef>
                          <a:spcPts val="0"/>
                        </a:spcBef>
                        <a:spcAft>
                          <a:spcPts val="0"/>
                        </a:spcAft>
                        <a:buNone/>
                      </a:pPr>
                      <a:r>
                        <a:rPr lang="en-US" sz="1800">
                          <a:solidFill>
                            <a:schemeClr val="lt1"/>
                          </a:solidFill>
                        </a:rPr>
                        <a:t>Responding</a:t>
                      </a:r>
                      <a:endParaRPr/>
                    </a:p>
                  </a:txBody>
                  <a:tcPr marT="45725" marB="45725" marR="91450" marL="91450">
                    <a:solidFill>
                      <a:srgbClr val="2F5496"/>
                    </a:solidFill>
                  </a:tcPr>
                </a:tc>
                <a:tc>
                  <a:txBody>
                    <a:bodyPr/>
                    <a:lstStyle/>
                    <a:p>
                      <a:pPr indent="0" lvl="0" marL="0" marR="0" rtl="0" algn="ctr">
                        <a:spcBef>
                          <a:spcPts val="0"/>
                        </a:spcBef>
                        <a:spcAft>
                          <a:spcPts val="0"/>
                        </a:spcAft>
                        <a:buNone/>
                      </a:pPr>
                      <a:r>
                        <a:rPr lang="en-US" sz="1800">
                          <a:solidFill>
                            <a:schemeClr val="lt1"/>
                          </a:solidFill>
                        </a:rPr>
                        <a:t>Connecting</a:t>
                      </a:r>
                      <a:endParaRPr/>
                    </a:p>
                  </a:txBody>
                  <a:tcPr marT="45725" marB="45725" marR="91450" marL="91450">
                    <a:solidFill>
                      <a:srgbClr val="2F5496"/>
                    </a:solidFill>
                  </a:tcPr>
                </a:tc>
              </a:tr>
              <a:tr h="370850">
                <a:tc>
                  <a:txBody>
                    <a:bodyPr/>
                    <a:lstStyle/>
                    <a:p>
                      <a:pPr indent="0" lvl="0" marL="0" marR="0" rtl="0" algn="l">
                        <a:spcBef>
                          <a:spcPts val="0"/>
                        </a:spcBef>
                        <a:spcAft>
                          <a:spcPts val="0"/>
                        </a:spcAft>
                        <a:buNone/>
                      </a:pPr>
                      <a:r>
                        <a:rPr b="1" lang="en-US" sz="1800"/>
                        <a:t>Self-Awareness &amp; Self Management</a:t>
                      </a:r>
                      <a:endParaRPr/>
                    </a:p>
                    <a:p>
                      <a:pPr indent="-285750" lvl="0" marL="285750" marR="0" rtl="0" algn="l">
                        <a:lnSpc>
                          <a:spcPct val="100000"/>
                        </a:lnSpc>
                        <a:spcBef>
                          <a:spcPts val="0"/>
                        </a:spcBef>
                        <a:spcAft>
                          <a:spcPts val="0"/>
                        </a:spcAft>
                        <a:buClr>
                          <a:schemeClr val="dk1"/>
                        </a:buClr>
                        <a:buSzPts val="1800"/>
                        <a:buFont typeface="Arial"/>
                        <a:buChar char="•"/>
                      </a:pPr>
                      <a:r>
                        <a:rPr b="0" lang="en-US" sz="1800">
                          <a:solidFill>
                            <a:schemeClr val="dk1"/>
                          </a:solidFill>
                          <a:latin typeface="Calibri"/>
                          <a:ea typeface="Calibri"/>
                          <a:cs typeface="Calibri"/>
                          <a:sym typeface="Calibri"/>
                        </a:rPr>
                        <a:t>Grades PK-2: Recognize and label basic feelings. </a:t>
                      </a:r>
                      <a:endParaRPr b="0" sz="1800"/>
                    </a:p>
                    <a:p>
                      <a:pPr indent="-285750" lvl="0" marL="285750" marR="0" rtl="0" algn="l">
                        <a:lnSpc>
                          <a:spcPct val="100000"/>
                        </a:lnSpc>
                        <a:spcBef>
                          <a:spcPts val="0"/>
                        </a:spcBef>
                        <a:spcAft>
                          <a:spcPts val="0"/>
                        </a:spcAft>
                        <a:buClr>
                          <a:schemeClr val="dk1"/>
                        </a:buClr>
                        <a:buSzPts val="1800"/>
                        <a:buFont typeface="Arial"/>
                        <a:buChar char="•"/>
                      </a:pPr>
                      <a:r>
                        <a:rPr b="0" lang="en-US" sz="1800">
                          <a:solidFill>
                            <a:schemeClr val="dk1"/>
                          </a:solidFill>
                          <a:latin typeface="Calibri"/>
                          <a:ea typeface="Calibri"/>
                          <a:cs typeface="Calibri"/>
                          <a:sym typeface="Calibri"/>
                        </a:rPr>
                        <a:t>Grades PK-2: Distinguish between situations that elicit positive or negative feelings. </a:t>
                      </a:r>
                      <a:endParaRPr/>
                    </a:p>
                    <a:p>
                      <a:pPr indent="-285750" lvl="0" marL="285750" marR="0" rtl="0" algn="l">
                        <a:lnSpc>
                          <a:spcPct val="100000"/>
                        </a:lnSpc>
                        <a:spcBef>
                          <a:spcPts val="0"/>
                        </a:spcBef>
                        <a:spcAft>
                          <a:spcPts val="0"/>
                        </a:spcAft>
                        <a:buClr>
                          <a:schemeClr val="dk1"/>
                        </a:buClr>
                        <a:buSzPts val="1800"/>
                        <a:buFont typeface="Arial"/>
                        <a:buChar char="•"/>
                      </a:pPr>
                      <a:r>
                        <a:rPr b="0" lang="en-US" sz="1800">
                          <a:solidFill>
                            <a:schemeClr val="dk1"/>
                          </a:solidFill>
                          <a:latin typeface="Calibri"/>
                          <a:ea typeface="Calibri"/>
                          <a:cs typeface="Calibri"/>
                          <a:sym typeface="Calibri"/>
                        </a:rPr>
                        <a:t>Grades 1-5:  Identify one’s own strengths, needs, and preferences. </a:t>
                      </a:r>
                      <a:endParaRPr/>
                    </a:p>
                  </a:txBody>
                  <a:tcPr marT="45725" marB="45725" marR="91450" marL="91450">
                    <a:solidFill>
                      <a:srgbClr val="FFC000"/>
                    </a:solidFill>
                  </a:tcPr>
                </a:tc>
                <a:tc gridSpan="4">
                  <a:txBody>
                    <a:bodyPr/>
                    <a:lstStyle/>
                    <a:p>
                      <a:pPr indent="0" lvl="0" marL="0" marR="0" rtl="0" algn="ctr">
                        <a:lnSpc>
                          <a:spcPct val="100000"/>
                        </a:lnSpc>
                        <a:spcBef>
                          <a:spcPts val="0"/>
                        </a:spcBef>
                        <a:spcAft>
                          <a:spcPts val="0"/>
                        </a:spcAft>
                        <a:buClr>
                          <a:schemeClr val="dk1"/>
                        </a:buClr>
                        <a:buSzPts val="1800"/>
                        <a:buFont typeface="Calibri"/>
                        <a:buNone/>
                      </a:pPr>
                      <a:r>
                        <a:rPr b="1" lang="en-US" sz="1800" u="sng">
                          <a:solidFill>
                            <a:srgbClr val="0000FF"/>
                          </a:solidFill>
                          <a:latin typeface="Calibri"/>
                          <a:ea typeface="Calibri"/>
                          <a:cs typeface="Calibri"/>
                          <a:sym typeface="Calibri"/>
                          <a:hlinkClick r:id="rId4"/>
                        </a:rPr>
                        <a:t>Crayola Creativity Hour</a:t>
                      </a:r>
                      <a:r>
                        <a:rPr b="1" lang="en-US" sz="1800" u="sng">
                          <a:solidFill>
                            <a:schemeClr val="dk1"/>
                          </a:solidFill>
                          <a:latin typeface="Calibri"/>
                          <a:ea typeface="Calibri"/>
                          <a:cs typeface="Calibri"/>
                          <a:sym typeface="Calibri"/>
                          <a:hlinkClick r:id="rId5"/>
                        </a:rPr>
                        <a:t> </a:t>
                      </a:r>
                      <a:r>
                        <a:rPr lang="en-US" sz="1800">
                          <a:solidFill>
                            <a:schemeClr val="dk1"/>
                          </a:solidFill>
                          <a:latin typeface="Calibri"/>
                          <a:ea typeface="Calibri"/>
                          <a:cs typeface="Calibri"/>
                          <a:sym typeface="Calibri"/>
                        </a:rPr>
                        <a:t>(13:50-16:05)</a:t>
                      </a:r>
                      <a:endParaRPr sz="1800"/>
                    </a:p>
                  </a:txBody>
                  <a:tcPr marT="45725" marB="45725" marR="91450" marL="91450" anchor="ctr">
                    <a:solidFill>
                      <a:srgbClr val="FFC000"/>
                    </a:solidFill>
                  </a:tcPr>
                </a:tc>
                <a:tc hMerge="1"/>
                <a:tc hMerge="1"/>
                <a:tc hMerge="1"/>
              </a:tr>
              <a:tr h="370850">
                <a:tc>
                  <a:txBody>
                    <a:bodyPr/>
                    <a:lstStyle/>
                    <a:p>
                      <a:pPr indent="0" lvl="0" marL="0" marR="0" rtl="0" algn="l">
                        <a:spcBef>
                          <a:spcPts val="0"/>
                        </a:spcBef>
                        <a:spcAft>
                          <a:spcPts val="0"/>
                        </a:spcAft>
                        <a:buNone/>
                      </a:pPr>
                      <a:r>
                        <a:rPr lang="en-US" sz="1800"/>
                        <a:t>Establishing &amp; Maintaining Relationships</a:t>
                      </a:r>
                      <a:endParaRPr/>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r h="370850">
                <a:tc>
                  <a:txBody>
                    <a:bodyPr/>
                    <a:lstStyle/>
                    <a:p>
                      <a:pPr indent="0" lvl="0" marL="0" marR="0" rtl="0" algn="l">
                        <a:spcBef>
                          <a:spcPts val="0"/>
                        </a:spcBef>
                        <a:spcAft>
                          <a:spcPts val="0"/>
                        </a:spcAft>
                        <a:buNone/>
                      </a:pPr>
                      <a:r>
                        <a:rPr lang="en-US" sz="1800"/>
                        <a:t>Social Problem-Solving Skills</a:t>
                      </a:r>
                      <a:endParaRPr/>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r>
            </a:tbl>
          </a:graphicData>
        </a:graphic>
      </p:graphicFrame>
      <p:pic>
        <p:nvPicPr>
          <p:cNvPr descr="A picture containing colorful, indoor, colored, cake&#10;&#10;Description automatically generated" id="410" name="Google Shape;410;p31"/>
          <p:cNvPicPr preferRelativeResize="0"/>
          <p:nvPr/>
        </p:nvPicPr>
        <p:blipFill rotWithShape="1">
          <a:blip r:embed="rId6">
            <a:alphaModFix/>
          </a:blip>
          <a:srcRect b="0" l="0" r="0" t="0"/>
          <a:stretch/>
        </p:blipFill>
        <p:spPr>
          <a:xfrm>
            <a:off x="8144934" y="2486265"/>
            <a:ext cx="1634874" cy="1346547"/>
          </a:xfrm>
          <a:prstGeom prst="rect">
            <a:avLst/>
          </a:prstGeom>
          <a:noFill/>
          <a:ln>
            <a:noFill/>
          </a:ln>
        </p:spPr>
      </p:pic>
      <p:sp>
        <p:nvSpPr>
          <p:cNvPr id="411" name="Google Shape;411;p31"/>
          <p:cNvSpPr txBox="1"/>
          <p:nvPr>
            <p:ph type="title"/>
          </p:nvPr>
        </p:nvSpPr>
        <p:spPr>
          <a:xfrm>
            <a:off x="252409" y="143216"/>
            <a:ext cx="11791107" cy="1255056"/>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en-US" sz="4000"/>
              <a:t>Instruction at the </a:t>
            </a:r>
            <a:r>
              <a:rPr b="1" lang="en-US" sz="4000">
                <a:solidFill>
                  <a:srgbClr val="C00000"/>
                </a:solidFill>
              </a:rPr>
              <a:t>Intersection</a:t>
            </a:r>
            <a:r>
              <a:rPr lang="en-US" sz="4000">
                <a:solidFill>
                  <a:srgbClr val="C00000"/>
                </a:solidFill>
              </a:rPr>
              <a:t> </a:t>
            </a:r>
            <a:r>
              <a:rPr lang="en-US" sz="4000"/>
              <a:t>of </a:t>
            </a:r>
            <a:br>
              <a:rPr lang="en-US" sz="4000"/>
            </a:br>
            <a:r>
              <a:rPr lang="en-US" sz="4000"/>
              <a:t>Competencies, Skills, &amp; Standards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32"/>
          <p:cNvSpPr txBox="1"/>
          <p:nvPr>
            <p:ph type="title"/>
          </p:nvPr>
        </p:nvSpPr>
        <p:spPr>
          <a:xfrm>
            <a:off x="838200" y="2883"/>
            <a:ext cx="10515600" cy="80601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Grades PK-5 (Crayola)</a:t>
            </a:r>
            <a:endParaRPr/>
          </a:p>
        </p:txBody>
      </p:sp>
      <p:graphicFrame>
        <p:nvGraphicFramePr>
          <p:cNvPr id="418" name="Google Shape;418;p32"/>
          <p:cNvGraphicFramePr/>
          <p:nvPr/>
        </p:nvGraphicFramePr>
        <p:xfrm>
          <a:off x="252409" y="791551"/>
          <a:ext cx="3000000" cy="3000000"/>
        </p:xfrm>
        <a:graphic>
          <a:graphicData uri="http://schemas.openxmlformats.org/drawingml/2006/table">
            <a:tbl>
              <a:tblPr bandRow="1" firstRow="1">
                <a:noFill/>
                <a:tableStyleId>{7D718011-2657-4A2A-871D-72C2F52F3887}</a:tableStyleId>
              </a:tblPr>
              <a:tblGrid>
                <a:gridCol w="6042875"/>
                <a:gridCol w="1019900"/>
                <a:gridCol w="211025"/>
                <a:gridCol w="1283675"/>
                <a:gridCol w="1740875"/>
                <a:gridCol w="116850"/>
                <a:gridCol w="1283325"/>
              </a:tblGrid>
              <a:tr h="370850">
                <a:tc>
                  <a:txBody>
                    <a:bodyPr/>
                    <a:lstStyle/>
                    <a:p>
                      <a:pPr indent="0" lvl="0" marL="0" marR="0" rtl="0" algn="ctr">
                        <a:spcBef>
                          <a:spcPts val="0"/>
                        </a:spcBef>
                        <a:spcAft>
                          <a:spcPts val="0"/>
                        </a:spcAft>
                        <a:buNone/>
                      </a:pPr>
                      <a:r>
                        <a:rPr lang="en-US" sz="1800">
                          <a:solidFill>
                            <a:srgbClr val="FFFF00"/>
                          </a:solidFill>
                        </a:rPr>
                        <a:t>SEL Competencies</a:t>
                      </a:r>
                      <a:endParaRPr/>
                    </a:p>
                  </a:txBody>
                  <a:tcPr marT="45725" marB="45725" marR="91450" marL="91450">
                    <a:solidFill>
                      <a:srgbClr val="2F5496"/>
                    </a:solidFill>
                  </a:tcPr>
                </a:tc>
                <a:tc gridSpan="2">
                  <a:txBody>
                    <a:bodyPr/>
                    <a:lstStyle/>
                    <a:p>
                      <a:pPr indent="0" lvl="0" marL="0" marR="0" rtl="0" algn="ctr">
                        <a:spcBef>
                          <a:spcPts val="0"/>
                        </a:spcBef>
                        <a:spcAft>
                          <a:spcPts val="0"/>
                        </a:spcAft>
                        <a:buNone/>
                      </a:pPr>
                      <a:r>
                        <a:rPr lang="en-US" sz="1800"/>
                        <a:t>Creating</a:t>
                      </a:r>
                      <a:endParaRPr/>
                    </a:p>
                  </a:txBody>
                  <a:tcPr marT="45725" marB="45725" marR="91450" marL="91450">
                    <a:solidFill>
                      <a:srgbClr val="2F5496"/>
                    </a:solidFill>
                  </a:tcPr>
                </a:tc>
                <a:tc hMerge="1"/>
                <a:tc>
                  <a:txBody>
                    <a:bodyPr/>
                    <a:lstStyle/>
                    <a:p>
                      <a:pPr indent="0" lvl="0" marL="0" marR="0" rtl="0" algn="ctr">
                        <a:spcBef>
                          <a:spcPts val="0"/>
                        </a:spcBef>
                        <a:spcAft>
                          <a:spcPts val="0"/>
                        </a:spcAft>
                        <a:buNone/>
                      </a:pPr>
                      <a:r>
                        <a:rPr lang="en-US" sz="1800"/>
                        <a:t>Presenting</a:t>
                      </a:r>
                      <a:endParaRPr sz="1800"/>
                    </a:p>
                  </a:txBody>
                  <a:tcPr marT="45725" marB="45725" marR="91450" marL="91450">
                    <a:solidFill>
                      <a:srgbClr val="2F5496"/>
                    </a:solidFill>
                  </a:tcPr>
                </a:tc>
                <a:tc gridSpan="2">
                  <a:txBody>
                    <a:bodyPr/>
                    <a:lstStyle/>
                    <a:p>
                      <a:pPr indent="0" lvl="0" marL="0" marR="0" rtl="0" algn="ctr">
                        <a:spcBef>
                          <a:spcPts val="0"/>
                        </a:spcBef>
                        <a:spcAft>
                          <a:spcPts val="0"/>
                        </a:spcAft>
                        <a:buNone/>
                      </a:pPr>
                      <a:r>
                        <a:rPr lang="en-US" sz="1800"/>
                        <a:t>Responding</a:t>
                      </a:r>
                      <a:endParaRPr sz="1800"/>
                    </a:p>
                  </a:txBody>
                  <a:tcPr marT="45725" marB="45725" marR="91450" marL="91450">
                    <a:solidFill>
                      <a:srgbClr val="2F5496"/>
                    </a:solidFill>
                  </a:tcPr>
                </a:tc>
                <a:tc hMerge="1"/>
                <a:tc>
                  <a:txBody>
                    <a:bodyPr/>
                    <a:lstStyle/>
                    <a:p>
                      <a:pPr indent="0" lvl="0" marL="0" marR="0" rtl="0" algn="ctr">
                        <a:spcBef>
                          <a:spcPts val="0"/>
                        </a:spcBef>
                        <a:spcAft>
                          <a:spcPts val="0"/>
                        </a:spcAft>
                        <a:buNone/>
                      </a:pPr>
                      <a:r>
                        <a:rPr lang="en-US" sz="1800"/>
                        <a:t>Connecting</a:t>
                      </a:r>
                      <a:endParaRPr/>
                    </a:p>
                  </a:txBody>
                  <a:tcPr marT="45725" marB="45725" marR="91450" marL="91450">
                    <a:solidFill>
                      <a:srgbClr val="2F5496"/>
                    </a:solidFill>
                  </a:tcPr>
                </a:tc>
              </a:tr>
              <a:tr h="370850">
                <a:tc>
                  <a:txBody>
                    <a:bodyPr/>
                    <a:lstStyle/>
                    <a:p>
                      <a:pPr indent="0" lvl="0" marL="0" marR="0" rtl="0" algn="l">
                        <a:spcBef>
                          <a:spcPts val="0"/>
                        </a:spcBef>
                        <a:spcAft>
                          <a:spcPts val="0"/>
                        </a:spcAft>
                        <a:buNone/>
                      </a:pPr>
                      <a:r>
                        <a:rPr b="1" lang="en-US" sz="1800"/>
                        <a:t>Self-Awareness</a:t>
                      </a:r>
                      <a:endParaRPr/>
                    </a:p>
                    <a:p>
                      <a:pPr indent="-285750" lvl="0" marL="285750" marR="0" rtl="0" algn="l">
                        <a:spcBef>
                          <a:spcPts val="0"/>
                        </a:spcBef>
                        <a:spcAft>
                          <a:spcPts val="0"/>
                        </a:spcAft>
                        <a:buClr>
                          <a:schemeClr val="dk1"/>
                        </a:buClr>
                        <a:buSzPts val="1800"/>
                        <a:buFont typeface="Arial"/>
                        <a:buChar char="•"/>
                      </a:pPr>
                      <a:r>
                        <a:rPr lang="en-US" sz="1800"/>
                        <a:t>The ability to accurately recognize one’s own emotions, thoughts, and values and how they influence behavior.</a:t>
                      </a:r>
                      <a:endParaRPr/>
                    </a:p>
                  </a:txBody>
                  <a:tcPr marT="45725" marB="45725" marR="91450" marL="91450"/>
                </a:tc>
                <a:tc gridSpan="6">
                  <a:txBody>
                    <a:bodyPr/>
                    <a:lstStyle/>
                    <a:p>
                      <a:pPr indent="0" lvl="0" marL="0" marR="0" rtl="0" algn="ctr">
                        <a:lnSpc>
                          <a:spcPct val="100000"/>
                        </a:lnSpc>
                        <a:spcBef>
                          <a:spcPts val="0"/>
                        </a:spcBef>
                        <a:spcAft>
                          <a:spcPts val="0"/>
                        </a:spcAft>
                        <a:buClr>
                          <a:srgbClr val="C00000"/>
                        </a:buClr>
                        <a:buSzPts val="1800"/>
                        <a:buFont typeface="Calibri"/>
                        <a:buNone/>
                      </a:pPr>
                      <a:r>
                        <a:rPr b="1" lang="en-US" sz="1800" u="sng">
                          <a:solidFill>
                            <a:srgbClr val="0000FF"/>
                          </a:solidFill>
                          <a:hlinkClick r:id="rId3"/>
                        </a:rPr>
                        <a:t>The Best of Me</a:t>
                      </a:r>
                      <a:endParaRPr b="1" sz="1800">
                        <a:solidFill>
                          <a:srgbClr val="0000FF"/>
                        </a:solidFill>
                      </a:endParaRPr>
                    </a:p>
                  </a:txBody>
                  <a:tcPr marT="45725" marB="45725" marR="91450" marL="91450" anchor="ctr">
                    <a:solidFill>
                      <a:srgbClr val="FFC000"/>
                    </a:solidFill>
                  </a:tcPr>
                </a:tc>
                <a:tc hMerge="1"/>
                <a:tc hMerge="1"/>
                <a:tc hMerge="1"/>
                <a:tc hMerge="1"/>
                <a:tc hMerge="1"/>
              </a:tr>
              <a:tr h="370850">
                <a:tc>
                  <a:txBody>
                    <a:bodyPr/>
                    <a:lstStyle/>
                    <a:p>
                      <a:pPr indent="0" lvl="0" marL="0" marR="0" rtl="0" algn="l">
                        <a:spcBef>
                          <a:spcPts val="0"/>
                        </a:spcBef>
                        <a:spcAft>
                          <a:spcPts val="0"/>
                        </a:spcAft>
                        <a:buNone/>
                      </a:pPr>
                      <a:r>
                        <a:rPr lang="en-US" sz="1800"/>
                        <a:t>Self-Management</a:t>
                      </a:r>
                      <a:endParaRPr/>
                    </a:p>
                  </a:txBody>
                  <a:tcPr marT="45725" marB="45725" marR="91450" marL="91450"/>
                </a:tc>
                <a:tc gridSpan="2">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tc>
                <a:tc hMerge="1"/>
                <a:tc>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nchor="ctr"/>
                </a:tc>
                <a:tc gridSpan="2">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tc>
                <a:tc hMerge="1"/>
              </a:tr>
              <a:tr h="370850">
                <a:tc>
                  <a:txBody>
                    <a:bodyPr/>
                    <a:lstStyle/>
                    <a:p>
                      <a:pPr indent="0" lvl="0" marL="0" marR="0" rtl="0" algn="l">
                        <a:spcBef>
                          <a:spcPts val="0"/>
                        </a:spcBef>
                        <a:spcAft>
                          <a:spcPts val="0"/>
                        </a:spcAft>
                        <a:buNone/>
                      </a:pPr>
                      <a:r>
                        <a:rPr lang="en-US" sz="1800"/>
                        <a:t>Social Awareness</a:t>
                      </a:r>
                      <a:endParaRPr/>
                    </a:p>
                  </a:txBody>
                  <a:tcPr marT="45725" marB="45725" marR="91450" marL="91450"/>
                </a:tc>
                <a:tc gridSpan="2">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tc>
                <a:tc hMerge="1"/>
                <a:tc>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nchor="ctr"/>
                </a:tc>
                <a:tc gridSpan="2">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tc>
                <a:tc hMerge="1"/>
              </a:tr>
              <a:tr h="370850">
                <a:tc>
                  <a:txBody>
                    <a:bodyPr/>
                    <a:lstStyle/>
                    <a:p>
                      <a:pPr indent="0" lvl="0" marL="0" marR="0" rtl="0" algn="l">
                        <a:spcBef>
                          <a:spcPts val="0"/>
                        </a:spcBef>
                        <a:spcAft>
                          <a:spcPts val="0"/>
                        </a:spcAft>
                        <a:buNone/>
                      </a:pPr>
                      <a:r>
                        <a:rPr b="1" lang="en-US" sz="1800"/>
                        <a:t>Relationship Skills</a:t>
                      </a:r>
                      <a:endParaRPr/>
                    </a:p>
                    <a:p>
                      <a:pPr indent="-285750" lvl="0" marL="285750" marR="0" rtl="0" algn="l">
                        <a:spcBef>
                          <a:spcPts val="0"/>
                        </a:spcBef>
                        <a:spcAft>
                          <a:spcPts val="0"/>
                        </a:spcAft>
                        <a:buClr>
                          <a:schemeClr val="dk1"/>
                        </a:buClr>
                        <a:buSzPts val="1800"/>
                        <a:buFont typeface="Arial"/>
                        <a:buChar char="•"/>
                      </a:pPr>
                      <a:r>
                        <a:rPr lang="en-US" sz="1800"/>
                        <a:t>The ability to establish and maintain healthy relationships</a:t>
                      </a:r>
                      <a:endParaRPr/>
                    </a:p>
                  </a:txBody>
                  <a:tcPr marT="45725" marB="45725" marR="91450" marL="91450"/>
                </a:tc>
                <a:tc gridSpan="6">
                  <a:txBody>
                    <a:bodyPr/>
                    <a:lstStyle/>
                    <a:p>
                      <a:pPr indent="0" lvl="0" marL="0" marR="0" rtl="0" algn="ctr">
                        <a:lnSpc>
                          <a:spcPct val="100000"/>
                        </a:lnSpc>
                        <a:spcBef>
                          <a:spcPts val="0"/>
                        </a:spcBef>
                        <a:spcAft>
                          <a:spcPts val="0"/>
                        </a:spcAft>
                        <a:buClr>
                          <a:srgbClr val="C00000"/>
                        </a:buClr>
                        <a:buSzPts val="1800"/>
                        <a:buFont typeface="Calibri"/>
                        <a:buNone/>
                      </a:pPr>
                      <a:r>
                        <a:rPr b="1" lang="en-US" sz="1800" u="sng">
                          <a:solidFill>
                            <a:srgbClr val="0000FF"/>
                          </a:solidFill>
                          <a:hlinkClick r:id="rId4"/>
                        </a:rPr>
                        <a:t>Gifts of Kindness</a:t>
                      </a:r>
                      <a:endParaRPr b="1" sz="1800">
                        <a:solidFill>
                          <a:srgbClr val="0000FF"/>
                        </a:solidFill>
                      </a:endParaRPr>
                    </a:p>
                  </a:txBody>
                  <a:tcPr marT="45725" marB="45725" marR="91450" marL="91450" anchor="ctr">
                    <a:solidFill>
                      <a:srgbClr val="FFFF00"/>
                    </a:solidFill>
                  </a:tcPr>
                </a:tc>
                <a:tc hMerge="1"/>
                <a:tc hMerge="1"/>
                <a:tc hMerge="1"/>
                <a:tc hMerge="1"/>
                <a:tc hMerge="1"/>
              </a:tr>
              <a:tr h="370850">
                <a:tc>
                  <a:txBody>
                    <a:bodyPr/>
                    <a:lstStyle/>
                    <a:p>
                      <a:pPr indent="0" lvl="0" marL="0" marR="0" rtl="0" algn="l">
                        <a:spcBef>
                          <a:spcPts val="0"/>
                        </a:spcBef>
                        <a:spcAft>
                          <a:spcPts val="0"/>
                        </a:spcAft>
                        <a:buNone/>
                      </a:pPr>
                      <a:r>
                        <a:rPr lang="en-US" sz="1800"/>
                        <a:t>Responsible Decision Making</a:t>
                      </a:r>
                      <a:endParaRPr/>
                    </a:p>
                  </a:txBody>
                  <a:tcPr marT="45725" marB="45725" marR="91450" marL="91450"/>
                </a:tc>
                <a:tc gridSpan="2">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tc>
                <a:tc hMerge="1"/>
                <a:tc>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nchor="ctr"/>
                </a:tc>
                <a:tc>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nchor="ctr"/>
                </a:tc>
                <a:tc gridSpan="2">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tc>
                <a:tc hMerge="1"/>
              </a:tr>
              <a:tr h="370850">
                <a:tc>
                  <a:txBody>
                    <a:bodyPr/>
                    <a:lstStyle/>
                    <a:p>
                      <a:pPr indent="0" lvl="0" marL="0" marR="0" rtl="0" algn="ctr">
                        <a:spcBef>
                          <a:spcPts val="0"/>
                        </a:spcBef>
                        <a:spcAft>
                          <a:spcPts val="0"/>
                        </a:spcAft>
                        <a:buNone/>
                      </a:pPr>
                      <a:r>
                        <a:rPr b="1" lang="en-US" sz="1800">
                          <a:solidFill>
                            <a:srgbClr val="FFFF00"/>
                          </a:solidFill>
                        </a:rPr>
                        <a:t>PA Career Ready Skills Continuum</a:t>
                      </a:r>
                      <a:endParaRPr/>
                    </a:p>
                  </a:txBody>
                  <a:tcPr marT="45725" marB="45725" marR="91450" marL="91450">
                    <a:solidFill>
                      <a:srgbClr val="2F5496"/>
                    </a:solidFill>
                  </a:tcPr>
                </a:tc>
                <a:tc gridSpan="2">
                  <a:txBody>
                    <a:bodyPr/>
                    <a:lstStyle/>
                    <a:p>
                      <a:pPr indent="0" lvl="0" marL="0" marR="0" rtl="0" algn="ctr">
                        <a:spcBef>
                          <a:spcPts val="0"/>
                        </a:spcBef>
                        <a:spcAft>
                          <a:spcPts val="0"/>
                        </a:spcAft>
                        <a:buNone/>
                      </a:pPr>
                      <a:r>
                        <a:t/>
                      </a:r>
                      <a:endParaRPr sz="1800"/>
                    </a:p>
                  </a:txBody>
                  <a:tcPr marT="45725" marB="45725" marR="91450" marL="91450">
                    <a:solidFill>
                      <a:srgbClr val="2F5496"/>
                    </a:solidFill>
                  </a:tcPr>
                </a:tc>
                <a:tc hMerge="1"/>
                <a:tc>
                  <a:txBody>
                    <a:bodyPr/>
                    <a:lstStyle/>
                    <a:p>
                      <a:pPr indent="0" lvl="0" marL="0" marR="0" rtl="0" algn="ctr">
                        <a:spcBef>
                          <a:spcPts val="0"/>
                        </a:spcBef>
                        <a:spcAft>
                          <a:spcPts val="0"/>
                        </a:spcAft>
                        <a:buNone/>
                      </a:pPr>
                      <a:r>
                        <a:t/>
                      </a:r>
                      <a:endParaRPr sz="1800"/>
                    </a:p>
                  </a:txBody>
                  <a:tcPr marT="45725" marB="45725" marR="91450" marL="91450" anchor="ctr">
                    <a:solidFill>
                      <a:srgbClr val="2F5496"/>
                    </a:solidFill>
                  </a:tcPr>
                </a:tc>
                <a:tc>
                  <a:txBody>
                    <a:bodyPr/>
                    <a:lstStyle/>
                    <a:p>
                      <a:pPr indent="0" lvl="0" marL="0" marR="0" rtl="0" algn="ctr">
                        <a:spcBef>
                          <a:spcPts val="0"/>
                        </a:spcBef>
                        <a:spcAft>
                          <a:spcPts val="0"/>
                        </a:spcAft>
                        <a:buNone/>
                      </a:pPr>
                      <a:r>
                        <a:t/>
                      </a:r>
                      <a:endParaRPr sz="1800"/>
                    </a:p>
                  </a:txBody>
                  <a:tcPr marT="45725" marB="45725" marR="91450" marL="91450" anchor="ctr">
                    <a:solidFill>
                      <a:srgbClr val="2F5496"/>
                    </a:solidFill>
                  </a:tcPr>
                </a:tc>
                <a:tc gridSpan="2">
                  <a:txBody>
                    <a:bodyPr/>
                    <a:lstStyle/>
                    <a:p>
                      <a:pPr indent="0" lvl="0" marL="0" marR="0" rtl="0" algn="ctr">
                        <a:spcBef>
                          <a:spcPts val="0"/>
                        </a:spcBef>
                        <a:spcAft>
                          <a:spcPts val="0"/>
                        </a:spcAft>
                        <a:buNone/>
                      </a:pPr>
                      <a:r>
                        <a:t/>
                      </a:r>
                      <a:endParaRPr sz="1800"/>
                    </a:p>
                  </a:txBody>
                  <a:tcPr marT="45725" marB="45725" marR="91450" marL="91450">
                    <a:solidFill>
                      <a:srgbClr val="2F5496"/>
                    </a:solidFill>
                  </a:tcPr>
                </a:tc>
                <a:tc hMerge="1"/>
              </a:tr>
              <a:tr h="370850">
                <a:tc>
                  <a:txBody>
                    <a:bodyPr/>
                    <a:lstStyle/>
                    <a:p>
                      <a:pPr indent="0" lvl="0" marL="0" marR="0" rtl="0" algn="l">
                        <a:spcBef>
                          <a:spcPts val="0"/>
                        </a:spcBef>
                        <a:spcAft>
                          <a:spcPts val="0"/>
                        </a:spcAft>
                        <a:buNone/>
                      </a:pPr>
                      <a:r>
                        <a:rPr b="1" lang="en-US" sz="1800"/>
                        <a:t>Self-Awareness &amp; Self Management</a:t>
                      </a:r>
                      <a:endParaRPr/>
                    </a:p>
                  </a:txBody>
                  <a:tcPr marT="45725" marB="45725" marR="91450" marL="91450"/>
                </a:tc>
                <a:tc gridSpan="6">
                  <a:txBody>
                    <a:bodyPr/>
                    <a:lstStyle/>
                    <a:p>
                      <a:pPr indent="0" lvl="0" marL="0" marR="0" rtl="0" algn="ctr">
                        <a:lnSpc>
                          <a:spcPct val="100000"/>
                        </a:lnSpc>
                        <a:spcBef>
                          <a:spcPts val="0"/>
                        </a:spcBef>
                        <a:spcAft>
                          <a:spcPts val="0"/>
                        </a:spcAft>
                        <a:buClr>
                          <a:srgbClr val="C00000"/>
                        </a:buClr>
                        <a:buSzPts val="1800"/>
                        <a:buFont typeface="Calibri"/>
                        <a:buNone/>
                      </a:pPr>
                      <a:r>
                        <a:rPr b="1" lang="en-US" sz="1800" u="sng">
                          <a:solidFill>
                            <a:srgbClr val="0000FF"/>
                          </a:solidFill>
                          <a:hlinkClick r:id="rId5"/>
                        </a:rPr>
                        <a:t>The Best of Me</a:t>
                      </a:r>
                      <a:endParaRPr b="1" sz="1800">
                        <a:solidFill>
                          <a:srgbClr val="0000FF"/>
                        </a:solidFill>
                      </a:endParaRPr>
                    </a:p>
                  </a:txBody>
                  <a:tcPr marT="45725" marB="45725" marR="91450" marL="91450" anchor="ctr">
                    <a:solidFill>
                      <a:srgbClr val="FFC000"/>
                    </a:solidFill>
                  </a:tcPr>
                </a:tc>
                <a:tc hMerge="1"/>
                <a:tc hMerge="1"/>
                <a:tc hMerge="1"/>
                <a:tc hMerge="1"/>
                <a:tc hMerge="1"/>
              </a:tr>
              <a:tr h="370850">
                <a:tc>
                  <a:txBody>
                    <a:bodyPr/>
                    <a:lstStyle/>
                    <a:p>
                      <a:pPr indent="0" lvl="0" marL="0" marR="0" rtl="0" algn="l">
                        <a:spcBef>
                          <a:spcPts val="0"/>
                        </a:spcBef>
                        <a:spcAft>
                          <a:spcPts val="0"/>
                        </a:spcAft>
                        <a:buNone/>
                      </a:pPr>
                      <a:r>
                        <a:rPr b="1" lang="en-US" sz="1800"/>
                        <a:t>Establishing &amp; Maintaining Relationships</a:t>
                      </a:r>
                      <a:endParaRPr/>
                    </a:p>
                    <a:p>
                      <a:pPr indent="-285750" lvl="0" marL="285750" marR="0" rtl="0" algn="l">
                        <a:lnSpc>
                          <a:spcPct val="10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Explain ways to establish relationships that are positive and supportive of others. </a:t>
                      </a:r>
                      <a:endParaRPr sz="1800"/>
                    </a:p>
                    <a:p>
                      <a:pPr indent="-285750" lvl="0" marL="285750" marR="0" rtl="0" algn="l">
                        <a:lnSpc>
                          <a:spcPct val="10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Select and utilize expressive communication </a:t>
                      </a:r>
                      <a:r>
                        <a:rPr b="1" lang="en-US" sz="1800">
                          <a:solidFill>
                            <a:schemeClr val="dk1"/>
                          </a:solidFill>
                          <a:latin typeface="Calibri"/>
                          <a:ea typeface="Calibri"/>
                          <a:cs typeface="Calibri"/>
                          <a:sym typeface="Calibri"/>
                        </a:rPr>
                        <a:t>s</a:t>
                      </a:r>
                      <a:r>
                        <a:rPr lang="en-US" sz="1800">
                          <a:solidFill>
                            <a:schemeClr val="dk1"/>
                          </a:solidFill>
                          <a:latin typeface="Calibri"/>
                          <a:ea typeface="Calibri"/>
                          <a:cs typeface="Calibri"/>
                          <a:sym typeface="Calibri"/>
                        </a:rPr>
                        <a:t>trategies (e.g., tone, body language, facial expressions) with an understanding of its effect on others. </a:t>
                      </a:r>
                      <a:endParaRPr sz="1800"/>
                    </a:p>
                  </a:txBody>
                  <a:tcPr marT="45725" marB="45725" marR="91450" marL="91450"/>
                </a:tc>
                <a:tc gridSpan="6">
                  <a:txBody>
                    <a:bodyPr/>
                    <a:lstStyle/>
                    <a:p>
                      <a:pPr indent="0" lvl="0" marL="0" marR="0" rtl="0" algn="ctr">
                        <a:lnSpc>
                          <a:spcPct val="100000"/>
                        </a:lnSpc>
                        <a:spcBef>
                          <a:spcPts val="0"/>
                        </a:spcBef>
                        <a:spcAft>
                          <a:spcPts val="0"/>
                        </a:spcAft>
                        <a:buClr>
                          <a:srgbClr val="C00000"/>
                        </a:buClr>
                        <a:buSzPts val="1800"/>
                        <a:buFont typeface="Calibri"/>
                        <a:buNone/>
                      </a:pPr>
                      <a:r>
                        <a:rPr b="1" lang="en-US" sz="1800" u="sng">
                          <a:solidFill>
                            <a:srgbClr val="0000FF"/>
                          </a:solidFill>
                          <a:hlinkClick r:id="rId6"/>
                        </a:rPr>
                        <a:t>Gifts of Kindness</a:t>
                      </a:r>
                      <a:endParaRPr b="1" sz="1800">
                        <a:solidFill>
                          <a:srgbClr val="0000FF"/>
                        </a:solidFill>
                      </a:endParaRPr>
                    </a:p>
                  </a:txBody>
                  <a:tcPr marT="45725" marB="45725" marR="91450" marL="91450" anchor="ctr">
                    <a:solidFill>
                      <a:srgbClr val="FFFF00"/>
                    </a:solidFill>
                  </a:tcPr>
                </a:tc>
                <a:tc hMerge="1"/>
                <a:tc hMerge="1"/>
                <a:tc hMerge="1"/>
                <a:tc hMerge="1"/>
                <a:tc hMerge="1"/>
              </a:tr>
              <a:tr h="370850">
                <a:tc>
                  <a:txBody>
                    <a:bodyPr/>
                    <a:lstStyle/>
                    <a:p>
                      <a:pPr indent="0" lvl="0" marL="0" marR="0" rtl="0" algn="l">
                        <a:spcBef>
                          <a:spcPts val="0"/>
                        </a:spcBef>
                        <a:spcAft>
                          <a:spcPts val="0"/>
                        </a:spcAft>
                        <a:buNone/>
                      </a:pPr>
                      <a:r>
                        <a:rPr lang="en-US" sz="1800"/>
                        <a:t>Social Problem-Solving Skills</a:t>
                      </a:r>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tc>
                <a:tc gridSpan="2">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nchor="ctr"/>
                </a:tc>
                <a:tc hMerge="1"/>
                <a:tc>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nchor="ctr"/>
                </a:tc>
                <a:tc gridSpan="2">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tc>
                <a:tc hMerge="1"/>
              </a:tr>
            </a:tbl>
          </a:graphicData>
        </a:graphic>
      </p:graphicFrame>
      <p:pic>
        <p:nvPicPr>
          <p:cNvPr descr="A picture containing colorful, indoor, colored, cake&#10;&#10;Description automatically generated" id="419" name="Google Shape;419;p32"/>
          <p:cNvPicPr preferRelativeResize="0"/>
          <p:nvPr/>
        </p:nvPicPr>
        <p:blipFill rotWithShape="1">
          <a:blip r:embed="rId7">
            <a:alphaModFix/>
          </a:blip>
          <a:srcRect b="0" l="0" r="0" t="0"/>
          <a:stretch/>
        </p:blipFill>
        <p:spPr>
          <a:xfrm>
            <a:off x="6444471" y="3190605"/>
            <a:ext cx="1634874" cy="108961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4" name="Shape 424"/>
        <p:cNvGrpSpPr/>
        <p:nvPr/>
      </p:nvGrpSpPr>
      <p:grpSpPr>
        <a:xfrm>
          <a:off x="0" y="0"/>
          <a:ext cx="0" cy="0"/>
          <a:chOff x="0" y="0"/>
          <a:chExt cx="0" cy="0"/>
        </a:xfrm>
      </p:grpSpPr>
      <p:sp>
        <p:nvSpPr>
          <p:cNvPr id="425" name="Google Shape;425;p33"/>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6" name="Google Shape;426;p33"/>
          <p:cNvSpPr txBox="1"/>
          <p:nvPr>
            <p:ph type="title"/>
          </p:nvPr>
        </p:nvSpPr>
        <p:spPr>
          <a:xfrm>
            <a:off x="4885099" y="4500428"/>
            <a:ext cx="4637562" cy="137279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t>Resilience Cube/</a:t>
            </a:r>
            <a:br>
              <a:rPr lang="en-US" sz="4000"/>
            </a:br>
            <a:r>
              <a:rPr lang="en-US" sz="4000"/>
              <a:t>Mural of Resiliency</a:t>
            </a:r>
            <a:endParaRPr/>
          </a:p>
        </p:txBody>
      </p:sp>
      <p:sp>
        <p:nvSpPr>
          <p:cNvPr id="427" name="Google Shape;427;p33"/>
          <p:cNvSpPr/>
          <p:nvPr/>
        </p:nvSpPr>
        <p:spPr>
          <a:xfrm>
            <a:off x="0" y="0"/>
            <a:ext cx="12192000" cy="86584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8" name="Google Shape;428;p33"/>
          <p:cNvSpPr/>
          <p:nvPr/>
        </p:nvSpPr>
        <p:spPr>
          <a:xfrm>
            <a:off x="517889" y="-1"/>
            <a:ext cx="11231745" cy="4131425"/>
          </a:xfrm>
          <a:prstGeom prst="rect">
            <a:avLst/>
          </a:prstGeom>
          <a:solidFill>
            <a:schemeClr val="lt1"/>
          </a:solidFill>
          <a:ln>
            <a:noFill/>
          </a:ln>
          <a:effectLst>
            <a:outerShdw blurRad="139700" rotWithShape="0" algn="t" dir="5400000" dist="127000">
              <a:srgbClr val="000000">
                <a:alpha val="1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screenshot of a cell phone&#10;&#10;Description automatically generated" id="429" name="Google Shape;429;p33"/>
          <p:cNvPicPr preferRelativeResize="0"/>
          <p:nvPr/>
        </p:nvPicPr>
        <p:blipFill rotWithShape="1">
          <a:blip r:embed="rId3">
            <a:alphaModFix/>
          </a:blip>
          <a:srcRect b="6553" l="6110" r="4464" t="15412"/>
          <a:stretch/>
        </p:blipFill>
        <p:spPr>
          <a:xfrm>
            <a:off x="5395948" y="448479"/>
            <a:ext cx="5161125" cy="3422853"/>
          </a:xfrm>
          <a:prstGeom prst="rect">
            <a:avLst/>
          </a:prstGeom>
          <a:noFill/>
          <a:ln>
            <a:noFill/>
          </a:ln>
        </p:spPr>
      </p:pic>
      <p:pic>
        <p:nvPicPr>
          <p:cNvPr descr="A screenshot of a computer&#10;&#10;Description automatically generated" id="430" name="Google Shape;430;p33"/>
          <p:cNvPicPr preferRelativeResize="0"/>
          <p:nvPr/>
        </p:nvPicPr>
        <p:blipFill rotWithShape="1">
          <a:blip r:embed="rId4">
            <a:alphaModFix/>
          </a:blip>
          <a:srcRect b="33332" l="47659" r="39116" t="24303"/>
          <a:stretch/>
        </p:blipFill>
        <p:spPr>
          <a:xfrm>
            <a:off x="1400216" y="411927"/>
            <a:ext cx="2602555" cy="6335850"/>
          </a:xfrm>
          <a:prstGeom prst="rect">
            <a:avLst/>
          </a:prstGeom>
          <a:noFill/>
          <a:ln>
            <a:noFill/>
          </a:ln>
        </p:spPr>
      </p:pic>
      <p:sp>
        <p:nvSpPr>
          <p:cNvPr id="431" name="Google Shape;431;p33"/>
          <p:cNvSpPr/>
          <p:nvPr/>
        </p:nvSpPr>
        <p:spPr>
          <a:xfrm flipH="1" rot="5400000">
            <a:off x="3837444" y="5460209"/>
            <a:ext cx="1790365" cy="45719"/>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lorful, indoor, colored, cake&#10;&#10;Description automatically generated" id="432" name="Google Shape;432;p33"/>
          <p:cNvPicPr preferRelativeResize="0"/>
          <p:nvPr/>
        </p:nvPicPr>
        <p:blipFill rotWithShape="1">
          <a:blip r:embed="rId5">
            <a:alphaModFix/>
          </a:blip>
          <a:srcRect b="0" l="0" r="0" t="0"/>
          <a:stretch/>
        </p:blipFill>
        <p:spPr>
          <a:xfrm>
            <a:off x="10216086" y="4500428"/>
            <a:ext cx="1611385" cy="1327201"/>
          </a:xfrm>
          <a:prstGeom prst="rect">
            <a:avLst/>
          </a:prstGeom>
          <a:noFill/>
          <a:ln>
            <a:noFill/>
          </a:ln>
        </p:spPr>
      </p:pic>
      <p:sp>
        <p:nvSpPr>
          <p:cNvPr id="433" name="Google Shape;433;p33"/>
          <p:cNvSpPr/>
          <p:nvPr/>
        </p:nvSpPr>
        <p:spPr>
          <a:xfrm>
            <a:off x="5013876" y="5947850"/>
            <a:ext cx="68136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900" u="sng">
                <a:solidFill>
                  <a:srgbClr val="0000FF"/>
                </a:solidFill>
                <a:latin typeface="Calibri"/>
                <a:ea typeface="Calibri"/>
                <a:cs typeface="Calibri"/>
                <a:sym typeface="Calibri"/>
                <a:hlinkClick r:id="rId6"/>
              </a:rPr>
              <a:t>Social Emotional Learning Through the Arts </a:t>
            </a:r>
            <a:endParaRPr sz="2900">
              <a:solidFill>
                <a:srgbClr val="0000FF"/>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34"/>
          <p:cNvSpPr txBox="1"/>
          <p:nvPr>
            <p:ph type="title"/>
          </p:nvPr>
        </p:nvSpPr>
        <p:spPr>
          <a:xfrm>
            <a:off x="838200" y="171696"/>
            <a:ext cx="10515600" cy="79546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u="sng">
                <a:solidFill>
                  <a:srgbClr val="0000FF"/>
                </a:solidFill>
                <a:hlinkClick r:id="rId3"/>
              </a:rPr>
              <a:t>Resilience Cube </a:t>
            </a:r>
            <a:r>
              <a:rPr lang="en-US"/>
              <a:t>(Creating, Connecting)</a:t>
            </a:r>
            <a:endParaRPr/>
          </a:p>
        </p:txBody>
      </p:sp>
      <p:pic>
        <p:nvPicPr>
          <p:cNvPr descr="A screenshot of a cell phone&#10;&#10;Description automatically generated" id="440" name="Google Shape;440;p34"/>
          <p:cNvPicPr preferRelativeResize="0"/>
          <p:nvPr/>
        </p:nvPicPr>
        <p:blipFill rotWithShape="1">
          <a:blip r:embed="rId4">
            <a:alphaModFix/>
          </a:blip>
          <a:srcRect b="5323" l="8593" r="8016" t="41538"/>
          <a:stretch/>
        </p:blipFill>
        <p:spPr>
          <a:xfrm>
            <a:off x="430305" y="863007"/>
            <a:ext cx="11331389" cy="5994993"/>
          </a:xfrm>
          <a:prstGeom prst="rect">
            <a:avLst/>
          </a:prstGeom>
          <a:noFill/>
          <a:ln>
            <a:noFill/>
          </a:ln>
        </p:spPr>
      </p:pic>
      <p:pic>
        <p:nvPicPr>
          <p:cNvPr id="441" name="Google Shape;441;p34"/>
          <p:cNvPicPr preferRelativeResize="0"/>
          <p:nvPr/>
        </p:nvPicPr>
        <p:blipFill>
          <a:blip r:embed="rId5">
            <a:alphaModFix/>
          </a:blip>
          <a:stretch>
            <a:fillRect/>
          </a:stretch>
        </p:blipFill>
        <p:spPr>
          <a:xfrm>
            <a:off x="591871" y="171700"/>
            <a:ext cx="969455" cy="7954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35"/>
          <p:cNvSpPr txBox="1"/>
          <p:nvPr>
            <p:ph type="title"/>
          </p:nvPr>
        </p:nvSpPr>
        <p:spPr>
          <a:xfrm>
            <a:off x="838199" y="11090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u="sng">
                <a:solidFill>
                  <a:schemeClr val="hlink"/>
                </a:solidFill>
                <a:hlinkClick r:id="rId3"/>
              </a:rPr>
              <a:t>Resilience Cube </a:t>
            </a:r>
            <a:r>
              <a:rPr b="1" lang="en-US">
                <a:solidFill>
                  <a:srgbClr val="C00000"/>
                </a:solidFill>
              </a:rPr>
              <a:t>(PA CRS Grade Band 6-8)</a:t>
            </a:r>
            <a:endParaRPr/>
          </a:p>
        </p:txBody>
      </p:sp>
      <p:graphicFrame>
        <p:nvGraphicFramePr>
          <p:cNvPr id="448" name="Google Shape;448;p35"/>
          <p:cNvGraphicFramePr/>
          <p:nvPr/>
        </p:nvGraphicFramePr>
        <p:xfrm>
          <a:off x="252409" y="1423035"/>
          <a:ext cx="3000000" cy="3000000"/>
        </p:xfrm>
        <a:graphic>
          <a:graphicData uri="http://schemas.openxmlformats.org/drawingml/2006/table">
            <a:tbl>
              <a:tblPr bandRow="1" firstRow="1">
                <a:noFill/>
                <a:tableStyleId>{7D718011-2657-4A2A-871D-72C2F52F3887}</a:tableStyleId>
              </a:tblPr>
              <a:tblGrid>
                <a:gridCol w="6130800"/>
                <a:gridCol w="1283675"/>
                <a:gridCol w="1459525"/>
                <a:gridCol w="1354025"/>
                <a:gridCol w="1459150"/>
              </a:tblGrid>
              <a:tr h="370850">
                <a:tc>
                  <a:txBody>
                    <a:bodyPr/>
                    <a:lstStyle/>
                    <a:p>
                      <a:pPr indent="0" lvl="0" marL="0" marR="0" rtl="0" algn="ctr">
                        <a:spcBef>
                          <a:spcPts val="0"/>
                        </a:spcBef>
                        <a:spcAft>
                          <a:spcPts val="0"/>
                        </a:spcAft>
                        <a:buNone/>
                      </a:pPr>
                      <a:r>
                        <a:rPr lang="en-US" sz="1800">
                          <a:solidFill>
                            <a:srgbClr val="FFFF00"/>
                          </a:solidFill>
                        </a:rPr>
                        <a:t>SEL Competencies</a:t>
                      </a:r>
                      <a:endParaRPr/>
                    </a:p>
                  </a:txBody>
                  <a:tcPr marT="45725" marB="45725" marR="91450" marL="91450">
                    <a:solidFill>
                      <a:srgbClr val="2F5496"/>
                    </a:solidFill>
                  </a:tcPr>
                </a:tc>
                <a:tc>
                  <a:txBody>
                    <a:bodyPr/>
                    <a:lstStyle/>
                    <a:p>
                      <a:pPr indent="0" lvl="0" marL="0" marR="0" rtl="0" algn="ctr">
                        <a:spcBef>
                          <a:spcPts val="0"/>
                        </a:spcBef>
                        <a:spcAft>
                          <a:spcPts val="0"/>
                        </a:spcAft>
                        <a:buNone/>
                      </a:pPr>
                      <a:r>
                        <a:rPr b="0" lang="en-US" sz="1800"/>
                        <a:t>Creating</a:t>
                      </a:r>
                      <a:endParaRPr/>
                    </a:p>
                  </a:txBody>
                  <a:tcPr marT="45725" marB="45725" marR="91450" marL="91450">
                    <a:solidFill>
                      <a:srgbClr val="2F5496"/>
                    </a:solidFill>
                  </a:tcPr>
                </a:tc>
                <a:tc>
                  <a:txBody>
                    <a:bodyPr/>
                    <a:lstStyle/>
                    <a:p>
                      <a:pPr indent="0" lvl="0" marL="0" marR="0" rtl="0" algn="ctr">
                        <a:spcBef>
                          <a:spcPts val="0"/>
                        </a:spcBef>
                        <a:spcAft>
                          <a:spcPts val="0"/>
                        </a:spcAft>
                        <a:buNone/>
                      </a:pPr>
                      <a:r>
                        <a:rPr b="0" lang="en-US" sz="1800"/>
                        <a:t>Presenting</a:t>
                      </a:r>
                      <a:endParaRPr/>
                    </a:p>
                  </a:txBody>
                  <a:tcPr marT="45725" marB="45725" marR="91450" marL="91450">
                    <a:solidFill>
                      <a:srgbClr val="2F5496"/>
                    </a:solidFill>
                  </a:tcPr>
                </a:tc>
                <a:tc>
                  <a:txBody>
                    <a:bodyPr/>
                    <a:lstStyle/>
                    <a:p>
                      <a:pPr indent="0" lvl="0" marL="0" marR="0" rtl="0" algn="ctr">
                        <a:spcBef>
                          <a:spcPts val="0"/>
                        </a:spcBef>
                        <a:spcAft>
                          <a:spcPts val="0"/>
                        </a:spcAft>
                        <a:buNone/>
                      </a:pPr>
                      <a:r>
                        <a:rPr b="0" lang="en-US" sz="1800"/>
                        <a:t>Responding</a:t>
                      </a:r>
                      <a:endParaRPr/>
                    </a:p>
                  </a:txBody>
                  <a:tcPr marT="45725" marB="45725" marR="91450" marL="91450">
                    <a:solidFill>
                      <a:srgbClr val="2F5496"/>
                    </a:solidFill>
                  </a:tcPr>
                </a:tc>
                <a:tc>
                  <a:txBody>
                    <a:bodyPr/>
                    <a:lstStyle/>
                    <a:p>
                      <a:pPr indent="0" lvl="0" marL="0" marR="0" rtl="0" algn="ctr">
                        <a:spcBef>
                          <a:spcPts val="0"/>
                        </a:spcBef>
                        <a:spcAft>
                          <a:spcPts val="0"/>
                        </a:spcAft>
                        <a:buNone/>
                      </a:pPr>
                      <a:r>
                        <a:rPr b="0" lang="en-US" sz="1800"/>
                        <a:t>Connecting</a:t>
                      </a:r>
                      <a:endParaRPr/>
                    </a:p>
                  </a:txBody>
                  <a:tcPr marT="45725" marB="45725" marR="91450" marL="91450">
                    <a:solidFill>
                      <a:srgbClr val="2F5496"/>
                    </a:solidFill>
                  </a:tcPr>
                </a:tc>
              </a:tr>
              <a:tr h="370850">
                <a:tc>
                  <a:txBody>
                    <a:bodyPr/>
                    <a:lstStyle/>
                    <a:p>
                      <a:pPr indent="0" lvl="0" marL="0" marR="0" rtl="0" algn="l">
                        <a:spcBef>
                          <a:spcPts val="0"/>
                        </a:spcBef>
                        <a:spcAft>
                          <a:spcPts val="0"/>
                        </a:spcAft>
                        <a:buNone/>
                      </a:pPr>
                      <a:r>
                        <a:rPr lang="en-US" sz="1800"/>
                        <a:t>Self-Awareness</a:t>
                      </a:r>
                      <a:endParaRPr/>
                    </a:p>
                  </a:txBody>
                  <a:tcPr marT="45725" marB="45725" marR="91450" marL="91450"/>
                </a:tc>
                <a:tc rowSpan="5">
                  <a:txBody>
                    <a:bodyPr/>
                    <a:lstStyle/>
                    <a:p>
                      <a:pPr indent="0" lvl="0" marL="0" marR="0" rtl="0" algn="ctr">
                        <a:lnSpc>
                          <a:spcPct val="100000"/>
                        </a:lnSpc>
                        <a:spcBef>
                          <a:spcPts val="0"/>
                        </a:spcBef>
                        <a:spcAft>
                          <a:spcPts val="0"/>
                        </a:spcAft>
                        <a:buClr>
                          <a:schemeClr val="dk1"/>
                        </a:buClr>
                        <a:buSzPts val="1800"/>
                        <a:buFont typeface="Calibri"/>
                        <a:buNone/>
                      </a:pPr>
                      <a:r>
                        <a:rPr b="1" lang="en-US" sz="1800" u="sng">
                          <a:solidFill>
                            <a:schemeClr val="hlink"/>
                          </a:solidFill>
                          <a:hlinkClick r:id="rId4"/>
                        </a:rPr>
                        <a:t>Resilience Cube </a:t>
                      </a:r>
                      <a:endParaRPr b="1" sz="1800">
                        <a:solidFill>
                          <a:srgbClr val="C00000"/>
                        </a:solidFill>
                      </a:endParaRPr>
                    </a:p>
                  </a:txBody>
                  <a:tcPr marT="45725" marB="45725" marR="91450" marL="91450" anchor="ctr">
                    <a:solidFill>
                      <a:srgbClr val="FFC000"/>
                    </a:solidFill>
                  </a:tcPr>
                </a:tc>
                <a:tc>
                  <a:txBody>
                    <a:bodyPr/>
                    <a:lstStyle/>
                    <a:p>
                      <a:pPr indent="0" lvl="0" marL="0" marR="0" rtl="0" algn="ctr">
                        <a:spcBef>
                          <a:spcPts val="0"/>
                        </a:spcBef>
                        <a:spcAft>
                          <a:spcPts val="0"/>
                        </a:spcAft>
                        <a:buNone/>
                      </a:pPr>
                      <a:r>
                        <a:t/>
                      </a:r>
                      <a:endParaRPr b="1" sz="1800">
                        <a:solidFill>
                          <a:srgbClr val="C00000"/>
                        </a:solidFill>
                      </a:endParaRPr>
                    </a:p>
                  </a:txBody>
                  <a:tcPr marT="45725" marB="45725" marR="91450" marL="91450"/>
                </a:tc>
                <a:tc>
                  <a:txBody>
                    <a:bodyPr/>
                    <a:lstStyle/>
                    <a:p>
                      <a:pPr indent="0" lvl="0" marL="0" marR="0" rtl="0" algn="ctr">
                        <a:spcBef>
                          <a:spcPts val="0"/>
                        </a:spcBef>
                        <a:spcAft>
                          <a:spcPts val="0"/>
                        </a:spcAft>
                        <a:buNone/>
                      </a:pPr>
                      <a:r>
                        <a:t/>
                      </a:r>
                      <a:endParaRPr b="1" sz="1800">
                        <a:solidFill>
                          <a:srgbClr val="C00000"/>
                        </a:solidFill>
                      </a:endParaRPr>
                    </a:p>
                  </a:txBody>
                  <a:tcPr marT="45725" marB="45725" marR="91450" marL="91450"/>
                </a:tc>
                <a:tc rowSpan="5">
                  <a:txBody>
                    <a:bodyPr/>
                    <a:lstStyle/>
                    <a:p>
                      <a:pPr indent="0" lvl="0" marL="0" marR="0" rtl="0" algn="ctr">
                        <a:spcBef>
                          <a:spcPts val="0"/>
                        </a:spcBef>
                        <a:spcAft>
                          <a:spcPts val="0"/>
                        </a:spcAft>
                        <a:buNone/>
                      </a:pPr>
                      <a:r>
                        <a:rPr b="1" lang="en-US" sz="1800" u="sng">
                          <a:solidFill>
                            <a:schemeClr val="hlink"/>
                          </a:solidFill>
                          <a:hlinkClick r:id="rId5"/>
                        </a:rPr>
                        <a:t>Resilience Cube </a:t>
                      </a:r>
                      <a:endParaRPr b="1" sz="1800">
                        <a:solidFill>
                          <a:srgbClr val="C00000"/>
                        </a:solidFill>
                      </a:endParaRPr>
                    </a:p>
                  </a:txBody>
                  <a:tcPr marT="45725" marB="45725" marR="91450" marL="91450" anchor="ctr">
                    <a:solidFill>
                      <a:srgbClr val="FFC000"/>
                    </a:solidFill>
                  </a:tcPr>
                </a:tc>
              </a:tr>
              <a:tr h="370850">
                <a:tc>
                  <a:txBody>
                    <a:bodyPr/>
                    <a:lstStyle/>
                    <a:p>
                      <a:pPr indent="0" lvl="0" marL="0" marR="0" rtl="0" algn="l">
                        <a:spcBef>
                          <a:spcPts val="0"/>
                        </a:spcBef>
                        <a:spcAft>
                          <a:spcPts val="0"/>
                        </a:spcAft>
                        <a:buNone/>
                      </a:pPr>
                      <a:r>
                        <a:rPr lang="en-US" sz="1800"/>
                        <a:t>Self-Management</a:t>
                      </a:r>
                      <a:endParaRPr/>
                    </a:p>
                  </a:txBody>
                  <a:tcPr marT="45725" marB="45725" marR="91450" marL="91450"/>
                </a:tc>
                <a:tc vMerge="1"/>
                <a:tc>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tc>
                <a:tc vMerge="1"/>
              </a:tr>
              <a:tr h="370850">
                <a:tc>
                  <a:txBody>
                    <a:bodyPr/>
                    <a:lstStyle/>
                    <a:p>
                      <a:pPr indent="0" lvl="0" marL="0" marR="0" rtl="0" algn="l">
                        <a:spcBef>
                          <a:spcPts val="0"/>
                        </a:spcBef>
                        <a:spcAft>
                          <a:spcPts val="0"/>
                        </a:spcAft>
                        <a:buNone/>
                      </a:pPr>
                      <a:r>
                        <a:rPr lang="en-US" sz="1800"/>
                        <a:t>Social Awareness</a:t>
                      </a:r>
                      <a:endParaRPr/>
                    </a:p>
                  </a:txBody>
                  <a:tcPr marT="45725" marB="45725" marR="91450" marL="91450"/>
                </a:tc>
                <a:tc vMerge="1"/>
                <a:tc>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tc>
                <a:tc vMerge="1"/>
              </a:tr>
              <a:tr h="370850">
                <a:tc>
                  <a:txBody>
                    <a:bodyPr/>
                    <a:lstStyle/>
                    <a:p>
                      <a:pPr indent="0" lvl="0" marL="0" marR="0" rtl="0" algn="l">
                        <a:spcBef>
                          <a:spcPts val="0"/>
                        </a:spcBef>
                        <a:spcAft>
                          <a:spcPts val="0"/>
                        </a:spcAft>
                        <a:buNone/>
                      </a:pPr>
                      <a:r>
                        <a:rPr lang="en-US" sz="1800"/>
                        <a:t>Relationship Skills</a:t>
                      </a:r>
                      <a:endParaRPr/>
                    </a:p>
                  </a:txBody>
                  <a:tcPr marT="45725" marB="45725" marR="91450" marL="91450"/>
                </a:tc>
                <a:tc vMerge="1"/>
                <a:tc>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tc>
                <a:tc vMerge="1"/>
              </a:tr>
              <a:tr h="370850">
                <a:tc>
                  <a:txBody>
                    <a:bodyPr/>
                    <a:lstStyle/>
                    <a:p>
                      <a:pPr indent="0" lvl="0" marL="0" marR="0" rtl="0" algn="l">
                        <a:spcBef>
                          <a:spcPts val="0"/>
                        </a:spcBef>
                        <a:spcAft>
                          <a:spcPts val="0"/>
                        </a:spcAft>
                        <a:buNone/>
                      </a:pPr>
                      <a:r>
                        <a:rPr lang="en-US" sz="1800"/>
                        <a:t>Responsible Decision Making</a:t>
                      </a:r>
                      <a:endParaRPr/>
                    </a:p>
                  </a:txBody>
                  <a:tcPr marT="45725" marB="45725" marR="91450" marL="91450"/>
                </a:tc>
                <a:tc vMerge="1"/>
                <a:tc>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tc>
                <a:tc vMerge="1"/>
              </a:tr>
              <a:tr h="370850">
                <a:tc>
                  <a:txBody>
                    <a:bodyPr/>
                    <a:lstStyle/>
                    <a:p>
                      <a:pPr indent="0" lvl="0" marL="0" marR="0" rtl="0" algn="ctr">
                        <a:spcBef>
                          <a:spcPts val="0"/>
                        </a:spcBef>
                        <a:spcAft>
                          <a:spcPts val="0"/>
                        </a:spcAft>
                        <a:buNone/>
                      </a:pPr>
                      <a:r>
                        <a:rPr b="1" lang="en-US" sz="1800">
                          <a:solidFill>
                            <a:srgbClr val="FFFF00"/>
                          </a:solidFill>
                        </a:rPr>
                        <a:t>PA Career Ready Skills Continuum</a:t>
                      </a:r>
                      <a:endParaRPr/>
                    </a:p>
                  </a:txBody>
                  <a:tcPr marT="45725" marB="45725" marR="91450" marL="91450">
                    <a:solidFill>
                      <a:srgbClr val="2F5496"/>
                    </a:solidFill>
                  </a:tcPr>
                </a:tc>
                <a:tc>
                  <a:txBody>
                    <a:bodyPr/>
                    <a:lstStyle/>
                    <a:p>
                      <a:pPr indent="0" lvl="0" marL="0" marR="0" rtl="0" algn="ctr">
                        <a:spcBef>
                          <a:spcPts val="0"/>
                        </a:spcBef>
                        <a:spcAft>
                          <a:spcPts val="0"/>
                        </a:spcAft>
                        <a:buNone/>
                      </a:pPr>
                      <a:r>
                        <a:rPr b="0" lang="en-US" sz="1800">
                          <a:solidFill>
                            <a:schemeClr val="lt1"/>
                          </a:solidFill>
                        </a:rPr>
                        <a:t>Creating</a:t>
                      </a:r>
                      <a:endParaRPr/>
                    </a:p>
                  </a:txBody>
                  <a:tcPr marT="45725" marB="45725" marR="91450" marL="91450">
                    <a:solidFill>
                      <a:srgbClr val="2F5496"/>
                    </a:solidFill>
                  </a:tcPr>
                </a:tc>
                <a:tc>
                  <a:txBody>
                    <a:bodyPr/>
                    <a:lstStyle/>
                    <a:p>
                      <a:pPr indent="0" lvl="0" marL="0" marR="0" rtl="0" algn="ctr">
                        <a:spcBef>
                          <a:spcPts val="0"/>
                        </a:spcBef>
                        <a:spcAft>
                          <a:spcPts val="0"/>
                        </a:spcAft>
                        <a:buNone/>
                      </a:pPr>
                      <a:r>
                        <a:rPr b="0" lang="en-US" sz="1800">
                          <a:solidFill>
                            <a:schemeClr val="lt1"/>
                          </a:solidFill>
                        </a:rPr>
                        <a:t>Presenting</a:t>
                      </a:r>
                      <a:endParaRPr/>
                    </a:p>
                  </a:txBody>
                  <a:tcPr marT="45725" marB="45725" marR="91450" marL="91450">
                    <a:solidFill>
                      <a:srgbClr val="2F5496"/>
                    </a:solidFill>
                  </a:tcPr>
                </a:tc>
                <a:tc>
                  <a:txBody>
                    <a:bodyPr/>
                    <a:lstStyle/>
                    <a:p>
                      <a:pPr indent="0" lvl="0" marL="0" marR="0" rtl="0" algn="ctr">
                        <a:spcBef>
                          <a:spcPts val="0"/>
                        </a:spcBef>
                        <a:spcAft>
                          <a:spcPts val="0"/>
                        </a:spcAft>
                        <a:buNone/>
                      </a:pPr>
                      <a:r>
                        <a:rPr b="0" lang="en-US" sz="1800">
                          <a:solidFill>
                            <a:schemeClr val="lt1"/>
                          </a:solidFill>
                        </a:rPr>
                        <a:t>Responding</a:t>
                      </a:r>
                      <a:endParaRPr/>
                    </a:p>
                  </a:txBody>
                  <a:tcPr marT="45725" marB="45725" marR="91450" marL="91450">
                    <a:solidFill>
                      <a:srgbClr val="2F5496"/>
                    </a:solidFill>
                  </a:tcPr>
                </a:tc>
                <a:tc>
                  <a:txBody>
                    <a:bodyPr/>
                    <a:lstStyle/>
                    <a:p>
                      <a:pPr indent="0" lvl="0" marL="0" marR="0" rtl="0" algn="ctr">
                        <a:spcBef>
                          <a:spcPts val="0"/>
                        </a:spcBef>
                        <a:spcAft>
                          <a:spcPts val="0"/>
                        </a:spcAft>
                        <a:buNone/>
                      </a:pPr>
                      <a:r>
                        <a:rPr b="0" lang="en-US" sz="1800">
                          <a:solidFill>
                            <a:schemeClr val="lt1"/>
                          </a:solidFill>
                        </a:rPr>
                        <a:t>Connecting</a:t>
                      </a:r>
                      <a:endParaRPr/>
                    </a:p>
                  </a:txBody>
                  <a:tcPr marT="45725" marB="45725" marR="91450" marL="91450">
                    <a:solidFill>
                      <a:srgbClr val="2F5496"/>
                    </a:solidFill>
                  </a:tcPr>
                </a:tc>
              </a:tr>
              <a:tr h="370850">
                <a:tc>
                  <a:txBody>
                    <a:bodyPr/>
                    <a:lstStyle/>
                    <a:p>
                      <a:pPr indent="0" lvl="0" marL="0" marR="0" rtl="0" algn="l">
                        <a:spcBef>
                          <a:spcPts val="0"/>
                        </a:spcBef>
                        <a:spcAft>
                          <a:spcPts val="0"/>
                        </a:spcAft>
                        <a:buNone/>
                      </a:pPr>
                      <a:r>
                        <a:rPr lang="en-US" sz="1800"/>
                        <a:t>Self-Awareness &amp; Self Management</a:t>
                      </a:r>
                      <a:endParaRPr/>
                    </a:p>
                    <a:p>
                      <a:pPr indent="-285750" lvl="0" marL="285750" marR="0" rtl="0" algn="l">
                        <a:lnSpc>
                          <a:spcPct val="10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Identify and select coping skills relevant to adverse situations. </a:t>
                      </a:r>
                      <a:endParaRPr sz="1800"/>
                    </a:p>
                  </a:txBody>
                  <a:tcPr marT="45725" marB="45725" marR="91450" marL="91450"/>
                </a:tc>
                <a:tc rowSpan="3">
                  <a:txBody>
                    <a:bodyPr/>
                    <a:lstStyle/>
                    <a:p>
                      <a:pPr indent="0" lvl="0" marL="0" marR="0" rtl="0" algn="ctr">
                        <a:lnSpc>
                          <a:spcPct val="100000"/>
                        </a:lnSpc>
                        <a:spcBef>
                          <a:spcPts val="0"/>
                        </a:spcBef>
                        <a:spcAft>
                          <a:spcPts val="0"/>
                        </a:spcAft>
                        <a:buClr>
                          <a:schemeClr val="dk1"/>
                        </a:buClr>
                        <a:buSzPts val="1800"/>
                        <a:buFont typeface="Calibri"/>
                        <a:buNone/>
                      </a:pPr>
                      <a:r>
                        <a:rPr b="1" lang="en-US" sz="1800" u="sng">
                          <a:solidFill>
                            <a:schemeClr val="hlink"/>
                          </a:solidFill>
                          <a:hlinkClick r:id="rId6"/>
                        </a:rPr>
                        <a:t>Resilience Cube </a:t>
                      </a:r>
                      <a:endParaRPr b="1" sz="1800">
                        <a:solidFill>
                          <a:srgbClr val="C00000"/>
                        </a:solidFill>
                      </a:endParaRPr>
                    </a:p>
                  </a:txBody>
                  <a:tcPr marT="45725" marB="45725" marR="91450" marL="91450" anchor="ctr">
                    <a:solidFill>
                      <a:srgbClr val="FFC000"/>
                    </a:solidFill>
                  </a:tcPr>
                </a:tc>
                <a:tc>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tc>
                <a:tc rowSpan="3">
                  <a:txBody>
                    <a:bodyPr/>
                    <a:lstStyle/>
                    <a:p>
                      <a:pPr indent="0" lvl="0" marL="0" marR="0" rtl="0" algn="ctr">
                        <a:lnSpc>
                          <a:spcPct val="100000"/>
                        </a:lnSpc>
                        <a:spcBef>
                          <a:spcPts val="0"/>
                        </a:spcBef>
                        <a:spcAft>
                          <a:spcPts val="0"/>
                        </a:spcAft>
                        <a:buClr>
                          <a:schemeClr val="dk1"/>
                        </a:buClr>
                        <a:buSzPts val="1800"/>
                        <a:buFont typeface="Calibri"/>
                        <a:buNone/>
                      </a:pPr>
                      <a:r>
                        <a:rPr b="1" lang="en-US" sz="1800" u="sng">
                          <a:solidFill>
                            <a:schemeClr val="hlink"/>
                          </a:solidFill>
                          <a:hlinkClick r:id="rId7"/>
                        </a:rPr>
                        <a:t>Resilience Cube </a:t>
                      </a:r>
                      <a:endParaRPr b="1" sz="1800">
                        <a:solidFill>
                          <a:srgbClr val="C00000"/>
                        </a:solidFill>
                      </a:endParaRPr>
                    </a:p>
                  </a:txBody>
                  <a:tcPr marT="45725" marB="45725" marR="91450" marL="91450" anchor="ctr">
                    <a:solidFill>
                      <a:srgbClr val="FFC000"/>
                    </a:solidFill>
                  </a:tcPr>
                </a:tc>
              </a:tr>
              <a:tr h="370850">
                <a:tc>
                  <a:txBody>
                    <a:bodyPr/>
                    <a:lstStyle/>
                    <a:p>
                      <a:pPr indent="0" lvl="0" marL="0" marR="0" rtl="0" algn="l">
                        <a:spcBef>
                          <a:spcPts val="0"/>
                        </a:spcBef>
                        <a:spcAft>
                          <a:spcPts val="0"/>
                        </a:spcAft>
                        <a:buNone/>
                      </a:pPr>
                      <a:r>
                        <a:rPr lang="en-US" sz="1800"/>
                        <a:t>Establishing &amp; Maintaining Relationships</a:t>
                      </a:r>
                      <a:endParaRPr/>
                    </a:p>
                  </a:txBody>
                  <a:tcPr marT="45725" marB="45725" marR="91450" marL="91450"/>
                </a:tc>
                <a:tc vMerge="1"/>
                <a:tc>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tc>
                <a:tc vMerge="1"/>
              </a:tr>
              <a:tr h="370850">
                <a:tc>
                  <a:txBody>
                    <a:bodyPr/>
                    <a:lstStyle/>
                    <a:p>
                      <a:pPr indent="0" lvl="0" marL="0" marR="0" rtl="0" algn="l">
                        <a:spcBef>
                          <a:spcPts val="0"/>
                        </a:spcBef>
                        <a:spcAft>
                          <a:spcPts val="0"/>
                        </a:spcAft>
                        <a:buNone/>
                      </a:pPr>
                      <a:r>
                        <a:rPr lang="en-US" sz="1800"/>
                        <a:t>Social Problem-Solving Skills</a:t>
                      </a:r>
                      <a:endParaRPr/>
                    </a:p>
                    <a:p>
                      <a:pPr indent="-285750" lvl="0" marL="285750" marR="0" rtl="0" algn="l">
                        <a:lnSpc>
                          <a:spcPct val="10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Distinguish among various social contexts and how they impact personal feelings. </a:t>
                      </a:r>
                      <a:endParaRPr sz="1800"/>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Analyze various perspectives on a situation. </a:t>
                      </a:r>
                      <a:endParaRPr sz="1800"/>
                    </a:p>
                  </a:txBody>
                  <a:tcPr marT="45725" marB="45725" marR="91450" marL="91450"/>
                </a:tc>
                <a:tc vMerge="1"/>
                <a:tc>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800"/>
                        <a:buFont typeface="Calibri"/>
                        <a:buNone/>
                      </a:pPr>
                      <a:r>
                        <a:t/>
                      </a:r>
                      <a:endParaRPr b="1" sz="1800">
                        <a:solidFill>
                          <a:srgbClr val="C00000"/>
                        </a:solidFill>
                      </a:endParaRPr>
                    </a:p>
                  </a:txBody>
                  <a:tcPr marT="45725" marB="45725" marR="91450" marL="91450"/>
                </a:tc>
                <a:tc vMerge="1"/>
              </a:tr>
            </a:tbl>
          </a:graphicData>
        </a:graphic>
      </p:graphicFrame>
      <p:pic>
        <p:nvPicPr>
          <p:cNvPr descr="A picture containing colorful, indoor, colored, cake&#10;&#10;Description automatically generated" id="449" name="Google Shape;449;p35"/>
          <p:cNvPicPr preferRelativeResize="0"/>
          <p:nvPr/>
        </p:nvPicPr>
        <p:blipFill rotWithShape="1">
          <a:blip r:embed="rId8">
            <a:alphaModFix/>
          </a:blip>
          <a:srcRect b="0" l="0" r="0" t="0"/>
          <a:stretch/>
        </p:blipFill>
        <p:spPr>
          <a:xfrm>
            <a:off x="8487548" y="4773923"/>
            <a:ext cx="1283775" cy="855600"/>
          </a:xfrm>
          <a:prstGeom prst="rect">
            <a:avLst/>
          </a:prstGeom>
          <a:noFill/>
          <a:ln>
            <a:noFill/>
          </a:ln>
        </p:spPr>
      </p:pic>
      <p:pic>
        <p:nvPicPr>
          <p:cNvPr descr="A picture containing colorful, indoor, colored, cake&#10;&#10;Description automatically generated" id="450" name="Google Shape;450;p35"/>
          <p:cNvPicPr preferRelativeResize="0"/>
          <p:nvPr/>
        </p:nvPicPr>
        <p:blipFill rotWithShape="1">
          <a:blip r:embed="rId8">
            <a:alphaModFix/>
          </a:blip>
          <a:srcRect b="0" l="0" r="0" t="0"/>
          <a:stretch/>
        </p:blipFill>
        <p:spPr>
          <a:xfrm>
            <a:off x="8487548" y="2285523"/>
            <a:ext cx="1283775" cy="8556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36"/>
          <p:cNvSpPr txBox="1"/>
          <p:nvPr>
            <p:ph type="title"/>
          </p:nvPr>
        </p:nvSpPr>
        <p:spPr>
          <a:xfrm>
            <a:off x="445479" y="542804"/>
            <a:ext cx="4706813" cy="3423566"/>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Putting Instructional Content at the Intersection </a:t>
            </a:r>
            <a:endParaRPr/>
          </a:p>
        </p:txBody>
      </p:sp>
      <p:sp>
        <p:nvSpPr>
          <p:cNvPr id="457" name="Google Shape;457;p36"/>
          <p:cNvSpPr/>
          <p:nvPr/>
        </p:nvSpPr>
        <p:spPr>
          <a:xfrm>
            <a:off x="269625" y="3966375"/>
            <a:ext cx="6972900" cy="2525700"/>
          </a:xfrm>
          <a:prstGeom prst="rightArrow">
            <a:avLst>
              <a:gd fmla="val 50000" name="adj1"/>
              <a:gd fmla="val 50000" name="adj2"/>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FFFF00"/>
                </a:solidFill>
                <a:latin typeface="Calibri"/>
                <a:ea typeface="Calibri"/>
                <a:cs typeface="Calibri"/>
                <a:sym typeface="Calibri"/>
              </a:rPr>
              <a:t>SEL Competency/PA Career Ready Skills</a:t>
            </a:r>
            <a:r>
              <a:rPr lang="en-US" sz="2800">
                <a:solidFill>
                  <a:schemeClr val="lt1"/>
                </a:solidFill>
                <a:latin typeface="Calibri"/>
                <a:ea typeface="Calibri"/>
                <a:cs typeface="Calibri"/>
                <a:sym typeface="Calibri"/>
              </a:rPr>
              <a:t>:</a:t>
            </a:r>
            <a:endParaRPr/>
          </a:p>
          <a:p>
            <a:pPr indent="0" lvl="0" marL="0" marR="0" rtl="0" algn="ctr">
              <a:spcBef>
                <a:spcPts val="0"/>
              </a:spcBef>
              <a:spcAft>
                <a:spcPts val="0"/>
              </a:spcAft>
              <a:buNone/>
            </a:pPr>
            <a:r>
              <a:rPr lang="en-US" sz="2800">
                <a:solidFill>
                  <a:schemeClr val="lt1"/>
                </a:solidFill>
                <a:latin typeface="Calibri"/>
                <a:ea typeface="Calibri"/>
                <a:cs typeface="Calibri"/>
                <a:sym typeface="Calibri"/>
              </a:rPr>
              <a:t>Competency/Skill Category, </a:t>
            </a:r>
            <a:endParaRPr/>
          </a:p>
          <a:p>
            <a:pPr indent="0" lvl="0" marL="0" marR="0" rtl="0" algn="ctr">
              <a:spcBef>
                <a:spcPts val="0"/>
              </a:spcBef>
              <a:spcAft>
                <a:spcPts val="0"/>
              </a:spcAft>
              <a:buNone/>
            </a:pPr>
            <a:r>
              <a:rPr lang="en-US" sz="2800">
                <a:solidFill>
                  <a:srgbClr val="FFC000"/>
                </a:solidFill>
                <a:latin typeface="Calibri"/>
                <a:ea typeface="Calibri"/>
                <a:cs typeface="Calibri"/>
                <a:sym typeface="Calibri"/>
              </a:rPr>
              <a:t>Grade Band Statement</a:t>
            </a:r>
            <a:endParaRPr/>
          </a:p>
        </p:txBody>
      </p:sp>
      <p:sp>
        <p:nvSpPr>
          <p:cNvPr id="458" name="Google Shape;458;p36"/>
          <p:cNvSpPr/>
          <p:nvPr/>
        </p:nvSpPr>
        <p:spPr>
          <a:xfrm>
            <a:off x="5838093" y="209733"/>
            <a:ext cx="6049108" cy="4256760"/>
          </a:xfrm>
          <a:prstGeom prst="downArrow">
            <a:avLst>
              <a:gd fmla="val 50000" name="adj1"/>
              <a:gd fmla="val 48925"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FFFF00"/>
                </a:solidFill>
                <a:latin typeface="Calibri"/>
                <a:ea typeface="Calibri"/>
                <a:cs typeface="Calibri"/>
                <a:sym typeface="Calibri"/>
              </a:rPr>
              <a:t>Standard</a:t>
            </a:r>
            <a:r>
              <a:rPr lang="en-US" sz="2800">
                <a:solidFill>
                  <a:schemeClr val="lt1"/>
                </a:solidFill>
                <a:latin typeface="Calibri"/>
                <a:ea typeface="Calibri"/>
                <a:cs typeface="Calibri"/>
                <a:sym typeface="Calibri"/>
              </a:rPr>
              <a:t>: </a:t>
            </a:r>
            <a:endParaRPr/>
          </a:p>
          <a:p>
            <a:pPr indent="0" lvl="0" marL="0" marR="0" rtl="0" algn="ctr">
              <a:spcBef>
                <a:spcPts val="0"/>
              </a:spcBef>
              <a:spcAft>
                <a:spcPts val="0"/>
              </a:spcAft>
              <a:buNone/>
            </a:pPr>
            <a:r>
              <a:rPr lang="en-US" sz="2800">
                <a:solidFill>
                  <a:schemeClr val="lt1"/>
                </a:solidFill>
                <a:latin typeface="Calibri"/>
                <a:ea typeface="Calibri"/>
                <a:cs typeface="Calibri"/>
                <a:sym typeface="Calibri"/>
              </a:rPr>
              <a:t>PA or National; Process, Enduring Understanding, Essential Question, </a:t>
            </a:r>
            <a:r>
              <a:rPr lang="en-US" sz="2800">
                <a:solidFill>
                  <a:srgbClr val="FFC000"/>
                </a:solidFill>
                <a:latin typeface="Calibri"/>
                <a:ea typeface="Calibri"/>
                <a:cs typeface="Calibri"/>
                <a:sym typeface="Calibri"/>
              </a:rPr>
              <a:t>Grade Level Statements</a:t>
            </a:r>
            <a:endParaRPr/>
          </a:p>
        </p:txBody>
      </p:sp>
      <p:sp>
        <p:nvSpPr>
          <p:cNvPr id="459" name="Google Shape;459;p36"/>
          <p:cNvSpPr/>
          <p:nvPr/>
        </p:nvSpPr>
        <p:spPr>
          <a:xfrm>
            <a:off x="7242525" y="4466500"/>
            <a:ext cx="4488300" cy="1636500"/>
          </a:xfrm>
          <a:prstGeom prst="rect">
            <a:avLst/>
          </a:prstGeom>
          <a:gradFill>
            <a:gsLst>
              <a:gs pos="0">
                <a:srgbClr val="F08B54"/>
              </a:gs>
              <a:gs pos="50000">
                <a:srgbClr val="F67A26"/>
              </a:gs>
              <a:gs pos="100000">
                <a:srgbClr val="E36A18"/>
              </a:gs>
            </a:gsLst>
            <a:lin ang="5400000" scaled="0"/>
          </a:gradFill>
          <a:ln>
            <a:noFill/>
          </a:ln>
          <a:effectLst>
            <a:outerShdw blurRad="57150" rotWithShape="0" algn="ctr"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400">
                <a:solidFill>
                  <a:srgbClr val="FFFF00"/>
                </a:solidFill>
                <a:latin typeface="Calibri"/>
                <a:ea typeface="Calibri"/>
                <a:cs typeface="Calibri"/>
                <a:sym typeface="Calibri"/>
              </a:rPr>
              <a:t>Instructional Resource</a:t>
            </a:r>
            <a:r>
              <a:rPr b="1" lang="en-US" sz="3400">
                <a:solidFill>
                  <a:schemeClr val="lt1"/>
                </a:solidFill>
                <a:latin typeface="Calibri"/>
                <a:ea typeface="Calibri"/>
                <a:cs typeface="Calibri"/>
                <a:sym typeface="Calibri"/>
              </a:rPr>
              <a:t>:</a:t>
            </a:r>
            <a:r>
              <a:rPr b="1" lang="en-US" sz="3200">
                <a:solidFill>
                  <a:schemeClr val="lt1"/>
                </a:solidFill>
                <a:latin typeface="Calibri"/>
                <a:ea typeface="Calibri"/>
                <a:cs typeface="Calibri"/>
                <a:sym typeface="Calibri"/>
              </a:rPr>
              <a:t> </a:t>
            </a:r>
            <a:r>
              <a:rPr lang="en-US" sz="2800">
                <a:solidFill>
                  <a:schemeClr val="lt1"/>
                </a:solidFill>
                <a:latin typeface="Calibri"/>
                <a:ea typeface="Calibri"/>
                <a:cs typeface="Calibri"/>
                <a:sym typeface="Calibri"/>
              </a:rPr>
              <a:t>Lesson Plan, Technique, Tool, Assessment, etc.</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4" name="Shape 464"/>
        <p:cNvGrpSpPr/>
        <p:nvPr/>
      </p:nvGrpSpPr>
      <p:grpSpPr>
        <a:xfrm>
          <a:off x="0" y="0"/>
          <a:ext cx="0" cy="0"/>
          <a:chOff x="0" y="0"/>
          <a:chExt cx="0" cy="0"/>
        </a:xfrm>
      </p:grpSpPr>
      <p:sp>
        <p:nvSpPr>
          <p:cNvPr id="465" name="Google Shape;465;p37"/>
          <p:cNvSpPr txBox="1"/>
          <p:nvPr>
            <p:ph type="title"/>
          </p:nvPr>
        </p:nvSpPr>
        <p:spPr>
          <a:xfrm>
            <a:off x="7552944" y="152400"/>
            <a:ext cx="4639056" cy="652272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2800"/>
              <a:buFont typeface="Calibri"/>
              <a:buNone/>
            </a:pPr>
            <a:r>
              <a:rPr b="1" i="1" lang="en-US" sz="2800"/>
              <a:t>The </a:t>
            </a:r>
            <a:r>
              <a:rPr b="1" i="1" lang="en-US" sz="2800" u="sng">
                <a:solidFill>
                  <a:srgbClr val="0000FF"/>
                </a:solidFill>
                <a:hlinkClick r:id="rId3"/>
              </a:rPr>
              <a:t>Arts Education and Social and Emotional Learning (SEL) Framework</a:t>
            </a:r>
            <a:r>
              <a:rPr b="1" i="1" lang="en-US" sz="2800">
                <a:solidFill>
                  <a:srgbClr val="0000FF"/>
                </a:solidFill>
              </a:rPr>
              <a:t>…</a:t>
            </a:r>
            <a:r>
              <a:rPr b="1" i="1" lang="en-US" sz="2800"/>
              <a:t> </a:t>
            </a:r>
            <a:br>
              <a:rPr b="1" i="1" lang="en-US" sz="2400"/>
            </a:br>
            <a:br>
              <a:rPr b="1" i="1" lang="en-US" sz="2400"/>
            </a:br>
            <a:br>
              <a:rPr b="1" i="1" lang="en-US" sz="2400"/>
            </a:br>
            <a:br>
              <a:rPr b="1" i="1" lang="en-US" sz="2400"/>
            </a:br>
            <a:br>
              <a:rPr b="1" i="1" lang="en-US" sz="2400"/>
            </a:br>
            <a:br>
              <a:rPr b="1" i="1" lang="en-US" sz="2400"/>
            </a:br>
            <a:br>
              <a:rPr b="1" i="1" lang="en-US" sz="2400"/>
            </a:br>
            <a:br>
              <a:rPr b="1" i="1" lang="en-US" sz="2400"/>
            </a:br>
            <a:r>
              <a:rPr b="1" i="1" lang="en-US" sz="2400"/>
              <a:t>…</a:t>
            </a:r>
            <a:r>
              <a:rPr lang="en-US" sz="2400"/>
              <a:t>is designed to illuminate the intersection between arts education and social-emotional learning to allow for the intentional application of appropriate teaching and learning strategies, with the overarching goal of enhancing Arts Education. </a:t>
            </a:r>
            <a:endParaRPr/>
          </a:p>
        </p:txBody>
      </p:sp>
      <p:sp>
        <p:nvSpPr>
          <p:cNvPr id="466" name="Google Shape;466;p37"/>
          <p:cNvSpPr/>
          <p:nvPr/>
        </p:nvSpPr>
        <p:spPr>
          <a:xfrm>
            <a:off x="0" y="0"/>
            <a:ext cx="7552944" cy="6858000"/>
          </a:xfrm>
          <a:prstGeom prst="rect">
            <a:avLst/>
          </a:prstGeom>
          <a:solidFill>
            <a:srgbClr val="C8CACA"/>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7" name="Google Shape;467;p37"/>
          <p:cNvSpPr/>
          <p:nvPr/>
        </p:nvSpPr>
        <p:spPr>
          <a:xfrm>
            <a:off x="474208" y="484632"/>
            <a:ext cx="6594522" cy="5739187"/>
          </a:xfrm>
          <a:prstGeom prst="roundRect">
            <a:avLst>
              <a:gd fmla="val 0" name="adj"/>
            </a:avLst>
          </a:prstGeom>
          <a:solidFill>
            <a:srgbClr val="FFFFFF"/>
          </a:solidFill>
          <a:ln cap="flat" cmpd="sng" w="9525">
            <a:solidFill>
              <a:srgbClr val="C8CACA"/>
            </a:solidFill>
            <a:prstDash val="solid"/>
            <a:miter lim="800000"/>
            <a:headEnd len="sm" w="sm" type="none"/>
            <a:tailEnd len="sm" w="sm" type="none"/>
          </a:ln>
          <a:effectLst>
            <a:outerShdw blurRad="57150" rotWithShape="0" algn="t"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screenshot of a computer&#10;&#10;Description automatically generated" id="468" name="Google Shape;468;p37"/>
          <p:cNvPicPr preferRelativeResize="0"/>
          <p:nvPr>
            <p:ph idx="1" type="body"/>
          </p:nvPr>
        </p:nvPicPr>
        <p:blipFill rotWithShape="1">
          <a:blip r:embed="rId4">
            <a:alphaModFix/>
          </a:blip>
          <a:srcRect b="4075" l="16858" r="17674" t="12882"/>
          <a:stretch/>
        </p:blipFill>
        <p:spPr>
          <a:xfrm>
            <a:off x="311083" y="350520"/>
            <a:ext cx="6988971" cy="6172200"/>
          </a:xfrm>
          <a:prstGeom prst="rect">
            <a:avLst/>
          </a:prstGeom>
          <a:noFill/>
          <a:ln>
            <a:noFill/>
          </a:ln>
        </p:spPr>
      </p:pic>
      <p:pic>
        <p:nvPicPr>
          <p:cNvPr descr="A picture containing colorful, indoor, colored, cake&#10;&#10;Description automatically generated" id="469" name="Google Shape;469;p37"/>
          <p:cNvPicPr preferRelativeResize="0"/>
          <p:nvPr/>
        </p:nvPicPr>
        <p:blipFill rotWithShape="1">
          <a:blip r:embed="rId5">
            <a:alphaModFix/>
          </a:blip>
          <a:srcRect b="0" l="0" r="0" t="0"/>
          <a:stretch/>
        </p:blipFill>
        <p:spPr>
          <a:xfrm flipH="1">
            <a:off x="8717280" y="1588471"/>
            <a:ext cx="2484118" cy="204601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1" name="Shape 111"/>
        <p:cNvGrpSpPr/>
        <p:nvPr/>
      </p:nvGrpSpPr>
      <p:grpSpPr>
        <a:xfrm>
          <a:off x="0" y="0"/>
          <a:ext cx="0" cy="0"/>
          <a:chOff x="0" y="0"/>
          <a:chExt cx="0" cy="0"/>
        </a:xfrm>
      </p:grpSpPr>
      <p:sp>
        <p:nvSpPr>
          <p:cNvPr id="112" name="Google Shape;112;p3"/>
          <p:cNvSpPr/>
          <p:nvPr/>
        </p:nvSpPr>
        <p:spPr>
          <a:xfrm>
            <a:off x="0" y="0"/>
            <a:ext cx="121920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3" name="Google Shape;113;p3"/>
          <p:cNvSpPr txBox="1"/>
          <p:nvPr>
            <p:ph type="title"/>
          </p:nvPr>
        </p:nvSpPr>
        <p:spPr>
          <a:xfrm>
            <a:off x="1382597" y="3424348"/>
            <a:ext cx="9426806" cy="142441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1B1B1B"/>
              </a:buClr>
              <a:buSzPts val="3800"/>
              <a:buFont typeface="Calibri"/>
              <a:buNone/>
            </a:pPr>
            <a:r>
              <a:rPr lang="en-US" sz="3800">
                <a:solidFill>
                  <a:srgbClr val="1B1B1B"/>
                </a:solidFill>
              </a:rPr>
              <a:t>When you see this icon, look for an embedded link or video button on the slide.</a:t>
            </a:r>
            <a:endParaRPr/>
          </a:p>
        </p:txBody>
      </p:sp>
      <p:sp>
        <p:nvSpPr>
          <p:cNvPr id="114" name="Google Shape;114;p3"/>
          <p:cNvSpPr/>
          <p:nvPr/>
        </p:nvSpPr>
        <p:spPr>
          <a:xfrm>
            <a:off x="4908526" y="933319"/>
            <a:ext cx="2463430" cy="2486070"/>
          </a:xfrm>
          <a:prstGeom prst="ellipse">
            <a:avLst/>
          </a:prstGeom>
          <a:solidFill>
            <a:srgbClr val="6B36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5" name="Google Shape;115;p3"/>
          <p:cNvSpPr/>
          <p:nvPr/>
        </p:nvSpPr>
        <p:spPr>
          <a:xfrm>
            <a:off x="5117592" y="1268361"/>
            <a:ext cx="1956816" cy="1953058"/>
          </a:xfrm>
          <a:prstGeom prst="ellipse">
            <a:avLst/>
          </a:prstGeom>
          <a:solidFill>
            <a:srgbClr val="FFFFFF"/>
          </a:solidFill>
          <a:ln cap="flat" cmpd="sng" w="12700">
            <a:solidFill>
              <a:srgbClr val="6B36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picture containing colorful, indoor, colored, cake&#10;&#10;Description automatically generated" id="116" name="Google Shape;116;p3"/>
          <p:cNvPicPr preferRelativeResize="0"/>
          <p:nvPr/>
        </p:nvPicPr>
        <p:blipFill rotWithShape="1">
          <a:blip r:embed="rId3">
            <a:alphaModFix/>
          </a:blip>
          <a:srcRect b="3" l="6813" r="9188" t="0"/>
          <a:stretch/>
        </p:blipFill>
        <p:spPr>
          <a:xfrm>
            <a:off x="5181600" y="1330490"/>
            <a:ext cx="1828800" cy="1828800"/>
          </a:xfrm>
          <a:custGeom>
            <a:rect b="b" l="l" r="r" t="t"/>
            <a:pathLst>
              <a:path extrusionOk="0" h="6057610" w="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ln>
            <a:noFill/>
          </a:ln>
        </p:spPr>
      </p:pic>
      <p:pic>
        <p:nvPicPr>
          <p:cNvPr id="117" name="Google Shape;117;p3"/>
          <p:cNvPicPr preferRelativeResize="0"/>
          <p:nvPr/>
        </p:nvPicPr>
        <p:blipFill rotWithShape="1">
          <a:blip r:embed="rId4">
            <a:alphaModFix/>
          </a:blip>
          <a:srcRect b="36179" l="33525" r="33525" t="5243"/>
          <a:stretch/>
        </p:blipFill>
        <p:spPr>
          <a:xfrm>
            <a:off x="4860081" y="896194"/>
            <a:ext cx="2560320" cy="2560320"/>
          </a:xfrm>
          <a:custGeom>
            <a:rect b="b" l="l" r="r" t="t"/>
            <a:pathLst>
              <a:path extrusionOk="0" h="4017196" w="4017196">
                <a:moveTo>
                  <a:pt x="2008598" y="0"/>
                </a:moveTo>
                <a:cubicBezTo>
                  <a:pt x="3117916" y="0"/>
                  <a:pt x="4017196" y="899280"/>
                  <a:pt x="4017196" y="2008598"/>
                </a:cubicBezTo>
                <a:cubicBezTo>
                  <a:pt x="4017196" y="3117916"/>
                  <a:pt x="3117916" y="4017196"/>
                  <a:pt x="2008598" y="4017196"/>
                </a:cubicBezTo>
                <a:cubicBezTo>
                  <a:pt x="899280" y="4017196"/>
                  <a:pt x="0" y="3117916"/>
                  <a:pt x="0" y="2008598"/>
                </a:cubicBezTo>
                <a:cubicBezTo>
                  <a:pt x="0" y="899280"/>
                  <a:pt x="899280" y="0"/>
                  <a:pt x="2008598" y="0"/>
                </a:cubicBezTo>
                <a:close/>
              </a:path>
            </a:pathLst>
          </a:custGeom>
          <a:noFill/>
          <a:ln>
            <a:noFill/>
          </a:ln>
        </p:spPr>
      </p:pic>
      <p:cxnSp>
        <p:nvCxnSpPr>
          <p:cNvPr id="118" name="Google Shape;118;p3"/>
          <p:cNvCxnSpPr/>
          <p:nvPr/>
        </p:nvCxnSpPr>
        <p:spPr>
          <a:xfrm>
            <a:off x="5775960" y="4971278"/>
            <a:ext cx="640080" cy="0"/>
          </a:xfrm>
          <a:prstGeom prst="straightConnector1">
            <a:avLst/>
          </a:prstGeom>
          <a:noFill/>
          <a:ln cap="flat" cmpd="sng" w="28575">
            <a:solidFill>
              <a:srgbClr val="D6DC34"/>
            </a:solidFill>
            <a:prstDash val="solid"/>
            <a:miter lim="800000"/>
            <a:headEnd len="sm" w="sm" type="none"/>
            <a:tailEnd len="sm" w="sm" type="none"/>
          </a:ln>
        </p:spPr>
      </p:cxnSp>
      <p:pic>
        <p:nvPicPr>
          <p:cNvPr id="119" name="Google Shape;119;p3"/>
          <p:cNvPicPr preferRelativeResize="0"/>
          <p:nvPr/>
        </p:nvPicPr>
        <p:blipFill>
          <a:blip r:embed="rId5">
            <a:alphaModFix/>
          </a:blip>
          <a:stretch>
            <a:fillRect/>
          </a:stretch>
        </p:blipFill>
        <p:spPr>
          <a:xfrm>
            <a:off x="3364638" y="2404425"/>
            <a:ext cx="1495425" cy="12954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38"/>
          <p:cNvSpPr txBox="1"/>
          <p:nvPr>
            <p:ph type="title"/>
          </p:nvPr>
        </p:nvSpPr>
        <p:spPr>
          <a:xfrm>
            <a:off x="445479" y="542804"/>
            <a:ext cx="4706813" cy="3423566"/>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C00000"/>
              </a:buClr>
              <a:buSzPts val="4400"/>
              <a:buFont typeface="Calibri"/>
              <a:buNone/>
            </a:pPr>
            <a:r>
              <a:rPr b="1" lang="en-US">
                <a:solidFill>
                  <a:srgbClr val="C00000"/>
                </a:solidFill>
                <a:latin typeface="Calibri"/>
                <a:ea typeface="Calibri"/>
                <a:cs typeface="Calibri"/>
                <a:sym typeface="Calibri"/>
              </a:rPr>
              <a:t>EXAMPLE:</a:t>
            </a:r>
            <a:br>
              <a:rPr b="1" lang="en-US"/>
            </a:br>
            <a:r>
              <a:rPr b="1" lang="en-US"/>
              <a:t>Resilience Cube </a:t>
            </a:r>
            <a:r>
              <a:rPr lang="en-US"/>
              <a:t>as Instructional Content at the Intersection </a:t>
            </a:r>
            <a:endParaRPr/>
          </a:p>
        </p:txBody>
      </p:sp>
      <p:sp>
        <p:nvSpPr>
          <p:cNvPr id="476" name="Google Shape;476;p38"/>
          <p:cNvSpPr/>
          <p:nvPr/>
        </p:nvSpPr>
        <p:spPr>
          <a:xfrm>
            <a:off x="269633" y="3429000"/>
            <a:ext cx="6353906" cy="3429000"/>
          </a:xfrm>
          <a:prstGeom prst="rightArrow">
            <a:avLst>
              <a:gd fmla="val 50000" name="adj1"/>
              <a:gd fmla="val 46923" name="adj2"/>
            </a:avLst>
          </a:prstGeom>
          <a:gradFill>
            <a:gsLst>
              <a:gs pos="0">
                <a:srgbClr val="7FB75F"/>
              </a:gs>
              <a:gs pos="50000">
                <a:srgbClr val="6EB141"/>
              </a:gs>
              <a:gs pos="100000">
                <a:srgbClr val="5FA134"/>
              </a:gs>
            </a:gsLst>
            <a:lin ang="5400000" scaled="0"/>
          </a:gradFill>
          <a:ln>
            <a:noFill/>
          </a:ln>
          <a:effectLst>
            <a:outerShdw blurRad="57150" rotWithShape="0" algn="ctr"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FFFF00"/>
                </a:solidFill>
                <a:latin typeface="Calibri"/>
                <a:ea typeface="Calibri"/>
                <a:cs typeface="Calibri"/>
                <a:sym typeface="Calibri"/>
              </a:rPr>
              <a:t>PA Career Ready Skills Continuum</a:t>
            </a:r>
            <a:r>
              <a:rPr lang="en-US" sz="2800">
                <a:solidFill>
                  <a:schemeClr val="lt1"/>
                </a:solidFill>
                <a:latin typeface="Calibri"/>
                <a:ea typeface="Calibri"/>
                <a:cs typeface="Calibri"/>
                <a:sym typeface="Calibri"/>
              </a:rPr>
              <a:t>:</a:t>
            </a:r>
            <a:endParaRPr/>
          </a:p>
          <a:p>
            <a:pPr indent="0" lvl="0" marL="0" marR="0" rtl="0" algn="l">
              <a:spcBef>
                <a:spcPts val="0"/>
              </a:spcBef>
              <a:spcAft>
                <a:spcPts val="0"/>
              </a:spcAft>
              <a:buNone/>
            </a:pPr>
            <a:r>
              <a:rPr b="1" lang="en-US" sz="2200">
                <a:solidFill>
                  <a:schemeClr val="lt1"/>
                </a:solidFill>
                <a:latin typeface="Calibri"/>
                <a:ea typeface="Calibri"/>
                <a:cs typeface="Calibri"/>
                <a:sym typeface="Calibri"/>
              </a:rPr>
              <a:t>B. Establishing and Maintaining Relationships; CRS Grade Band 6-8: </a:t>
            </a:r>
            <a:r>
              <a:rPr lang="en-US" sz="2200">
                <a:solidFill>
                  <a:schemeClr val="lt1"/>
                </a:solidFill>
                <a:latin typeface="Calibri"/>
                <a:ea typeface="Calibri"/>
                <a:cs typeface="Calibri"/>
                <a:sym typeface="Calibri"/>
              </a:rPr>
              <a:t>Explain how expressive communication strategies can affect others. </a:t>
            </a:r>
            <a:endParaRPr sz="2200"/>
          </a:p>
        </p:txBody>
      </p:sp>
      <p:sp>
        <p:nvSpPr>
          <p:cNvPr id="477" name="Google Shape;477;p38"/>
          <p:cNvSpPr/>
          <p:nvPr/>
        </p:nvSpPr>
        <p:spPr>
          <a:xfrm>
            <a:off x="4994028" y="0"/>
            <a:ext cx="7121770" cy="5011615"/>
          </a:xfrm>
          <a:prstGeom prst="downArrow">
            <a:avLst>
              <a:gd fmla="val 50000" name="adj1"/>
              <a:gd fmla="val 30932"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FFFF00"/>
                </a:solidFill>
                <a:latin typeface="Calibri"/>
                <a:ea typeface="Calibri"/>
                <a:cs typeface="Calibri"/>
                <a:sym typeface="Calibri"/>
              </a:rPr>
              <a:t>Standard</a:t>
            </a:r>
            <a:r>
              <a:rPr lang="en-US" sz="2800">
                <a:solidFill>
                  <a:schemeClr val="lt1"/>
                </a:solidFill>
                <a:latin typeface="Calibri"/>
                <a:ea typeface="Calibri"/>
                <a:cs typeface="Calibri"/>
                <a:sym typeface="Calibri"/>
              </a:rPr>
              <a:t>: National </a:t>
            </a:r>
            <a:r>
              <a:rPr lang="en-US" sz="2200">
                <a:solidFill>
                  <a:schemeClr val="lt1"/>
                </a:solidFill>
                <a:latin typeface="Calibri"/>
                <a:ea typeface="Calibri"/>
                <a:cs typeface="Calibri"/>
                <a:sym typeface="Calibri"/>
              </a:rPr>
              <a:t>VA:Cr2.3.7a Creating </a:t>
            </a:r>
            <a:r>
              <a:rPr b="1" lang="en-US" sz="2200">
                <a:solidFill>
                  <a:schemeClr val="lt1"/>
                </a:solidFill>
                <a:latin typeface="Calibri"/>
                <a:ea typeface="Calibri"/>
                <a:cs typeface="Calibri"/>
                <a:sym typeface="Calibri"/>
              </a:rPr>
              <a:t>EU</a:t>
            </a:r>
            <a:r>
              <a:rPr lang="en-US" sz="2200">
                <a:solidFill>
                  <a:schemeClr val="lt1"/>
                </a:solidFill>
                <a:latin typeface="Calibri"/>
                <a:ea typeface="Calibri"/>
                <a:cs typeface="Calibri"/>
                <a:sym typeface="Calibri"/>
              </a:rPr>
              <a:t>: People create and interact with objects, places, and design that define, shape, enhance, and empower their lives. </a:t>
            </a:r>
            <a:r>
              <a:rPr b="1" lang="en-US" sz="2200">
                <a:solidFill>
                  <a:schemeClr val="lt1"/>
                </a:solidFill>
                <a:latin typeface="Calibri"/>
                <a:ea typeface="Calibri"/>
                <a:cs typeface="Calibri"/>
                <a:sym typeface="Calibri"/>
              </a:rPr>
              <a:t>Gr. 7: </a:t>
            </a:r>
            <a:r>
              <a:rPr lang="en-US" sz="2200">
                <a:solidFill>
                  <a:schemeClr val="lt1"/>
                </a:solidFill>
                <a:latin typeface="Calibri"/>
                <a:ea typeface="Calibri"/>
                <a:cs typeface="Calibri"/>
                <a:sym typeface="Calibri"/>
              </a:rPr>
              <a:t>Apply visual organizational strategies to design and produce a work of art, design, or media that clearly communicates information or ideas.</a:t>
            </a:r>
            <a:endParaRPr sz="2200"/>
          </a:p>
        </p:txBody>
      </p:sp>
      <p:sp>
        <p:nvSpPr>
          <p:cNvPr id="478" name="Google Shape;478;p38"/>
          <p:cNvSpPr/>
          <p:nvPr/>
        </p:nvSpPr>
        <p:spPr>
          <a:xfrm>
            <a:off x="6796454" y="5011615"/>
            <a:ext cx="4132385" cy="1636652"/>
          </a:xfrm>
          <a:prstGeom prst="rect">
            <a:avLst/>
          </a:prstGeom>
          <a:gradFill>
            <a:gsLst>
              <a:gs pos="0">
                <a:srgbClr val="F08B54"/>
              </a:gs>
              <a:gs pos="50000">
                <a:srgbClr val="F67A26"/>
              </a:gs>
              <a:gs pos="100000">
                <a:srgbClr val="E36A18"/>
              </a:gs>
            </a:gsLst>
            <a:lin ang="5400000" scaled="0"/>
          </a:gradFill>
          <a:ln>
            <a:noFill/>
          </a:ln>
          <a:effectLst>
            <a:outerShdw blurRad="57150" rotWithShape="0" algn="ctr"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rgbClr val="FFFF00"/>
                </a:solidFill>
                <a:latin typeface="Calibri"/>
                <a:ea typeface="Calibri"/>
                <a:cs typeface="Calibri"/>
                <a:sym typeface="Calibri"/>
              </a:rPr>
              <a:t>Instructional Resource</a:t>
            </a:r>
            <a:r>
              <a:rPr lang="en-US" sz="2800">
                <a:solidFill>
                  <a:schemeClr val="lt1"/>
                </a:solidFill>
                <a:latin typeface="Calibri"/>
                <a:ea typeface="Calibri"/>
                <a:cs typeface="Calibri"/>
                <a:sym typeface="Calibri"/>
              </a:rPr>
              <a:t>: </a:t>
            </a:r>
            <a:r>
              <a:rPr b="1" lang="en-US" sz="4000" u="sng">
                <a:solidFill>
                  <a:srgbClr val="0000FF"/>
                </a:solidFill>
                <a:latin typeface="Calibri"/>
                <a:ea typeface="Calibri"/>
                <a:cs typeface="Calibri"/>
                <a:sym typeface="Calibri"/>
                <a:hlinkClick r:id="rId3"/>
              </a:rPr>
              <a:t>Resilience Cube</a:t>
            </a:r>
            <a:r>
              <a:rPr b="1" lang="en-US" sz="4000" u="sng">
                <a:solidFill>
                  <a:schemeClr val="lt1"/>
                </a:solidFill>
                <a:latin typeface="Calibri"/>
                <a:ea typeface="Calibri"/>
                <a:cs typeface="Calibri"/>
                <a:sym typeface="Calibri"/>
                <a:hlinkClick r:id="rId4"/>
              </a:rPr>
              <a:t> </a:t>
            </a:r>
            <a:endParaRPr b="1" sz="4000">
              <a:solidFill>
                <a:srgbClr val="C00000"/>
              </a:solidFill>
              <a:latin typeface="Calibri"/>
              <a:ea typeface="Calibri"/>
              <a:cs typeface="Calibri"/>
              <a:sym typeface="Calibri"/>
            </a:endParaRPr>
          </a:p>
        </p:txBody>
      </p:sp>
      <p:pic>
        <p:nvPicPr>
          <p:cNvPr descr="A picture containing colorful, indoor, colored, cake&#10;&#10;Description automatically generated" id="479" name="Google Shape;479;p38"/>
          <p:cNvPicPr preferRelativeResize="0"/>
          <p:nvPr/>
        </p:nvPicPr>
        <p:blipFill rotWithShape="1">
          <a:blip r:embed="rId5">
            <a:alphaModFix/>
          </a:blip>
          <a:srcRect b="0" l="0" r="0" t="0"/>
          <a:stretch/>
        </p:blipFill>
        <p:spPr>
          <a:xfrm>
            <a:off x="10438323" y="4441848"/>
            <a:ext cx="1283775" cy="8556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39"/>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5" name="Google Shape;485;p39"/>
          <p:cNvSpPr/>
          <p:nvPr/>
        </p:nvSpPr>
        <p:spPr>
          <a:xfrm>
            <a:off x="6406152" y="2355786"/>
            <a:ext cx="4985748" cy="3531073"/>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6" name="Google Shape;486;p39"/>
          <p:cNvSpPr txBox="1"/>
          <p:nvPr/>
        </p:nvSpPr>
        <p:spPr>
          <a:xfrm>
            <a:off x="7559812" y="2723322"/>
            <a:ext cx="3510355" cy="2236738"/>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FFFF00"/>
              </a:buClr>
              <a:buSzPts val="4400"/>
              <a:buFont typeface="Calibri"/>
              <a:buNone/>
            </a:pPr>
            <a:r>
              <a:rPr b="1" lang="en-US" sz="4400">
                <a:solidFill>
                  <a:srgbClr val="FFFFFF"/>
                </a:solidFill>
                <a:latin typeface="Calibri"/>
                <a:ea typeface="Calibri"/>
                <a:cs typeface="Calibri"/>
                <a:sym typeface="Calibri"/>
              </a:rPr>
              <a:t>Topic </a:t>
            </a:r>
            <a:r>
              <a:rPr b="1" lang="en-US" sz="4400">
                <a:solidFill>
                  <a:srgbClr val="FFFFFF"/>
                </a:solidFill>
                <a:latin typeface="Calibri"/>
                <a:ea typeface="Calibri"/>
                <a:cs typeface="Calibri"/>
                <a:sym typeface="Calibri"/>
              </a:rPr>
              <a:t>6 </a:t>
            </a:r>
            <a:br>
              <a:rPr b="1" lang="en-US" sz="4400">
                <a:solidFill>
                  <a:srgbClr val="FFFFFF"/>
                </a:solidFill>
                <a:latin typeface="Calibri"/>
                <a:ea typeface="Calibri"/>
                <a:cs typeface="Calibri"/>
                <a:sym typeface="Calibri"/>
              </a:rPr>
            </a:br>
            <a:r>
              <a:rPr b="1" lang="en-US" sz="4400">
                <a:solidFill>
                  <a:srgbClr val="FFFFFF"/>
                </a:solidFill>
                <a:latin typeface="Calibri"/>
                <a:ea typeface="Calibri"/>
                <a:cs typeface="Calibri"/>
                <a:sym typeface="Calibri"/>
              </a:rPr>
              <a:t>Habits of Mind</a:t>
            </a:r>
            <a:endParaRPr b="1" sz="4400">
              <a:solidFill>
                <a:srgbClr val="FFFFFF"/>
              </a:solidFill>
              <a:latin typeface="Calibri"/>
              <a:ea typeface="Calibri"/>
              <a:cs typeface="Calibri"/>
              <a:sym typeface="Calibri"/>
            </a:endParaRPr>
          </a:p>
        </p:txBody>
      </p:sp>
      <p:sp>
        <p:nvSpPr>
          <p:cNvPr id="487" name="Google Shape;487;p39"/>
          <p:cNvSpPr/>
          <p:nvPr/>
        </p:nvSpPr>
        <p:spPr>
          <a:xfrm>
            <a:off x="6409782" y="1654168"/>
            <a:ext cx="822493" cy="4232692"/>
          </a:xfrm>
          <a:custGeom>
            <a:rect b="b" l="l" r="r" t="t"/>
            <a:pathLst>
              <a:path extrusionOk="0" h="2732" w="491">
                <a:moveTo>
                  <a:pt x="491" y="2247"/>
                </a:moveTo>
                <a:lnTo>
                  <a:pt x="0" y="2732"/>
                </a:lnTo>
                <a:lnTo>
                  <a:pt x="0" y="486"/>
                </a:lnTo>
                <a:lnTo>
                  <a:pt x="491" y="0"/>
                </a:lnTo>
                <a:lnTo>
                  <a:pt x="491" y="2247"/>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8" name="Google Shape;488;p39"/>
          <p:cNvSpPr/>
          <p:nvPr/>
        </p:nvSpPr>
        <p:spPr>
          <a:xfrm>
            <a:off x="6544520" y="1311136"/>
            <a:ext cx="687754" cy="3820236"/>
          </a:xfrm>
          <a:custGeom>
            <a:rect b="b" l="l" r="r" t="t"/>
            <a:pathLst>
              <a:path extrusionOk="0" h="2447" w="414">
                <a:moveTo>
                  <a:pt x="414" y="2447"/>
                </a:moveTo>
                <a:lnTo>
                  <a:pt x="0" y="2247"/>
                </a:lnTo>
                <a:lnTo>
                  <a:pt x="0" y="0"/>
                </a:lnTo>
                <a:lnTo>
                  <a:pt x="414" y="200"/>
                </a:lnTo>
                <a:lnTo>
                  <a:pt x="414" y="2447"/>
                </a:lnTo>
                <a:close/>
              </a:path>
            </a:pathLst>
          </a:custGeom>
          <a:solidFill>
            <a:srgbClr val="2F54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9" name="Google Shape;489;p39"/>
          <p:cNvSpPr/>
          <p:nvPr/>
        </p:nvSpPr>
        <p:spPr>
          <a:xfrm>
            <a:off x="6544520" y="1126737"/>
            <a:ext cx="347200" cy="3699705"/>
          </a:xfrm>
          <a:custGeom>
            <a:rect b="b" l="l" r="r" t="t"/>
            <a:pathLst>
              <a:path extrusionOk="0" h="2358" w="209">
                <a:moveTo>
                  <a:pt x="209" y="2246"/>
                </a:moveTo>
                <a:lnTo>
                  <a:pt x="0" y="2358"/>
                </a:lnTo>
                <a:lnTo>
                  <a:pt x="0" y="111"/>
                </a:lnTo>
                <a:lnTo>
                  <a:pt x="209" y="0"/>
                </a:lnTo>
                <a:lnTo>
                  <a:pt x="209" y="2246"/>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A screenshot of a cell phone&#10;&#10;Description automatically generated" id="490" name="Google Shape;490;p39"/>
          <p:cNvPicPr preferRelativeResize="0"/>
          <p:nvPr/>
        </p:nvPicPr>
        <p:blipFill rotWithShape="1">
          <a:blip r:embed="rId3">
            <a:alphaModFix/>
          </a:blip>
          <a:srcRect b="6003" l="0" r="3" t="6599"/>
          <a:stretch/>
        </p:blipFill>
        <p:spPr>
          <a:xfrm>
            <a:off x="117813" y="971140"/>
            <a:ext cx="7015990" cy="436895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40"/>
          <p:cNvSpPr txBox="1"/>
          <p:nvPr>
            <p:ph type="title"/>
          </p:nvPr>
        </p:nvSpPr>
        <p:spPr>
          <a:xfrm>
            <a:off x="5838092" y="365126"/>
            <a:ext cx="6020846" cy="4329966"/>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How Do (</a:t>
            </a:r>
            <a:r>
              <a:rPr i="1" lang="en-US">
                <a:solidFill>
                  <a:srgbClr val="C00000"/>
                </a:solidFill>
              </a:rPr>
              <a:t>Dance</a:t>
            </a:r>
            <a:r>
              <a:rPr i="1" lang="en-US"/>
              <a:t>, </a:t>
            </a:r>
            <a:r>
              <a:rPr i="1" lang="en-US">
                <a:solidFill>
                  <a:srgbClr val="FFC000"/>
                </a:solidFill>
              </a:rPr>
              <a:t>Media</a:t>
            </a:r>
            <a:r>
              <a:rPr i="1" lang="en-US"/>
              <a:t>, </a:t>
            </a:r>
            <a:r>
              <a:rPr i="1" lang="en-US">
                <a:solidFill>
                  <a:srgbClr val="00B050"/>
                </a:solidFill>
              </a:rPr>
              <a:t>Music</a:t>
            </a:r>
            <a:r>
              <a:rPr i="1" lang="en-US"/>
              <a:t>, </a:t>
            </a:r>
            <a:r>
              <a:rPr i="1" lang="en-US">
                <a:solidFill>
                  <a:srgbClr val="00B0F0"/>
                </a:solidFill>
              </a:rPr>
              <a:t>Theatre</a:t>
            </a:r>
            <a:r>
              <a:rPr i="1" lang="en-US"/>
              <a:t>, </a:t>
            </a:r>
            <a:r>
              <a:rPr i="1" lang="en-US">
                <a:solidFill>
                  <a:srgbClr val="7030A0"/>
                </a:solidFill>
              </a:rPr>
              <a:t>Visual</a:t>
            </a:r>
            <a:r>
              <a:rPr lang="en-US"/>
              <a:t>) </a:t>
            </a:r>
            <a:r>
              <a:rPr b="1" lang="en-US">
                <a:latin typeface="Calibri"/>
                <a:ea typeface="Calibri"/>
                <a:cs typeface="Calibri"/>
                <a:sym typeface="Calibri"/>
              </a:rPr>
              <a:t>Artist Habits of Mind </a:t>
            </a:r>
            <a:r>
              <a:rPr lang="en-US"/>
              <a:t>Support </a:t>
            </a:r>
            <a:r>
              <a:rPr b="1" lang="en-US"/>
              <a:t>SEL</a:t>
            </a:r>
            <a:r>
              <a:rPr lang="en-US"/>
              <a:t> and </a:t>
            </a:r>
            <a:r>
              <a:rPr b="1" lang="en-US"/>
              <a:t>PA Career Ready Skills </a:t>
            </a:r>
            <a:r>
              <a:rPr lang="en-US"/>
              <a:t>Learning?</a:t>
            </a:r>
            <a:endParaRPr/>
          </a:p>
        </p:txBody>
      </p:sp>
      <p:pic>
        <p:nvPicPr>
          <p:cNvPr id="497" name="Google Shape;497;p40"/>
          <p:cNvPicPr preferRelativeResize="0"/>
          <p:nvPr/>
        </p:nvPicPr>
        <p:blipFill rotWithShape="1">
          <a:blip r:embed="rId3">
            <a:alphaModFix/>
          </a:blip>
          <a:srcRect b="0" l="0" r="0" t="0"/>
          <a:stretch/>
        </p:blipFill>
        <p:spPr>
          <a:xfrm>
            <a:off x="333062" y="188111"/>
            <a:ext cx="4906767" cy="6481778"/>
          </a:xfrm>
          <a:prstGeom prst="rect">
            <a:avLst/>
          </a:prstGeom>
          <a:noFill/>
          <a:ln>
            <a:noFill/>
          </a:ln>
        </p:spPr>
      </p:pic>
      <p:pic>
        <p:nvPicPr>
          <p:cNvPr descr="A picture containing colorful, indoor, colored, cake&#10;&#10;Description automatically generated" id="498" name="Google Shape;498;p40"/>
          <p:cNvPicPr preferRelativeResize="0"/>
          <p:nvPr/>
        </p:nvPicPr>
        <p:blipFill rotWithShape="1">
          <a:blip r:embed="rId4">
            <a:alphaModFix/>
          </a:blip>
          <a:srcRect b="0" l="0" r="0" t="0"/>
          <a:stretch/>
        </p:blipFill>
        <p:spPr>
          <a:xfrm>
            <a:off x="5838092" y="4307001"/>
            <a:ext cx="2302675" cy="1896575"/>
          </a:xfrm>
          <a:prstGeom prst="rect">
            <a:avLst/>
          </a:prstGeom>
          <a:noFill/>
          <a:ln>
            <a:noFill/>
          </a:ln>
        </p:spPr>
      </p:pic>
      <p:sp>
        <p:nvSpPr>
          <p:cNvPr id="499" name="Google Shape;499;p40"/>
          <p:cNvSpPr txBox="1"/>
          <p:nvPr/>
        </p:nvSpPr>
        <p:spPr>
          <a:xfrm>
            <a:off x="8552329" y="4631438"/>
            <a:ext cx="3306609" cy="132343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000" u="sng">
                <a:solidFill>
                  <a:srgbClr val="0000FF"/>
                </a:solidFill>
                <a:latin typeface="Calibri"/>
                <a:ea typeface="Calibri"/>
                <a:cs typeface="Calibri"/>
                <a:sym typeface="Calibri"/>
                <a:hlinkClick r:id="rId5"/>
              </a:rPr>
              <a:t>Artist Habits of Mind</a:t>
            </a:r>
            <a:endParaRPr b="1" sz="4000">
              <a:solidFill>
                <a:srgbClr val="0000FF"/>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42"/>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5" name="Google Shape;505;p42"/>
          <p:cNvSpPr/>
          <p:nvPr/>
        </p:nvSpPr>
        <p:spPr>
          <a:xfrm>
            <a:off x="6406152" y="2355786"/>
            <a:ext cx="4985748" cy="3531073"/>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6" name="Google Shape;506;p42"/>
          <p:cNvSpPr txBox="1"/>
          <p:nvPr/>
        </p:nvSpPr>
        <p:spPr>
          <a:xfrm>
            <a:off x="7556910" y="2510488"/>
            <a:ext cx="3510355" cy="3222055"/>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FFFF00"/>
              </a:buClr>
              <a:buSzPts val="3100"/>
              <a:buFont typeface="Calibri"/>
              <a:buNone/>
            </a:pPr>
            <a:r>
              <a:rPr b="1" lang="en-US" sz="3200">
                <a:solidFill>
                  <a:srgbClr val="FFFFFF"/>
                </a:solidFill>
                <a:latin typeface="Calibri"/>
                <a:ea typeface="Calibri"/>
                <a:cs typeface="Calibri"/>
                <a:sym typeface="Calibri"/>
              </a:rPr>
              <a:t>Topic </a:t>
            </a:r>
            <a:r>
              <a:rPr b="1" lang="en-US" sz="3200">
                <a:solidFill>
                  <a:srgbClr val="FFFFFF"/>
                </a:solidFill>
                <a:latin typeface="Calibri"/>
                <a:ea typeface="Calibri"/>
                <a:cs typeface="Calibri"/>
                <a:sym typeface="Calibri"/>
              </a:rPr>
              <a:t>7</a:t>
            </a:r>
            <a:br>
              <a:rPr lang="en-US" sz="3200">
                <a:solidFill>
                  <a:srgbClr val="FFFFFF"/>
                </a:solidFill>
                <a:latin typeface="Calibri"/>
                <a:ea typeface="Calibri"/>
                <a:cs typeface="Calibri"/>
                <a:sym typeface="Calibri"/>
              </a:rPr>
            </a:br>
            <a:r>
              <a:rPr b="1" lang="en-US" sz="3200">
                <a:solidFill>
                  <a:srgbClr val="FFFFFF"/>
                </a:solidFill>
                <a:latin typeface="Calibri"/>
                <a:ea typeface="Calibri"/>
                <a:cs typeface="Calibri"/>
                <a:sym typeface="Calibri"/>
              </a:rPr>
              <a:t>Resources</a:t>
            </a:r>
            <a:br>
              <a:rPr b="1" lang="en-US" sz="3100">
                <a:solidFill>
                  <a:srgbClr val="FFFFFF"/>
                </a:solidFill>
                <a:latin typeface="Calibri"/>
                <a:ea typeface="Calibri"/>
                <a:cs typeface="Calibri"/>
                <a:sym typeface="Calibri"/>
              </a:rPr>
            </a:br>
            <a:br>
              <a:rPr b="1" lang="en-US" sz="3100">
                <a:solidFill>
                  <a:srgbClr val="FFFFFF"/>
                </a:solidFill>
                <a:latin typeface="Calibri"/>
                <a:ea typeface="Calibri"/>
                <a:cs typeface="Calibri"/>
                <a:sym typeface="Calibri"/>
              </a:rPr>
            </a:br>
            <a:r>
              <a:rPr b="1" lang="en-US" sz="3100">
                <a:solidFill>
                  <a:srgbClr val="FFFFFF"/>
                </a:solidFill>
                <a:latin typeface="Calibri"/>
                <a:ea typeface="Calibri"/>
                <a:cs typeface="Calibri"/>
                <a:sym typeface="Calibri"/>
              </a:rPr>
              <a:t>PA Department of Education</a:t>
            </a:r>
            <a:br>
              <a:rPr b="1" lang="en-US" sz="3100">
                <a:solidFill>
                  <a:srgbClr val="FFFFFF"/>
                </a:solidFill>
                <a:latin typeface="Calibri"/>
                <a:ea typeface="Calibri"/>
                <a:cs typeface="Calibri"/>
                <a:sym typeface="Calibri"/>
              </a:rPr>
            </a:br>
            <a:br>
              <a:rPr b="1" lang="en-US" sz="3100">
                <a:solidFill>
                  <a:srgbClr val="FFFFFF"/>
                </a:solidFill>
                <a:latin typeface="Calibri"/>
                <a:ea typeface="Calibri"/>
                <a:cs typeface="Calibri"/>
                <a:sym typeface="Calibri"/>
              </a:rPr>
            </a:br>
            <a:r>
              <a:rPr b="1" lang="en-US" sz="3100">
                <a:solidFill>
                  <a:srgbClr val="FFFFFF"/>
                </a:solidFill>
                <a:latin typeface="Calibri"/>
                <a:ea typeface="Calibri"/>
                <a:cs typeface="Calibri"/>
                <a:sym typeface="Calibri"/>
              </a:rPr>
              <a:t>Toolkit Links </a:t>
            </a:r>
            <a:endParaRPr b="1" sz="3100">
              <a:solidFill>
                <a:srgbClr val="FFFFFF"/>
              </a:solidFill>
              <a:latin typeface="Calibri"/>
              <a:ea typeface="Calibri"/>
              <a:cs typeface="Calibri"/>
              <a:sym typeface="Calibri"/>
            </a:endParaRPr>
          </a:p>
        </p:txBody>
      </p:sp>
      <p:sp>
        <p:nvSpPr>
          <p:cNvPr id="507" name="Google Shape;507;p42"/>
          <p:cNvSpPr/>
          <p:nvPr/>
        </p:nvSpPr>
        <p:spPr>
          <a:xfrm>
            <a:off x="6409782" y="1654168"/>
            <a:ext cx="822493" cy="4232692"/>
          </a:xfrm>
          <a:custGeom>
            <a:rect b="b" l="l" r="r" t="t"/>
            <a:pathLst>
              <a:path extrusionOk="0" h="2732" w="491">
                <a:moveTo>
                  <a:pt x="491" y="2247"/>
                </a:moveTo>
                <a:lnTo>
                  <a:pt x="0" y="2732"/>
                </a:lnTo>
                <a:lnTo>
                  <a:pt x="0" y="486"/>
                </a:lnTo>
                <a:lnTo>
                  <a:pt x="491" y="0"/>
                </a:lnTo>
                <a:lnTo>
                  <a:pt x="491" y="2247"/>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8" name="Google Shape;508;p42"/>
          <p:cNvSpPr/>
          <p:nvPr/>
        </p:nvSpPr>
        <p:spPr>
          <a:xfrm>
            <a:off x="6544520" y="1311136"/>
            <a:ext cx="687754" cy="3820236"/>
          </a:xfrm>
          <a:custGeom>
            <a:rect b="b" l="l" r="r" t="t"/>
            <a:pathLst>
              <a:path extrusionOk="0" h="2447" w="414">
                <a:moveTo>
                  <a:pt x="414" y="2447"/>
                </a:moveTo>
                <a:lnTo>
                  <a:pt x="0" y="2247"/>
                </a:lnTo>
                <a:lnTo>
                  <a:pt x="0" y="0"/>
                </a:lnTo>
                <a:lnTo>
                  <a:pt x="414" y="200"/>
                </a:lnTo>
                <a:lnTo>
                  <a:pt x="414" y="2447"/>
                </a:lnTo>
                <a:close/>
              </a:path>
            </a:pathLst>
          </a:custGeom>
          <a:solidFill>
            <a:srgbClr val="2F54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9" name="Google Shape;509;p42"/>
          <p:cNvSpPr/>
          <p:nvPr/>
        </p:nvSpPr>
        <p:spPr>
          <a:xfrm>
            <a:off x="6544520" y="1126737"/>
            <a:ext cx="347200" cy="3699705"/>
          </a:xfrm>
          <a:custGeom>
            <a:rect b="b" l="l" r="r" t="t"/>
            <a:pathLst>
              <a:path extrusionOk="0" h="2358" w="209">
                <a:moveTo>
                  <a:pt x="209" y="2246"/>
                </a:moveTo>
                <a:lnTo>
                  <a:pt x="0" y="2358"/>
                </a:lnTo>
                <a:lnTo>
                  <a:pt x="0" y="111"/>
                </a:lnTo>
                <a:lnTo>
                  <a:pt x="209" y="0"/>
                </a:lnTo>
                <a:lnTo>
                  <a:pt x="209" y="2246"/>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10" name="Google Shape;510;p42"/>
          <p:cNvPicPr preferRelativeResize="0"/>
          <p:nvPr/>
        </p:nvPicPr>
        <p:blipFill rotWithShape="1">
          <a:blip r:embed="rId3">
            <a:alphaModFix/>
          </a:blip>
          <a:srcRect b="7270" l="0" r="2" t="0"/>
          <a:stretch/>
        </p:blipFill>
        <p:spPr>
          <a:xfrm>
            <a:off x="942675" y="1120046"/>
            <a:ext cx="5952003" cy="370639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5" name="Shape 515"/>
        <p:cNvGrpSpPr/>
        <p:nvPr/>
      </p:nvGrpSpPr>
      <p:grpSpPr>
        <a:xfrm>
          <a:off x="0" y="0"/>
          <a:ext cx="0" cy="0"/>
          <a:chOff x="0" y="0"/>
          <a:chExt cx="0" cy="0"/>
        </a:xfrm>
      </p:grpSpPr>
      <p:pic>
        <p:nvPicPr>
          <p:cNvPr descr="A picture containing drawing&#10;&#10;Description automatically generated" id="516" name="Google Shape;516;p43"/>
          <p:cNvPicPr preferRelativeResize="0"/>
          <p:nvPr/>
        </p:nvPicPr>
        <p:blipFill rotWithShape="1">
          <a:blip r:embed="rId3">
            <a:alphaModFix/>
          </a:blip>
          <a:srcRect b="0" l="0" r="0" t="0"/>
          <a:stretch/>
        </p:blipFill>
        <p:spPr>
          <a:xfrm>
            <a:off x="9797022" y="326077"/>
            <a:ext cx="872617" cy="1588946"/>
          </a:xfrm>
          <a:prstGeom prst="rect">
            <a:avLst/>
          </a:prstGeom>
          <a:noFill/>
          <a:ln>
            <a:noFill/>
          </a:ln>
        </p:spPr>
      </p:pic>
      <p:pic>
        <p:nvPicPr>
          <p:cNvPr descr="A picture containing drawing&#10;&#10;Description automatically generated" id="517" name="Google Shape;517;p43"/>
          <p:cNvPicPr preferRelativeResize="0"/>
          <p:nvPr/>
        </p:nvPicPr>
        <p:blipFill rotWithShape="1">
          <a:blip r:embed="rId4">
            <a:alphaModFix/>
          </a:blip>
          <a:srcRect b="0" l="0" r="0" t="0"/>
          <a:stretch/>
        </p:blipFill>
        <p:spPr>
          <a:xfrm>
            <a:off x="5578330" y="346167"/>
            <a:ext cx="862788" cy="1547944"/>
          </a:xfrm>
          <a:prstGeom prst="rect">
            <a:avLst/>
          </a:prstGeom>
          <a:noFill/>
          <a:ln>
            <a:noFill/>
          </a:ln>
        </p:spPr>
      </p:pic>
      <p:pic>
        <p:nvPicPr>
          <p:cNvPr descr="A picture containing drawing&#10;&#10;Description automatically generated" id="518" name="Google Shape;518;p43"/>
          <p:cNvPicPr preferRelativeResize="0"/>
          <p:nvPr/>
        </p:nvPicPr>
        <p:blipFill rotWithShape="1">
          <a:blip r:embed="rId5">
            <a:alphaModFix/>
          </a:blip>
          <a:srcRect b="0" l="0" r="0" t="0"/>
          <a:stretch/>
        </p:blipFill>
        <p:spPr>
          <a:xfrm>
            <a:off x="132023" y="153538"/>
            <a:ext cx="3797101" cy="2086062"/>
          </a:xfrm>
          <a:prstGeom prst="rect">
            <a:avLst/>
          </a:prstGeom>
          <a:noFill/>
          <a:ln>
            <a:noFill/>
          </a:ln>
        </p:spPr>
      </p:pic>
      <p:pic>
        <p:nvPicPr>
          <p:cNvPr descr="A picture containing drawing&#10;&#10;Description automatically generated" id="519" name="Google Shape;519;p43"/>
          <p:cNvPicPr preferRelativeResize="0"/>
          <p:nvPr/>
        </p:nvPicPr>
        <p:blipFill rotWithShape="1">
          <a:blip r:embed="rId6">
            <a:alphaModFix/>
          </a:blip>
          <a:srcRect b="0" l="0" r="0" t="0"/>
          <a:stretch/>
        </p:blipFill>
        <p:spPr>
          <a:xfrm>
            <a:off x="1592594" y="2639045"/>
            <a:ext cx="879123" cy="1588934"/>
          </a:xfrm>
          <a:prstGeom prst="rect">
            <a:avLst/>
          </a:prstGeom>
          <a:noFill/>
          <a:ln>
            <a:noFill/>
          </a:ln>
        </p:spPr>
      </p:pic>
      <p:pic>
        <p:nvPicPr>
          <p:cNvPr descr="A picture containing drawing&#10;&#10;Description automatically generated" id="520" name="Google Shape;520;p43"/>
          <p:cNvPicPr preferRelativeResize="0"/>
          <p:nvPr/>
        </p:nvPicPr>
        <p:blipFill rotWithShape="1">
          <a:blip r:embed="rId7">
            <a:alphaModFix/>
          </a:blip>
          <a:srcRect b="0" l="0" r="0" t="0"/>
          <a:stretch/>
        </p:blipFill>
        <p:spPr>
          <a:xfrm>
            <a:off x="1592747" y="4930536"/>
            <a:ext cx="875654" cy="1582664"/>
          </a:xfrm>
          <a:prstGeom prst="rect">
            <a:avLst/>
          </a:prstGeom>
          <a:noFill/>
          <a:ln>
            <a:noFill/>
          </a:ln>
        </p:spPr>
      </p:pic>
      <p:sp>
        <p:nvSpPr>
          <p:cNvPr id="521" name="Google Shape;521;p43"/>
          <p:cNvSpPr/>
          <p:nvPr/>
        </p:nvSpPr>
        <p:spPr>
          <a:xfrm>
            <a:off x="4067495" y="2300641"/>
            <a:ext cx="8124506" cy="4557360"/>
          </a:xfrm>
          <a:prstGeom prst="rect">
            <a:avLst/>
          </a:prstGeom>
          <a:solidFill>
            <a:srgbClr val="40404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22" name="Google Shape;522;p43"/>
          <p:cNvSpPr txBox="1"/>
          <p:nvPr>
            <p:ph type="title"/>
          </p:nvPr>
        </p:nvSpPr>
        <p:spPr>
          <a:xfrm>
            <a:off x="4746931" y="2895599"/>
            <a:ext cx="6465287" cy="151162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4800"/>
              <a:buFont typeface="Calibri"/>
              <a:buNone/>
            </a:pPr>
            <a:r>
              <a:rPr lang="en-US" sz="4800">
                <a:solidFill>
                  <a:srgbClr val="FFFFFF"/>
                </a:solidFill>
                <a:latin typeface="Calibri"/>
                <a:ea typeface="Calibri"/>
                <a:cs typeface="Calibri"/>
                <a:sym typeface="Calibri"/>
              </a:rPr>
              <a:t>Practices in the Arts Classroom</a:t>
            </a:r>
            <a:endParaRPr/>
          </a:p>
        </p:txBody>
      </p:sp>
      <p:cxnSp>
        <p:nvCxnSpPr>
          <p:cNvPr id="523" name="Google Shape;523;p43"/>
          <p:cNvCxnSpPr/>
          <p:nvPr/>
        </p:nvCxnSpPr>
        <p:spPr>
          <a:xfrm rot="10800000">
            <a:off x="0" y="2285774"/>
            <a:ext cx="12188952" cy="0"/>
          </a:xfrm>
          <a:prstGeom prst="straightConnector1">
            <a:avLst/>
          </a:prstGeom>
          <a:noFill/>
          <a:ln cap="flat" cmpd="sng" w="101600">
            <a:solidFill>
              <a:srgbClr val="404040"/>
            </a:solidFill>
            <a:prstDash val="solid"/>
            <a:miter lim="800000"/>
            <a:headEnd len="sm" w="sm" type="none"/>
            <a:tailEnd len="sm" w="sm" type="none"/>
          </a:ln>
        </p:spPr>
      </p:cxnSp>
      <p:cxnSp>
        <p:nvCxnSpPr>
          <p:cNvPr id="524" name="Google Shape;524;p43"/>
          <p:cNvCxnSpPr/>
          <p:nvPr/>
        </p:nvCxnSpPr>
        <p:spPr>
          <a:xfrm rot="10800000">
            <a:off x="0" y="4571548"/>
            <a:ext cx="4064320" cy="0"/>
          </a:xfrm>
          <a:prstGeom prst="straightConnector1">
            <a:avLst/>
          </a:prstGeom>
          <a:noFill/>
          <a:ln cap="flat" cmpd="sng" w="101600">
            <a:solidFill>
              <a:srgbClr val="404040"/>
            </a:solidFill>
            <a:prstDash val="solid"/>
            <a:miter lim="800000"/>
            <a:headEnd len="sm" w="sm" type="none"/>
            <a:tailEnd len="sm" w="sm" type="none"/>
          </a:ln>
        </p:spPr>
      </p:cxnSp>
      <p:cxnSp>
        <p:nvCxnSpPr>
          <p:cNvPr id="525" name="Google Shape;525;p43"/>
          <p:cNvCxnSpPr/>
          <p:nvPr/>
        </p:nvCxnSpPr>
        <p:spPr>
          <a:xfrm>
            <a:off x="4064319" y="-680"/>
            <a:ext cx="0" cy="6858003"/>
          </a:xfrm>
          <a:prstGeom prst="straightConnector1">
            <a:avLst/>
          </a:prstGeom>
          <a:noFill/>
          <a:ln cap="flat" cmpd="sng" w="101600">
            <a:solidFill>
              <a:srgbClr val="404040"/>
            </a:solidFill>
            <a:prstDash val="solid"/>
            <a:miter lim="800000"/>
            <a:headEnd len="sm" w="sm" type="none"/>
            <a:tailEnd len="sm" w="sm" type="none"/>
          </a:ln>
        </p:spPr>
      </p:cxnSp>
      <p:cxnSp>
        <p:nvCxnSpPr>
          <p:cNvPr id="526" name="Google Shape;526;p43"/>
          <p:cNvCxnSpPr/>
          <p:nvPr/>
        </p:nvCxnSpPr>
        <p:spPr>
          <a:xfrm>
            <a:off x="8020742" y="-680"/>
            <a:ext cx="0" cy="2240280"/>
          </a:xfrm>
          <a:prstGeom prst="straightConnector1">
            <a:avLst/>
          </a:prstGeom>
          <a:noFill/>
          <a:ln cap="flat" cmpd="sng" w="101600">
            <a:solidFill>
              <a:srgbClr val="404040"/>
            </a:solidFill>
            <a:prstDash val="solid"/>
            <a:miter lim="800000"/>
            <a:headEnd len="sm" w="sm" type="none"/>
            <a:tailEnd len="sm" w="sm" type="none"/>
          </a:ln>
        </p:spPr>
      </p:cxnSp>
      <p:cxnSp>
        <p:nvCxnSpPr>
          <p:cNvPr id="527" name="Google Shape;527;p43"/>
          <p:cNvCxnSpPr/>
          <p:nvPr/>
        </p:nvCxnSpPr>
        <p:spPr>
          <a:xfrm>
            <a:off x="4746931" y="5336249"/>
            <a:ext cx="5486400" cy="0"/>
          </a:xfrm>
          <a:prstGeom prst="straightConnector1">
            <a:avLst/>
          </a:prstGeom>
          <a:noFill/>
          <a:ln cap="flat" cmpd="sng" w="15875">
            <a:solidFill>
              <a:srgbClr val="FFFFFF">
                <a:alpha val="74901"/>
              </a:srgbClr>
            </a:solidFill>
            <a:prstDash val="solid"/>
            <a:miter lim="800000"/>
            <a:headEnd len="sm" w="sm" type="none"/>
            <a:tailEnd len="sm" w="sm" type="none"/>
          </a:ln>
        </p:spPr>
      </p:cxnSp>
      <p:sp>
        <p:nvSpPr>
          <p:cNvPr id="528" name="Google Shape;528;p43"/>
          <p:cNvSpPr txBox="1"/>
          <p:nvPr/>
        </p:nvSpPr>
        <p:spPr>
          <a:xfrm>
            <a:off x="6613941" y="5351116"/>
            <a:ext cx="3619389" cy="10772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00" u="sng">
                <a:solidFill>
                  <a:srgbClr val="00B0F0"/>
                </a:solidFill>
                <a:latin typeface="Calibri"/>
                <a:ea typeface="Calibri"/>
                <a:cs typeface="Calibri"/>
                <a:sym typeface="Calibri"/>
                <a:hlinkClick r:id="rId8"/>
              </a:rPr>
              <a:t>pdesas.org</a:t>
            </a:r>
            <a:endParaRPr sz="2800">
              <a:solidFill>
                <a:srgbClr val="00B0F0"/>
              </a:solidFill>
              <a:latin typeface="Calibri"/>
              <a:ea typeface="Calibri"/>
              <a:cs typeface="Calibri"/>
              <a:sym typeface="Calibri"/>
            </a:endParaRPr>
          </a:p>
          <a:p>
            <a:pPr indent="0" lvl="0" marL="0" marR="0" rtl="0" algn="ctr">
              <a:spcBef>
                <a:spcPts val="0"/>
              </a:spcBef>
              <a:spcAft>
                <a:spcPts val="0"/>
              </a:spcAft>
              <a:buNone/>
            </a:pPr>
            <a:r>
              <a:t/>
            </a:r>
            <a:endParaRPr sz="800">
              <a:solidFill>
                <a:srgbClr val="FFFF00"/>
              </a:solidFill>
              <a:latin typeface="Calibri"/>
              <a:ea typeface="Calibri"/>
              <a:cs typeface="Calibri"/>
              <a:sym typeface="Calibri"/>
            </a:endParaRPr>
          </a:p>
          <a:p>
            <a:pPr indent="0" lvl="0" marL="0" marR="0" rtl="0" algn="ctr">
              <a:spcBef>
                <a:spcPts val="0"/>
              </a:spcBef>
              <a:spcAft>
                <a:spcPts val="0"/>
              </a:spcAft>
              <a:buNone/>
            </a:pPr>
            <a:r>
              <a:rPr lang="en-US" sz="2800" u="sng">
                <a:solidFill>
                  <a:srgbClr val="00B0F0"/>
                </a:solidFill>
                <a:latin typeface="Calibri"/>
                <a:ea typeface="Calibri"/>
                <a:cs typeface="Calibri"/>
                <a:sym typeface="Calibri"/>
                <a:hlinkClick r:id="rId9"/>
              </a:rPr>
              <a:t>PA Career Ready Toolkit</a:t>
            </a:r>
            <a:endParaRPr sz="2800">
              <a:solidFill>
                <a:srgbClr val="00B0F0"/>
              </a:solidFill>
              <a:latin typeface="Calibri"/>
              <a:ea typeface="Calibri"/>
              <a:cs typeface="Calibri"/>
              <a:sym typeface="Calibri"/>
            </a:endParaRPr>
          </a:p>
        </p:txBody>
      </p:sp>
      <p:pic>
        <p:nvPicPr>
          <p:cNvPr descr="A picture containing colorful, indoor, colored, cake&#10;&#10;Description automatically generated" id="529" name="Google Shape;529;p43"/>
          <p:cNvPicPr preferRelativeResize="0"/>
          <p:nvPr>
            <p:ph idx="1" type="body"/>
          </p:nvPr>
        </p:nvPicPr>
        <p:blipFill rotWithShape="1">
          <a:blip r:embed="rId10">
            <a:alphaModFix/>
          </a:blip>
          <a:srcRect b="0" l="0" r="0" t="0"/>
          <a:stretch/>
        </p:blipFill>
        <p:spPr>
          <a:xfrm>
            <a:off x="9506529" y="3965990"/>
            <a:ext cx="2093099" cy="175587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pic>
        <p:nvPicPr>
          <p:cNvPr descr="Screen Shot 2020-03-25 at 1.45.06 PM.png" id="535" name="Google Shape;535;p41"/>
          <p:cNvPicPr preferRelativeResize="0"/>
          <p:nvPr/>
        </p:nvPicPr>
        <p:blipFill rotWithShape="1">
          <a:blip r:embed="rId3">
            <a:alphaModFix/>
          </a:blip>
          <a:srcRect b="0" l="0" r="0" t="0"/>
          <a:stretch/>
        </p:blipFill>
        <p:spPr>
          <a:xfrm>
            <a:off x="3547588" y="288174"/>
            <a:ext cx="8662701" cy="6521655"/>
          </a:xfrm>
          <a:prstGeom prst="rect">
            <a:avLst/>
          </a:prstGeom>
          <a:noFill/>
          <a:ln>
            <a:noFill/>
          </a:ln>
        </p:spPr>
      </p:pic>
      <p:pic>
        <p:nvPicPr>
          <p:cNvPr id="536" name="Google Shape;536;p41"/>
          <p:cNvPicPr preferRelativeResize="0"/>
          <p:nvPr>
            <p:ph idx="1" type="body"/>
          </p:nvPr>
        </p:nvPicPr>
        <p:blipFill rotWithShape="1">
          <a:blip r:embed="rId4">
            <a:alphaModFix/>
          </a:blip>
          <a:srcRect b="0" l="0" r="0" t="0"/>
          <a:stretch/>
        </p:blipFill>
        <p:spPr>
          <a:xfrm>
            <a:off x="1033747" y="403528"/>
            <a:ext cx="3018900" cy="1062600"/>
          </a:xfrm>
          <a:prstGeom prst="rect">
            <a:avLst/>
          </a:prstGeom>
          <a:noFill/>
          <a:ln>
            <a:noFill/>
          </a:ln>
        </p:spPr>
      </p:pic>
      <p:sp>
        <p:nvSpPr>
          <p:cNvPr id="537" name="Google Shape;537;p41"/>
          <p:cNvSpPr txBox="1"/>
          <p:nvPr/>
        </p:nvSpPr>
        <p:spPr>
          <a:xfrm>
            <a:off x="0" y="1720839"/>
            <a:ext cx="4313063" cy="341632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3600">
                <a:solidFill>
                  <a:schemeClr val="dk1"/>
                </a:solidFill>
                <a:latin typeface="Calibri"/>
                <a:ea typeface="Calibri"/>
                <a:cs typeface="Calibri"/>
                <a:sym typeface="Calibri"/>
              </a:rPr>
              <a:t>Social Emotional Learning is the responsibility of the teacher, school, family and community.</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g91e19fd4b0_0_59"/>
          <p:cNvSpPr txBox="1"/>
          <p:nvPr>
            <p:ph type="title"/>
          </p:nvPr>
        </p:nvSpPr>
        <p:spPr>
          <a:xfrm>
            <a:off x="445475" y="542800"/>
            <a:ext cx="5007000" cy="34236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libri"/>
              <a:buNone/>
            </a:pPr>
            <a:r>
              <a:rPr lang="en-US"/>
              <a:t>Use the systems and language that best support your school and community initiatives.</a:t>
            </a:r>
            <a:endParaRPr/>
          </a:p>
        </p:txBody>
      </p:sp>
      <p:sp>
        <p:nvSpPr>
          <p:cNvPr id="544" name="Google Shape;544;g91e19fd4b0_0_59"/>
          <p:cNvSpPr/>
          <p:nvPr/>
        </p:nvSpPr>
        <p:spPr>
          <a:xfrm>
            <a:off x="269625" y="3330575"/>
            <a:ext cx="6972900" cy="3423600"/>
          </a:xfrm>
          <a:prstGeom prst="rightArrow">
            <a:avLst>
              <a:gd fmla="val 55980" name="adj1"/>
              <a:gd fmla="val 50000" name="adj2"/>
            </a:avLst>
          </a:prstGeom>
          <a:gradFill>
            <a:gsLst>
              <a:gs pos="0">
                <a:srgbClr val="7FB75F"/>
              </a:gs>
              <a:gs pos="50000">
                <a:srgbClr val="6EB141"/>
              </a:gs>
              <a:gs pos="100000">
                <a:srgbClr val="5FA134"/>
              </a:gs>
            </a:gsLst>
            <a:lin ang="5400012" scaled="0"/>
          </a:gradFill>
          <a:ln>
            <a:noFill/>
          </a:ln>
          <a:effectLst>
            <a:outerShdw blurRad="57150" rotWithShape="0" algn="ctr" dir="5400000" dist="19050">
              <a:srgbClr val="000000">
                <a:alpha val="627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300">
                <a:solidFill>
                  <a:srgbClr val="FFFF00"/>
                </a:solidFill>
                <a:latin typeface="Calibri"/>
                <a:ea typeface="Calibri"/>
                <a:cs typeface="Calibri"/>
                <a:sym typeface="Calibri"/>
              </a:rPr>
              <a:t>SEL Competencies</a:t>
            </a:r>
            <a:endParaRPr b="1" sz="3300">
              <a:solidFill>
                <a:srgbClr val="FFFF00"/>
              </a:solidFill>
              <a:latin typeface="Calibri"/>
              <a:ea typeface="Calibri"/>
              <a:cs typeface="Calibri"/>
              <a:sym typeface="Calibri"/>
            </a:endParaRPr>
          </a:p>
          <a:p>
            <a:pPr indent="0" lvl="0" marL="0" marR="0" rtl="0" algn="ctr">
              <a:spcBef>
                <a:spcPts val="0"/>
              </a:spcBef>
              <a:spcAft>
                <a:spcPts val="0"/>
              </a:spcAft>
              <a:buNone/>
            </a:pPr>
            <a:r>
              <a:rPr lang="en-US" sz="3300">
                <a:solidFill>
                  <a:srgbClr val="FFFF00"/>
                </a:solidFill>
                <a:latin typeface="Calibri"/>
                <a:ea typeface="Calibri"/>
                <a:cs typeface="Calibri"/>
                <a:sym typeface="Calibri"/>
              </a:rPr>
              <a:t>(and/or)</a:t>
            </a:r>
            <a:endParaRPr sz="3300">
              <a:solidFill>
                <a:srgbClr val="FFFF00"/>
              </a:solidFill>
              <a:latin typeface="Calibri"/>
              <a:ea typeface="Calibri"/>
              <a:cs typeface="Calibri"/>
              <a:sym typeface="Calibri"/>
            </a:endParaRPr>
          </a:p>
          <a:p>
            <a:pPr indent="0" lvl="0" marL="0" marR="0" rtl="0" algn="ctr">
              <a:spcBef>
                <a:spcPts val="0"/>
              </a:spcBef>
              <a:spcAft>
                <a:spcPts val="0"/>
              </a:spcAft>
              <a:buNone/>
            </a:pPr>
            <a:r>
              <a:rPr b="1" lang="en-US" sz="3300">
                <a:solidFill>
                  <a:srgbClr val="FFFF00"/>
                </a:solidFill>
                <a:latin typeface="Calibri"/>
                <a:ea typeface="Calibri"/>
                <a:cs typeface="Calibri"/>
                <a:sym typeface="Calibri"/>
              </a:rPr>
              <a:t>PA Career Ready Skills</a:t>
            </a:r>
            <a:endParaRPr b="1" sz="1900"/>
          </a:p>
          <a:p>
            <a:pPr indent="0" lvl="0" marL="0" marR="0" rtl="0" algn="ctr">
              <a:spcBef>
                <a:spcPts val="0"/>
              </a:spcBef>
              <a:spcAft>
                <a:spcPts val="0"/>
              </a:spcAft>
              <a:buNone/>
            </a:pPr>
            <a:r>
              <a:t/>
            </a:r>
            <a:endParaRPr b="1" sz="1900"/>
          </a:p>
        </p:txBody>
      </p:sp>
      <p:sp>
        <p:nvSpPr>
          <p:cNvPr id="545" name="Google Shape;545;g91e19fd4b0_0_59"/>
          <p:cNvSpPr/>
          <p:nvPr/>
        </p:nvSpPr>
        <p:spPr>
          <a:xfrm>
            <a:off x="5838093" y="209733"/>
            <a:ext cx="6049200" cy="4256700"/>
          </a:xfrm>
          <a:prstGeom prst="downArrow">
            <a:avLst>
              <a:gd fmla="val 50000" name="adj1"/>
              <a:gd fmla="val 48925"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300">
                <a:solidFill>
                  <a:srgbClr val="FFFF00"/>
                </a:solidFill>
                <a:latin typeface="Calibri"/>
                <a:ea typeface="Calibri"/>
                <a:cs typeface="Calibri"/>
                <a:sym typeface="Calibri"/>
              </a:rPr>
              <a:t>PA Arts and Humanities Standards</a:t>
            </a:r>
            <a:endParaRPr b="1" sz="3300">
              <a:solidFill>
                <a:srgbClr val="FFFF00"/>
              </a:solidFill>
              <a:latin typeface="Calibri"/>
              <a:ea typeface="Calibri"/>
              <a:cs typeface="Calibri"/>
              <a:sym typeface="Calibri"/>
            </a:endParaRPr>
          </a:p>
          <a:p>
            <a:pPr indent="0" lvl="0" marL="0" marR="0" rtl="0" algn="ctr">
              <a:spcBef>
                <a:spcPts val="0"/>
              </a:spcBef>
              <a:spcAft>
                <a:spcPts val="0"/>
              </a:spcAft>
              <a:buNone/>
            </a:pPr>
            <a:r>
              <a:rPr lang="en-US" sz="3300">
                <a:solidFill>
                  <a:srgbClr val="FFFF00"/>
                </a:solidFill>
                <a:latin typeface="Calibri"/>
                <a:ea typeface="Calibri"/>
                <a:cs typeface="Calibri"/>
                <a:sym typeface="Calibri"/>
              </a:rPr>
              <a:t>(and/or)</a:t>
            </a:r>
            <a:endParaRPr sz="3300">
              <a:solidFill>
                <a:srgbClr val="FFFF00"/>
              </a:solidFill>
              <a:latin typeface="Calibri"/>
              <a:ea typeface="Calibri"/>
              <a:cs typeface="Calibri"/>
              <a:sym typeface="Calibri"/>
            </a:endParaRPr>
          </a:p>
          <a:p>
            <a:pPr indent="0" lvl="0" marL="0" marR="0" rtl="0" algn="ctr">
              <a:spcBef>
                <a:spcPts val="0"/>
              </a:spcBef>
              <a:spcAft>
                <a:spcPts val="0"/>
              </a:spcAft>
              <a:buNone/>
            </a:pPr>
            <a:r>
              <a:rPr b="1" lang="en-US" sz="3300">
                <a:solidFill>
                  <a:srgbClr val="FFFF00"/>
                </a:solidFill>
                <a:latin typeface="Calibri"/>
                <a:ea typeface="Calibri"/>
                <a:cs typeface="Calibri"/>
                <a:sym typeface="Calibri"/>
              </a:rPr>
              <a:t>National Core Arts Standards</a:t>
            </a:r>
            <a:endParaRPr b="1" sz="3300">
              <a:solidFill>
                <a:srgbClr val="FFFF00"/>
              </a:solidFill>
              <a:latin typeface="Calibri"/>
              <a:ea typeface="Calibri"/>
              <a:cs typeface="Calibri"/>
              <a:sym typeface="Calibri"/>
            </a:endParaRPr>
          </a:p>
        </p:txBody>
      </p:sp>
      <p:sp>
        <p:nvSpPr>
          <p:cNvPr id="546" name="Google Shape;546;g91e19fd4b0_0_59"/>
          <p:cNvSpPr/>
          <p:nvPr/>
        </p:nvSpPr>
        <p:spPr>
          <a:xfrm>
            <a:off x="7242525" y="4466500"/>
            <a:ext cx="4488300" cy="1636500"/>
          </a:xfrm>
          <a:prstGeom prst="rect">
            <a:avLst/>
          </a:prstGeom>
          <a:gradFill>
            <a:gsLst>
              <a:gs pos="0">
                <a:srgbClr val="F08B54"/>
              </a:gs>
              <a:gs pos="50000">
                <a:srgbClr val="F67A26"/>
              </a:gs>
              <a:gs pos="100000">
                <a:srgbClr val="E36A18"/>
              </a:gs>
            </a:gsLst>
            <a:lin ang="5400012" scaled="0"/>
          </a:gradFill>
          <a:ln>
            <a:noFill/>
          </a:ln>
          <a:effectLst>
            <a:outerShdw blurRad="57150" rotWithShape="0" algn="ctr" dir="5400000" dist="19050">
              <a:srgbClr val="000000">
                <a:alpha val="627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500">
                <a:solidFill>
                  <a:srgbClr val="FFFF00"/>
                </a:solidFill>
                <a:latin typeface="Calibri"/>
                <a:ea typeface="Calibri"/>
                <a:cs typeface="Calibri"/>
                <a:sym typeface="Calibri"/>
              </a:rPr>
              <a:t>Instructional Resource</a:t>
            </a:r>
            <a:r>
              <a:rPr b="1" lang="en-US" sz="3500">
                <a:solidFill>
                  <a:schemeClr val="lt1"/>
                </a:solidFill>
                <a:latin typeface="Calibri"/>
                <a:ea typeface="Calibri"/>
                <a:cs typeface="Calibri"/>
                <a:sym typeface="Calibri"/>
              </a:rPr>
              <a:t>:</a:t>
            </a:r>
            <a:r>
              <a:rPr b="1" lang="en-US" sz="3300">
                <a:solidFill>
                  <a:schemeClr val="lt1"/>
                </a:solidFill>
                <a:latin typeface="Calibri"/>
                <a:ea typeface="Calibri"/>
                <a:cs typeface="Calibri"/>
                <a:sym typeface="Calibri"/>
              </a:rPr>
              <a:t> </a:t>
            </a:r>
            <a:r>
              <a:rPr lang="en-US" sz="2800">
                <a:solidFill>
                  <a:schemeClr val="lt1"/>
                </a:solidFill>
                <a:latin typeface="Calibri"/>
                <a:ea typeface="Calibri"/>
                <a:cs typeface="Calibri"/>
                <a:sym typeface="Calibri"/>
              </a:rPr>
              <a:t>Lesson Plan, Technique, Tool, Assessment, etc.</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pic>
        <p:nvPicPr>
          <p:cNvPr id="552" name="Google Shape;552;p44"/>
          <p:cNvPicPr preferRelativeResize="0"/>
          <p:nvPr/>
        </p:nvPicPr>
        <p:blipFill>
          <a:blip r:embed="rId3">
            <a:alphaModFix/>
          </a:blip>
          <a:stretch>
            <a:fillRect/>
          </a:stretch>
        </p:blipFill>
        <p:spPr>
          <a:xfrm>
            <a:off x="0" y="2897850"/>
            <a:ext cx="5286975" cy="3960150"/>
          </a:xfrm>
          <a:prstGeom prst="rect">
            <a:avLst/>
          </a:prstGeom>
          <a:noFill/>
          <a:ln>
            <a:noFill/>
          </a:ln>
        </p:spPr>
      </p:pic>
      <p:sp>
        <p:nvSpPr>
          <p:cNvPr id="553" name="Google Shape;553;p44"/>
          <p:cNvSpPr txBox="1"/>
          <p:nvPr>
            <p:ph type="title"/>
          </p:nvPr>
        </p:nvSpPr>
        <p:spPr>
          <a:xfrm>
            <a:off x="500921" y="383863"/>
            <a:ext cx="11065239" cy="1325563"/>
          </a:xfrm>
          <a:prstGeom prst="rect">
            <a:avLst/>
          </a:prstGeom>
          <a:noFill/>
          <a:ln>
            <a:noFill/>
          </a:ln>
          <a:effectLst>
            <a:outerShdw blurRad="57150" rotWithShape="0" algn="bl" dir="5400000" dist="19050">
              <a:srgbClr val="000000">
                <a:alpha val="50000"/>
              </a:srgbClr>
            </a:outerShdw>
          </a:effectLst>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Learning about Social Emotional Learning</a:t>
            </a:r>
            <a:endParaRPr b="1"/>
          </a:p>
        </p:txBody>
      </p:sp>
      <p:sp>
        <p:nvSpPr>
          <p:cNvPr id="554" name="Google Shape;554;p44"/>
          <p:cNvSpPr txBox="1"/>
          <p:nvPr>
            <p:ph idx="1" type="body"/>
          </p:nvPr>
        </p:nvSpPr>
        <p:spPr>
          <a:xfrm>
            <a:off x="489750" y="2191675"/>
            <a:ext cx="11212500" cy="4351200"/>
          </a:xfrm>
          <a:prstGeom prst="rect">
            <a:avLst/>
          </a:prstGeom>
          <a:noFill/>
          <a:ln>
            <a:noFill/>
          </a:ln>
        </p:spPr>
        <p:txBody>
          <a:bodyPr anchorCtr="0" anchor="t" bIns="45700" lIns="91425" spcFirstLastPara="1" rIns="91425" wrap="square" tIns="45700">
            <a:normAutofit/>
          </a:bodyPr>
          <a:lstStyle/>
          <a:p>
            <a:pPr indent="-342900" lvl="0" marL="342900" rtl="0" algn="r">
              <a:lnSpc>
                <a:spcPct val="250000"/>
              </a:lnSpc>
              <a:spcBef>
                <a:spcPts val="0"/>
              </a:spcBef>
              <a:spcAft>
                <a:spcPts val="0"/>
              </a:spcAft>
              <a:buClr>
                <a:srgbClr val="333333"/>
              </a:buClr>
              <a:buSzPts val="3600"/>
              <a:buAutoNum type="arabicPeriod"/>
            </a:pPr>
            <a:r>
              <a:rPr b="1" lang="en-US" sz="3600">
                <a:solidFill>
                  <a:srgbClr val="CC0000"/>
                </a:solidFill>
                <a:latin typeface="Helvetica Neue"/>
                <a:ea typeface="Helvetica Neue"/>
                <a:cs typeface="Helvetica Neue"/>
                <a:sym typeface="Helvetica Neue"/>
              </a:rPr>
              <a:t>What</a:t>
            </a:r>
            <a:r>
              <a:rPr b="1" lang="en-US" sz="3600">
                <a:solidFill>
                  <a:srgbClr val="333333"/>
                </a:solidFill>
                <a:latin typeface="Helvetica Neue"/>
                <a:ea typeface="Helvetica Neue"/>
                <a:cs typeface="Helvetica Neue"/>
                <a:sym typeface="Helvetica Neue"/>
              </a:rPr>
              <a:t> has challenged you in this toolkit/training?</a:t>
            </a:r>
            <a:r>
              <a:rPr b="1" lang="en-US" sz="3600">
                <a:latin typeface="Helvetica Neue"/>
                <a:ea typeface="Helvetica Neue"/>
                <a:cs typeface="Helvetica Neue"/>
                <a:sym typeface="Helvetica Neue"/>
              </a:rPr>
              <a:t> </a:t>
            </a:r>
            <a:endParaRPr b="1" sz="3600"/>
          </a:p>
          <a:p>
            <a:pPr indent="-342900" lvl="0" marL="342900" rtl="0" algn="r">
              <a:lnSpc>
                <a:spcPct val="250000"/>
              </a:lnSpc>
              <a:spcBef>
                <a:spcPts val="0"/>
              </a:spcBef>
              <a:spcAft>
                <a:spcPts val="0"/>
              </a:spcAft>
              <a:buClr>
                <a:srgbClr val="333333"/>
              </a:buClr>
              <a:buSzPts val="3600"/>
              <a:buAutoNum type="arabicPeriod"/>
            </a:pPr>
            <a:r>
              <a:rPr b="1" lang="en-US" sz="3600">
                <a:solidFill>
                  <a:srgbClr val="CC0000"/>
                </a:solidFill>
                <a:latin typeface="Helvetica Neue"/>
                <a:ea typeface="Helvetica Neue"/>
                <a:cs typeface="Helvetica Neue"/>
                <a:sym typeface="Helvetica Neue"/>
              </a:rPr>
              <a:t>What</a:t>
            </a:r>
            <a:r>
              <a:rPr b="1" lang="en-US" sz="3600">
                <a:solidFill>
                  <a:srgbClr val="333333"/>
                </a:solidFill>
                <a:latin typeface="Helvetica Neue"/>
                <a:ea typeface="Helvetica Neue"/>
                <a:cs typeface="Helvetica Neue"/>
                <a:sym typeface="Helvetica Neue"/>
              </a:rPr>
              <a:t> has been reaffirmed?</a:t>
            </a:r>
            <a:r>
              <a:rPr b="1" lang="en-US" sz="3600">
                <a:latin typeface="Helvetica Neue"/>
                <a:ea typeface="Helvetica Neue"/>
                <a:cs typeface="Helvetica Neue"/>
                <a:sym typeface="Helvetica Neue"/>
              </a:rPr>
              <a:t> </a:t>
            </a:r>
            <a:endParaRPr b="1" sz="3600"/>
          </a:p>
          <a:p>
            <a:pPr indent="-342900" lvl="0" marL="342900" rtl="0" algn="r">
              <a:lnSpc>
                <a:spcPct val="250000"/>
              </a:lnSpc>
              <a:spcBef>
                <a:spcPts val="0"/>
              </a:spcBef>
              <a:spcAft>
                <a:spcPts val="0"/>
              </a:spcAft>
              <a:buClr>
                <a:srgbClr val="333333"/>
              </a:buClr>
              <a:buSzPts val="3600"/>
              <a:buAutoNum type="arabicPeriod"/>
            </a:pPr>
            <a:r>
              <a:rPr b="1" lang="en-US" sz="3600">
                <a:solidFill>
                  <a:srgbClr val="CC0000"/>
                </a:solidFill>
                <a:latin typeface="Helvetica Neue"/>
                <a:ea typeface="Helvetica Neue"/>
                <a:cs typeface="Helvetica Neue"/>
                <a:sym typeface="Helvetica Neue"/>
              </a:rPr>
              <a:t>What</a:t>
            </a:r>
            <a:r>
              <a:rPr b="1" lang="en-US" sz="3600">
                <a:solidFill>
                  <a:srgbClr val="333333"/>
                </a:solidFill>
                <a:latin typeface="Helvetica Neue"/>
                <a:ea typeface="Helvetica Neue"/>
                <a:cs typeface="Helvetica Neue"/>
                <a:sym typeface="Helvetica Neue"/>
              </a:rPr>
              <a:t> might you do differently?</a:t>
            </a:r>
            <a:r>
              <a:rPr b="1" lang="en-US" sz="3600">
                <a:latin typeface="Helvetica Neue"/>
                <a:ea typeface="Helvetica Neue"/>
                <a:cs typeface="Helvetica Neue"/>
                <a:sym typeface="Helvetica Neue"/>
              </a:rPr>
              <a:t> </a:t>
            </a:r>
            <a:endParaRPr b="1" sz="36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pic>
        <p:nvPicPr>
          <p:cNvPr id="560" name="Google Shape;560;g91e19fd4b0_0_36"/>
          <p:cNvPicPr preferRelativeResize="0"/>
          <p:nvPr/>
        </p:nvPicPr>
        <p:blipFill>
          <a:blip r:embed="rId3">
            <a:alphaModFix/>
          </a:blip>
          <a:stretch>
            <a:fillRect/>
          </a:stretch>
        </p:blipFill>
        <p:spPr>
          <a:xfrm>
            <a:off x="159950" y="185563"/>
            <a:ext cx="11872100" cy="6486875"/>
          </a:xfrm>
          <a:prstGeom prst="rect">
            <a:avLst/>
          </a:prstGeom>
          <a:noFill/>
          <a:ln>
            <a:noFill/>
          </a:ln>
        </p:spPr>
      </p:pic>
      <p:sp>
        <p:nvSpPr>
          <p:cNvPr id="561" name="Google Shape;561;g91e19fd4b0_0_36"/>
          <p:cNvSpPr/>
          <p:nvPr/>
        </p:nvSpPr>
        <p:spPr>
          <a:xfrm>
            <a:off x="8120250" y="5260775"/>
            <a:ext cx="1809300" cy="1072200"/>
          </a:xfrm>
          <a:prstGeom prst="downArrowCallout">
            <a:avLst>
              <a:gd fmla="val 25000" name="adj1"/>
              <a:gd fmla="val 25000" name="adj2"/>
              <a:gd fmla="val 25000" name="adj3"/>
              <a:gd fmla="val 64977"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Next slide please!</a:t>
            </a:r>
            <a:endParaRPr/>
          </a:p>
        </p:txBody>
      </p:sp>
      <p:sp>
        <p:nvSpPr>
          <p:cNvPr id="562" name="Google Shape;562;g91e19fd4b0_0_36"/>
          <p:cNvSpPr/>
          <p:nvPr/>
        </p:nvSpPr>
        <p:spPr>
          <a:xfrm rot="-1801861">
            <a:off x="7053473" y="4275597"/>
            <a:ext cx="1750958" cy="491558"/>
          </a:xfrm>
          <a:prstGeom prst="wedgeRoundRectCallout">
            <a:avLst>
              <a:gd fmla="val -23716" name="adj1"/>
              <a:gd fmla="val -104836"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t>Well, almost...</a:t>
            </a:r>
            <a:endParaRPr sz="16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7" name="Shape 567"/>
        <p:cNvGrpSpPr/>
        <p:nvPr/>
      </p:nvGrpSpPr>
      <p:grpSpPr>
        <a:xfrm>
          <a:off x="0" y="0"/>
          <a:ext cx="0" cy="0"/>
          <a:chOff x="0" y="0"/>
          <a:chExt cx="0" cy="0"/>
        </a:xfrm>
      </p:grpSpPr>
      <p:sp>
        <p:nvSpPr>
          <p:cNvPr id="568" name="Google Shape;568;p4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69" name="Google Shape;569;p45"/>
          <p:cNvGrpSpPr/>
          <p:nvPr/>
        </p:nvGrpSpPr>
        <p:grpSpPr>
          <a:xfrm flipH="1">
            <a:off x="10741136" y="-454724"/>
            <a:ext cx="2323655" cy="2323656"/>
            <a:chOff x="-872270" y="-454724"/>
            <a:chExt cx="2323655" cy="2323656"/>
          </a:xfrm>
        </p:grpSpPr>
        <p:sp>
          <p:nvSpPr>
            <p:cNvPr id="570" name="Google Shape;570;p45"/>
            <p:cNvSpPr/>
            <p:nvPr/>
          </p:nvSpPr>
          <p:spPr>
            <a:xfrm rot="2700000">
              <a:off x="-415188" y="-231223"/>
              <a:ext cx="1409491" cy="1876653"/>
            </a:xfrm>
            <a:custGeom>
              <a:rect b="b" l="l" r="r" t="t"/>
              <a:pathLst>
                <a:path extrusionOk="0" h="1876653" w="1409491">
                  <a:moveTo>
                    <a:pt x="0" y="643075"/>
                  </a:moveTo>
                  <a:lnTo>
                    <a:pt x="643075" y="0"/>
                  </a:lnTo>
                  <a:lnTo>
                    <a:pt x="1409491" y="0"/>
                  </a:lnTo>
                  <a:lnTo>
                    <a:pt x="1409491" y="1876653"/>
                  </a:lnTo>
                  <a:lnTo>
                    <a:pt x="1233578" y="1876653"/>
                  </a:lnTo>
                  <a:close/>
                </a:path>
              </a:pathLst>
            </a:cu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1" name="Google Shape;571;p45"/>
            <p:cNvSpPr/>
            <p:nvPr/>
          </p:nvSpPr>
          <p:spPr>
            <a:xfrm rot="2700000">
              <a:off x="301285" y="1282788"/>
              <a:ext cx="485578" cy="485578"/>
            </a:xfrm>
            <a:prstGeom prst="rect">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72" name="Google Shape;572;p45"/>
          <p:cNvSpPr/>
          <p:nvPr/>
        </p:nvSpPr>
        <p:spPr>
          <a:xfrm rot="2700000">
            <a:off x="2737196" y="6033666"/>
            <a:ext cx="645368" cy="645368"/>
          </a:xfrm>
          <a:prstGeom prst="rect">
            <a:avLst/>
          </a:pr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73" name="Google Shape;573;p45"/>
          <p:cNvSpPr/>
          <p:nvPr/>
        </p:nvSpPr>
        <p:spPr>
          <a:xfrm>
            <a:off x="1343436" y="5721108"/>
            <a:ext cx="2261965" cy="1136891"/>
          </a:xfrm>
          <a:prstGeom prst="triangle">
            <a:avLst>
              <a:gd fmla="val 50000" name="adj"/>
            </a:avLst>
          </a:pr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lorful, indoor, colored, cake&#10;&#10;Description automatically generated" id="574" name="Google Shape;574;p45"/>
          <p:cNvPicPr preferRelativeResize="0"/>
          <p:nvPr>
            <p:ph idx="1" type="body"/>
          </p:nvPr>
        </p:nvPicPr>
        <p:blipFill rotWithShape="1">
          <a:blip r:embed="rId3">
            <a:alphaModFix/>
          </a:blip>
          <a:srcRect b="0" l="0" r="0" t="0"/>
          <a:stretch/>
        </p:blipFill>
        <p:spPr>
          <a:xfrm>
            <a:off x="353198" y="245530"/>
            <a:ext cx="990238" cy="830700"/>
          </a:xfrm>
          <a:prstGeom prst="rect">
            <a:avLst/>
          </a:prstGeom>
          <a:noFill/>
          <a:ln>
            <a:noFill/>
          </a:ln>
        </p:spPr>
      </p:pic>
      <p:graphicFrame>
        <p:nvGraphicFramePr>
          <p:cNvPr id="575" name="Google Shape;575;p45"/>
          <p:cNvGraphicFramePr/>
          <p:nvPr/>
        </p:nvGraphicFramePr>
        <p:xfrm>
          <a:off x="1583203" y="472440"/>
          <a:ext cx="3000000" cy="3000000"/>
        </p:xfrm>
        <a:graphic>
          <a:graphicData uri="http://schemas.openxmlformats.org/drawingml/2006/table">
            <a:tbl>
              <a:tblPr bandRow="1" firstCol="1" firstRow="1">
                <a:noFill/>
                <a:tableStyleId>{7D718011-2657-4A2A-871D-72C2F52F3887}</a:tableStyleId>
              </a:tblPr>
              <a:tblGrid>
                <a:gridCol w="385125"/>
                <a:gridCol w="3559700"/>
                <a:gridCol w="6260275"/>
              </a:tblGrid>
              <a:tr h="275375">
                <a:tc gridSpan="3">
                  <a:txBody>
                    <a:bodyPr/>
                    <a:lstStyle/>
                    <a:p>
                      <a:pPr indent="0" lvl="0" marL="0" marR="0" rtl="0" algn="ctr">
                        <a:spcBef>
                          <a:spcPts val="0"/>
                        </a:spcBef>
                        <a:spcAft>
                          <a:spcPts val="0"/>
                        </a:spcAft>
                        <a:buNone/>
                      </a:pPr>
                      <a:r>
                        <a:rPr lang="en-US" sz="2800"/>
                        <a:t>Toolkit Links</a:t>
                      </a:r>
                      <a:endParaRPr sz="2800">
                        <a:latin typeface="Times New Roman"/>
                        <a:ea typeface="Times New Roman"/>
                        <a:cs typeface="Times New Roman"/>
                        <a:sym typeface="Times New Roman"/>
                      </a:endParaRPr>
                    </a:p>
                  </a:txBody>
                  <a:tcPr marT="0" marB="0" marR="86050" marL="86050" anchor="ctr">
                    <a:solidFill>
                      <a:srgbClr val="C00000"/>
                    </a:solidFill>
                  </a:tcPr>
                </a:tc>
                <a:tc hMerge="1"/>
                <a:tc hMerge="1"/>
              </a:tr>
              <a:tr h="504850">
                <a:tc rowSpan="2">
                  <a:txBody>
                    <a:bodyPr/>
                    <a:lstStyle/>
                    <a:p>
                      <a:pPr indent="0" lvl="0" marL="0" marR="0" rtl="0" algn="ctr">
                        <a:spcBef>
                          <a:spcPts val="0"/>
                        </a:spcBef>
                        <a:spcAft>
                          <a:spcPts val="0"/>
                        </a:spcAft>
                        <a:buNone/>
                      </a:pPr>
                      <a:r>
                        <a:rPr lang="en-US" sz="1500"/>
                        <a:t>1</a:t>
                      </a:r>
                      <a:endParaRPr sz="1500">
                        <a:latin typeface="Times New Roman"/>
                        <a:ea typeface="Times New Roman"/>
                        <a:cs typeface="Times New Roman"/>
                        <a:sym typeface="Times New Roman"/>
                      </a:endParaRPr>
                    </a:p>
                  </a:txBody>
                  <a:tcPr marT="0" marB="0" marR="86050" marL="86050" anchor="ctr"/>
                </a:tc>
                <a:tc>
                  <a:txBody>
                    <a:bodyPr/>
                    <a:lstStyle/>
                    <a:p>
                      <a:pPr indent="0" lvl="0" marL="0" marR="0" rtl="0" algn="l">
                        <a:spcBef>
                          <a:spcPts val="0"/>
                        </a:spcBef>
                        <a:spcAft>
                          <a:spcPts val="0"/>
                        </a:spcAft>
                        <a:buNone/>
                      </a:pPr>
                      <a:r>
                        <a:rPr lang="en-US" sz="2000" u="sng">
                          <a:solidFill>
                            <a:schemeClr val="hlink"/>
                          </a:solidFill>
                          <a:hlinkClick r:id="rId4"/>
                        </a:rPr>
                        <a:t>Video Slide 6</a:t>
                      </a:r>
                      <a:endParaRPr sz="2000"/>
                    </a:p>
                    <a:p>
                      <a:pPr indent="0" lvl="0" marL="0" marR="0" rtl="0" algn="l">
                        <a:spcBef>
                          <a:spcPts val="0"/>
                        </a:spcBef>
                        <a:spcAft>
                          <a:spcPts val="0"/>
                        </a:spcAft>
                        <a:buNone/>
                      </a:pPr>
                      <a:r>
                        <a:rPr lang="en-US" sz="2000"/>
                        <a:t> </a:t>
                      </a:r>
                      <a:endParaRPr sz="2000">
                        <a:latin typeface="Times New Roman"/>
                        <a:ea typeface="Times New Roman"/>
                        <a:cs typeface="Times New Roman"/>
                        <a:sym typeface="Times New Roman"/>
                      </a:endParaRPr>
                    </a:p>
                  </a:txBody>
                  <a:tcPr marT="0" marB="0" marR="86050" marL="86050"/>
                </a:tc>
                <a:tc>
                  <a:txBody>
                    <a:bodyPr/>
                    <a:lstStyle/>
                    <a:p>
                      <a:pPr indent="0" lvl="0" marL="0" marR="0" rtl="0" algn="l">
                        <a:spcBef>
                          <a:spcPts val="0"/>
                        </a:spcBef>
                        <a:spcAft>
                          <a:spcPts val="0"/>
                        </a:spcAft>
                        <a:buNone/>
                      </a:pPr>
                      <a:r>
                        <a:rPr lang="en-US" sz="2000" u="sng">
                          <a:solidFill>
                            <a:schemeClr val="hlink"/>
                          </a:solidFill>
                          <a:hlinkClick r:id="rId5"/>
                        </a:rPr>
                        <a:t>https://www.youtube.com/watch?time_continue=9&amp;v=4YxyAcV9QXc&amp;feature=emb_logo</a:t>
                      </a:r>
                      <a:endParaRPr sz="2000">
                        <a:latin typeface="Times New Roman"/>
                        <a:ea typeface="Times New Roman"/>
                        <a:cs typeface="Times New Roman"/>
                        <a:sym typeface="Times New Roman"/>
                      </a:endParaRPr>
                    </a:p>
                  </a:txBody>
                  <a:tcPr marT="0" marB="0" marR="86050" marL="86050"/>
                </a:tc>
              </a:tr>
              <a:tr h="504850">
                <a:tc vMerge="1"/>
                <a:tc>
                  <a:txBody>
                    <a:bodyPr/>
                    <a:lstStyle/>
                    <a:p>
                      <a:pPr indent="0" lvl="0" marL="0" marR="0" rtl="0" algn="l">
                        <a:spcBef>
                          <a:spcPts val="0"/>
                        </a:spcBef>
                        <a:spcAft>
                          <a:spcPts val="0"/>
                        </a:spcAft>
                        <a:buNone/>
                      </a:pPr>
                      <a:r>
                        <a:rPr lang="en-US" sz="2000" u="sng">
                          <a:solidFill>
                            <a:schemeClr val="hlink"/>
                          </a:solidFill>
                          <a:hlinkClick r:id="rId6"/>
                        </a:rPr>
                        <a:t>Compare the Frameworks</a:t>
                      </a:r>
                      <a:endParaRPr sz="2000"/>
                    </a:p>
                    <a:p>
                      <a:pPr indent="0" lvl="0" marL="0" marR="0" rtl="0" algn="l">
                        <a:spcBef>
                          <a:spcPts val="0"/>
                        </a:spcBef>
                        <a:spcAft>
                          <a:spcPts val="0"/>
                        </a:spcAft>
                        <a:buNone/>
                      </a:pPr>
                      <a:r>
                        <a:rPr lang="en-US" sz="2000"/>
                        <a:t> </a:t>
                      </a:r>
                      <a:endParaRPr sz="2000">
                        <a:latin typeface="Times New Roman"/>
                        <a:ea typeface="Times New Roman"/>
                        <a:cs typeface="Times New Roman"/>
                        <a:sym typeface="Times New Roman"/>
                      </a:endParaRPr>
                    </a:p>
                  </a:txBody>
                  <a:tcPr marT="0" marB="0" marR="86050" marL="86050"/>
                </a:tc>
                <a:tc>
                  <a:txBody>
                    <a:bodyPr/>
                    <a:lstStyle/>
                    <a:p>
                      <a:pPr indent="0" lvl="0" marL="0" marR="0" rtl="0" algn="l">
                        <a:spcBef>
                          <a:spcPts val="0"/>
                        </a:spcBef>
                        <a:spcAft>
                          <a:spcPts val="0"/>
                        </a:spcAft>
                        <a:buNone/>
                      </a:pPr>
                      <a:r>
                        <a:rPr lang="en-US" sz="2000" u="sng">
                          <a:solidFill>
                            <a:schemeClr val="hlink"/>
                          </a:solidFill>
                          <a:hlinkClick r:id="rId7"/>
                        </a:rPr>
                        <a:t>http://exploresel.gse.harvard.edu/frameworks/</a:t>
                      </a:r>
                      <a:endParaRPr sz="2000">
                        <a:latin typeface="Times New Roman"/>
                        <a:ea typeface="Times New Roman"/>
                        <a:cs typeface="Times New Roman"/>
                        <a:sym typeface="Times New Roman"/>
                      </a:endParaRPr>
                    </a:p>
                  </a:txBody>
                  <a:tcPr marT="0" marB="0" marR="86050" marL="86050"/>
                </a:tc>
              </a:tr>
              <a:tr h="275375">
                <a:tc rowSpan="3">
                  <a:txBody>
                    <a:bodyPr/>
                    <a:lstStyle/>
                    <a:p>
                      <a:pPr indent="0" lvl="0" marL="0" marR="0" rtl="0" algn="ctr">
                        <a:spcBef>
                          <a:spcPts val="0"/>
                        </a:spcBef>
                        <a:spcAft>
                          <a:spcPts val="0"/>
                        </a:spcAft>
                        <a:buNone/>
                      </a:pPr>
                      <a:r>
                        <a:rPr lang="en-US" sz="1500"/>
                        <a:t>2</a:t>
                      </a:r>
                      <a:endParaRPr sz="1500">
                        <a:latin typeface="Times New Roman"/>
                        <a:ea typeface="Times New Roman"/>
                        <a:cs typeface="Times New Roman"/>
                        <a:sym typeface="Times New Roman"/>
                      </a:endParaRPr>
                    </a:p>
                  </a:txBody>
                  <a:tcPr marT="0" marB="0" marR="86050" marL="86050" anchor="ctr"/>
                </a:tc>
                <a:tc>
                  <a:txBody>
                    <a:bodyPr/>
                    <a:lstStyle/>
                    <a:p>
                      <a:pPr indent="0" lvl="0" marL="0" marR="0" rtl="0" algn="l">
                        <a:spcBef>
                          <a:spcPts val="0"/>
                        </a:spcBef>
                        <a:spcAft>
                          <a:spcPts val="0"/>
                        </a:spcAft>
                        <a:buNone/>
                      </a:pPr>
                      <a:r>
                        <a:rPr lang="en-US" sz="2000" u="sng">
                          <a:solidFill>
                            <a:schemeClr val="hlink"/>
                          </a:solidFill>
                          <a:hlinkClick r:id="rId8"/>
                        </a:rPr>
                        <a:t>What is SEL?</a:t>
                      </a:r>
                      <a:endParaRPr sz="2000">
                        <a:latin typeface="Times New Roman"/>
                        <a:ea typeface="Times New Roman"/>
                        <a:cs typeface="Times New Roman"/>
                        <a:sym typeface="Times New Roman"/>
                      </a:endParaRPr>
                    </a:p>
                  </a:txBody>
                  <a:tcPr marT="0" marB="0" marR="86050" marL="86050"/>
                </a:tc>
                <a:tc>
                  <a:txBody>
                    <a:bodyPr/>
                    <a:lstStyle/>
                    <a:p>
                      <a:pPr indent="0" lvl="0" marL="0" marR="0" rtl="0" algn="l">
                        <a:spcBef>
                          <a:spcPts val="0"/>
                        </a:spcBef>
                        <a:spcAft>
                          <a:spcPts val="0"/>
                        </a:spcAft>
                        <a:buNone/>
                      </a:pPr>
                      <a:r>
                        <a:rPr lang="en-US" sz="2000" u="sng">
                          <a:solidFill>
                            <a:schemeClr val="hlink"/>
                          </a:solidFill>
                          <a:hlinkClick r:id="rId9"/>
                        </a:rPr>
                        <a:t>https://casel.org/what-is-sel/</a:t>
                      </a:r>
                      <a:endParaRPr sz="2000">
                        <a:latin typeface="Times New Roman"/>
                        <a:ea typeface="Times New Roman"/>
                        <a:cs typeface="Times New Roman"/>
                        <a:sym typeface="Times New Roman"/>
                      </a:endParaRPr>
                    </a:p>
                  </a:txBody>
                  <a:tcPr marT="0" marB="0" marR="86050" marL="86050"/>
                </a:tc>
              </a:tr>
              <a:tr h="275375">
                <a:tc vMerge="1"/>
                <a:tc>
                  <a:txBody>
                    <a:bodyPr/>
                    <a:lstStyle/>
                    <a:p>
                      <a:pPr indent="0" lvl="0" marL="0" marR="0" rtl="0" algn="l">
                        <a:spcBef>
                          <a:spcPts val="0"/>
                        </a:spcBef>
                        <a:spcAft>
                          <a:spcPts val="0"/>
                        </a:spcAft>
                        <a:buNone/>
                      </a:pPr>
                      <a:r>
                        <a:rPr lang="en-US" sz="2000" u="sng">
                          <a:solidFill>
                            <a:schemeClr val="hlink"/>
                          </a:solidFill>
                          <a:hlinkClick r:id="rId10"/>
                        </a:rPr>
                        <a:t>What is SEL Video</a:t>
                      </a:r>
                      <a:endParaRPr sz="2000">
                        <a:latin typeface="Times New Roman"/>
                        <a:ea typeface="Times New Roman"/>
                        <a:cs typeface="Times New Roman"/>
                        <a:sym typeface="Times New Roman"/>
                      </a:endParaRPr>
                    </a:p>
                  </a:txBody>
                  <a:tcPr marT="0" marB="0" marR="86050" marL="86050"/>
                </a:tc>
                <a:tc>
                  <a:txBody>
                    <a:bodyPr/>
                    <a:lstStyle/>
                    <a:p>
                      <a:pPr indent="0" lvl="0" marL="0" marR="0" rtl="0" algn="l">
                        <a:spcBef>
                          <a:spcPts val="0"/>
                        </a:spcBef>
                        <a:spcAft>
                          <a:spcPts val="0"/>
                        </a:spcAft>
                        <a:buNone/>
                      </a:pPr>
                      <a:r>
                        <a:rPr lang="en-US" sz="2000" u="sng">
                          <a:solidFill>
                            <a:schemeClr val="hlink"/>
                          </a:solidFill>
                          <a:hlinkClick r:id="rId11"/>
                        </a:rPr>
                        <a:t>https://www.youtube.com/watch?v=4YxyAcV9QXc&amp;feature=emb_title</a:t>
                      </a:r>
                      <a:endParaRPr sz="2000">
                        <a:latin typeface="Times New Roman"/>
                        <a:ea typeface="Times New Roman"/>
                        <a:cs typeface="Times New Roman"/>
                        <a:sym typeface="Times New Roman"/>
                      </a:endParaRPr>
                    </a:p>
                  </a:txBody>
                  <a:tcPr marT="0" marB="0" marR="86050" marL="86050"/>
                </a:tc>
              </a:tr>
              <a:tr h="275375">
                <a:tc vMerge="1"/>
                <a:tc>
                  <a:txBody>
                    <a:bodyPr/>
                    <a:lstStyle/>
                    <a:p>
                      <a:pPr indent="0" lvl="0" marL="0" marR="0" rtl="0" algn="l">
                        <a:spcBef>
                          <a:spcPts val="0"/>
                        </a:spcBef>
                        <a:spcAft>
                          <a:spcPts val="0"/>
                        </a:spcAft>
                        <a:buNone/>
                      </a:pPr>
                      <a:r>
                        <a:rPr lang="en-US" sz="2000" u="sng">
                          <a:solidFill>
                            <a:schemeClr val="hlink"/>
                          </a:solidFill>
                          <a:hlinkClick r:id="rId12"/>
                        </a:rPr>
                        <a:t>Music &amp; SEL Vimeo</a:t>
                      </a:r>
                      <a:endParaRPr sz="2000">
                        <a:latin typeface="Times New Roman"/>
                        <a:ea typeface="Times New Roman"/>
                        <a:cs typeface="Times New Roman"/>
                        <a:sym typeface="Times New Roman"/>
                      </a:endParaRPr>
                    </a:p>
                  </a:txBody>
                  <a:tcPr marT="0" marB="0" marR="86050" marL="86050"/>
                </a:tc>
                <a:tc>
                  <a:txBody>
                    <a:bodyPr/>
                    <a:lstStyle/>
                    <a:p>
                      <a:pPr indent="0" lvl="0" marL="0" marR="0" rtl="0" algn="l">
                        <a:spcBef>
                          <a:spcPts val="0"/>
                        </a:spcBef>
                        <a:spcAft>
                          <a:spcPts val="0"/>
                        </a:spcAft>
                        <a:buNone/>
                      </a:pPr>
                      <a:r>
                        <a:rPr lang="en-US" sz="2000" u="sng">
                          <a:solidFill>
                            <a:schemeClr val="hlink"/>
                          </a:solidFill>
                          <a:hlinkClick r:id="rId13"/>
                        </a:rPr>
                        <a:t>https://vimeo.com/393005958</a:t>
                      </a:r>
                      <a:endParaRPr sz="2000">
                        <a:latin typeface="Times New Roman"/>
                        <a:ea typeface="Times New Roman"/>
                        <a:cs typeface="Times New Roman"/>
                        <a:sym typeface="Times New Roman"/>
                      </a:endParaRPr>
                    </a:p>
                  </a:txBody>
                  <a:tcPr marT="0" marB="0" marR="86050" marL="86050"/>
                </a:tc>
              </a:tr>
              <a:tr h="504850">
                <a:tc>
                  <a:txBody>
                    <a:bodyPr/>
                    <a:lstStyle/>
                    <a:p>
                      <a:pPr indent="0" lvl="0" marL="0" marR="0" rtl="0" algn="ctr">
                        <a:spcBef>
                          <a:spcPts val="0"/>
                        </a:spcBef>
                        <a:spcAft>
                          <a:spcPts val="0"/>
                        </a:spcAft>
                        <a:buNone/>
                      </a:pPr>
                      <a:r>
                        <a:rPr lang="en-US" sz="1500"/>
                        <a:t>3</a:t>
                      </a:r>
                      <a:endParaRPr sz="1500">
                        <a:latin typeface="Times New Roman"/>
                        <a:ea typeface="Times New Roman"/>
                        <a:cs typeface="Times New Roman"/>
                        <a:sym typeface="Times New Roman"/>
                      </a:endParaRPr>
                    </a:p>
                  </a:txBody>
                  <a:tcPr marT="0" marB="0" marR="86050" marL="86050" anchor="ctr"/>
                </a:tc>
                <a:tc>
                  <a:txBody>
                    <a:bodyPr/>
                    <a:lstStyle/>
                    <a:p>
                      <a:pPr indent="0" lvl="0" marL="0" marR="0" rtl="0" algn="l">
                        <a:spcBef>
                          <a:spcPts val="0"/>
                        </a:spcBef>
                        <a:spcAft>
                          <a:spcPts val="0"/>
                        </a:spcAft>
                        <a:buNone/>
                      </a:pPr>
                      <a:r>
                        <a:rPr lang="en-US" sz="2000" u="sng">
                          <a:solidFill>
                            <a:schemeClr val="hlink"/>
                          </a:solidFill>
                          <a:hlinkClick r:id="rId14"/>
                        </a:rPr>
                        <a:t>AIR Teacher Social and Emotional Competencies</a:t>
                      </a:r>
                      <a:endParaRPr sz="2000">
                        <a:latin typeface="Times New Roman"/>
                        <a:ea typeface="Times New Roman"/>
                        <a:cs typeface="Times New Roman"/>
                        <a:sym typeface="Times New Roman"/>
                      </a:endParaRPr>
                    </a:p>
                  </a:txBody>
                  <a:tcPr marT="0" marB="0" marR="86050" marL="86050"/>
                </a:tc>
                <a:tc>
                  <a:txBody>
                    <a:bodyPr/>
                    <a:lstStyle/>
                    <a:p>
                      <a:pPr indent="0" lvl="0" marL="0" marR="0" rtl="0" algn="l">
                        <a:spcBef>
                          <a:spcPts val="0"/>
                        </a:spcBef>
                        <a:spcAft>
                          <a:spcPts val="0"/>
                        </a:spcAft>
                        <a:buNone/>
                      </a:pPr>
                      <a:r>
                        <a:rPr lang="en-US" sz="2000" u="sng">
                          <a:solidFill>
                            <a:schemeClr val="hlink"/>
                          </a:solidFill>
                          <a:hlinkClick r:id="rId15"/>
                        </a:rPr>
                        <a:t>https://gtlcenter.org/sites/default/files/SelfAssessmentSEL.pdf</a:t>
                      </a:r>
                      <a:endParaRPr sz="2000">
                        <a:latin typeface="Times New Roman"/>
                        <a:ea typeface="Times New Roman"/>
                        <a:cs typeface="Times New Roman"/>
                        <a:sym typeface="Times New Roman"/>
                      </a:endParaRPr>
                    </a:p>
                  </a:txBody>
                  <a:tcPr marT="0" marB="0" marR="86050" marL="86050"/>
                </a:tc>
              </a:tr>
              <a:tr h="275375">
                <a:tc rowSpan="5">
                  <a:txBody>
                    <a:bodyPr/>
                    <a:lstStyle/>
                    <a:p>
                      <a:pPr indent="0" lvl="0" marL="0" marR="0" rtl="0" algn="ctr">
                        <a:spcBef>
                          <a:spcPts val="0"/>
                        </a:spcBef>
                        <a:spcAft>
                          <a:spcPts val="0"/>
                        </a:spcAft>
                        <a:buNone/>
                      </a:pPr>
                      <a:r>
                        <a:rPr lang="en-US" sz="1500"/>
                        <a:t>4</a:t>
                      </a:r>
                      <a:endParaRPr sz="1500">
                        <a:latin typeface="Times New Roman"/>
                        <a:ea typeface="Times New Roman"/>
                        <a:cs typeface="Times New Roman"/>
                        <a:sym typeface="Times New Roman"/>
                      </a:endParaRPr>
                    </a:p>
                  </a:txBody>
                  <a:tcPr marT="0" marB="0" marR="86050" marL="86050" anchor="ctr"/>
                </a:tc>
                <a:tc>
                  <a:txBody>
                    <a:bodyPr/>
                    <a:lstStyle/>
                    <a:p>
                      <a:pPr indent="0" lvl="0" marL="0" marR="0" rtl="0" algn="l">
                        <a:spcBef>
                          <a:spcPts val="0"/>
                        </a:spcBef>
                        <a:spcAft>
                          <a:spcPts val="0"/>
                        </a:spcAft>
                        <a:buNone/>
                      </a:pPr>
                      <a:r>
                        <a:rPr lang="en-US" sz="2000" u="sng">
                          <a:solidFill>
                            <a:schemeClr val="hlink"/>
                          </a:solidFill>
                          <a:hlinkClick r:id="rId16"/>
                        </a:rPr>
                        <a:t>SEL Competencies</a:t>
                      </a:r>
                      <a:endParaRPr sz="2000">
                        <a:latin typeface="Times New Roman"/>
                        <a:ea typeface="Times New Roman"/>
                        <a:cs typeface="Times New Roman"/>
                        <a:sym typeface="Times New Roman"/>
                      </a:endParaRPr>
                    </a:p>
                  </a:txBody>
                  <a:tcPr marT="0" marB="0" marR="86050" marL="86050"/>
                </a:tc>
                <a:tc>
                  <a:txBody>
                    <a:bodyPr/>
                    <a:lstStyle/>
                    <a:p>
                      <a:pPr indent="0" lvl="0" marL="0" marR="0" rtl="0" algn="l">
                        <a:spcBef>
                          <a:spcPts val="0"/>
                        </a:spcBef>
                        <a:spcAft>
                          <a:spcPts val="0"/>
                        </a:spcAft>
                        <a:buNone/>
                      </a:pPr>
                      <a:r>
                        <a:rPr lang="en-US" sz="2000" u="sng">
                          <a:solidFill>
                            <a:schemeClr val="hlink"/>
                          </a:solidFill>
                          <a:hlinkClick r:id="rId17"/>
                        </a:rPr>
                        <a:t>https://casel.org/core-competencies/</a:t>
                      </a:r>
                      <a:endParaRPr sz="2000">
                        <a:latin typeface="Times New Roman"/>
                        <a:ea typeface="Times New Roman"/>
                        <a:cs typeface="Times New Roman"/>
                        <a:sym typeface="Times New Roman"/>
                      </a:endParaRPr>
                    </a:p>
                  </a:txBody>
                  <a:tcPr marT="0" marB="0" marR="86050" marL="86050"/>
                </a:tc>
              </a:tr>
              <a:tr h="734325">
                <a:tc vMerge="1"/>
                <a:tc>
                  <a:txBody>
                    <a:bodyPr/>
                    <a:lstStyle/>
                    <a:p>
                      <a:pPr indent="0" lvl="0" marL="0" marR="0" rtl="0" algn="l">
                        <a:spcBef>
                          <a:spcPts val="0"/>
                        </a:spcBef>
                        <a:spcAft>
                          <a:spcPts val="0"/>
                        </a:spcAft>
                        <a:buNone/>
                      </a:pPr>
                      <a:r>
                        <a:rPr lang="en-US" sz="2000" u="sng">
                          <a:solidFill>
                            <a:schemeClr val="hlink"/>
                          </a:solidFill>
                          <a:hlinkClick r:id="rId18"/>
                        </a:rPr>
                        <a:t>Pennsylvania Career Ready Skills Continuum</a:t>
                      </a:r>
                      <a:endParaRPr sz="2000">
                        <a:latin typeface="Times New Roman"/>
                        <a:ea typeface="Times New Roman"/>
                        <a:cs typeface="Times New Roman"/>
                        <a:sym typeface="Times New Roman"/>
                      </a:endParaRPr>
                    </a:p>
                  </a:txBody>
                  <a:tcPr marT="0" marB="0" marR="86050" marL="86050"/>
                </a:tc>
                <a:tc>
                  <a:txBody>
                    <a:bodyPr/>
                    <a:lstStyle/>
                    <a:p>
                      <a:pPr indent="0" lvl="0" marL="0" marR="0" rtl="0" algn="l">
                        <a:spcBef>
                          <a:spcPts val="0"/>
                        </a:spcBef>
                        <a:spcAft>
                          <a:spcPts val="0"/>
                        </a:spcAft>
                        <a:buNone/>
                      </a:pPr>
                      <a:r>
                        <a:rPr lang="en-US" sz="2000" u="sng">
                          <a:solidFill>
                            <a:schemeClr val="hlink"/>
                          </a:solidFill>
                          <a:hlinkClick r:id="rId19"/>
                        </a:rPr>
                        <a:t>https://www.education.pa.gov/Documents/K-12/Safe%20Schools/PA%20Career%20Ready%20Skills/The%20Pennsylvania%20Career%20Ready%20Skills%20Continuum.pdf</a:t>
                      </a:r>
                      <a:endParaRPr sz="2000">
                        <a:latin typeface="Times New Roman"/>
                        <a:ea typeface="Times New Roman"/>
                        <a:cs typeface="Times New Roman"/>
                        <a:sym typeface="Times New Roman"/>
                      </a:endParaRPr>
                    </a:p>
                  </a:txBody>
                  <a:tcPr marT="0" marB="0" marR="86050" marL="86050"/>
                </a:tc>
              </a:tr>
              <a:tr h="275375">
                <a:tc vMerge="1"/>
                <a:tc>
                  <a:txBody>
                    <a:bodyPr/>
                    <a:lstStyle/>
                    <a:p>
                      <a:pPr indent="0" lvl="0" marL="0" marR="0" rtl="0" algn="l">
                        <a:spcBef>
                          <a:spcPts val="0"/>
                        </a:spcBef>
                        <a:spcAft>
                          <a:spcPts val="0"/>
                        </a:spcAft>
                        <a:buNone/>
                      </a:pPr>
                      <a:r>
                        <a:rPr lang="en-US" sz="2000" u="sng">
                          <a:solidFill>
                            <a:schemeClr val="hlink"/>
                          </a:solidFill>
                          <a:hlinkClick r:id="rId20"/>
                        </a:rPr>
                        <a:t>PA Arts Standards </a:t>
                      </a:r>
                      <a:r>
                        <a:rPr lang="en-US" sz="2000"/>
                        <a:t> </a:t>
                      </a:r>
                      <a:endParaRPr sz="2000">
                        <a:latin typeface="Times New Roman"/>
                        <a:ea typeface="Times New Roman"/>
                        <a:cs typeface="Times New Roman"/>
                        <a:sym typeface="Times New Roman"/>
                      </a:endParaRPr>
                    </a:p>
                  </a:txBody>
                  <a:tcPr marT="0" marB="0" marR="86050" marL="86050"/>
                </a:tc>
                <a:tc>
                  <a:txBody>
                    <a:bodyPr/>
                    <a:lstStyle/>
                    <a:p>
                      <a:pPr indent="0" lvl="0" marL="0" marR="0" rtl="0" algn="l">
                        <a:spcBef>
                          <a:spcPts val="0"/>
                        </a:spcBef>
                        <a:spcAft>
                          <a:spcPts val="0"/>
                        </a:spcAft>
                        <a:buNone/>
                      </a:pPr>
                      <a:r>
                        <a:rPr lang="en-US" sz="2000" u="sng">
                          <a:solidFill>
                            <a:schemeClr val="hlink"/>
                          </a:solidFill>
                          <a:hlinkClick r:id="rId21"/>
                        </a:rPr>
                        <a:t>http://pdesas.org/Standard/Search</a:t>
                      </a:r>
                      <a:endParaRPr sz="2000">
                        <a:latin typeface="Times New Roman"/>
                        <a:ea typeface="Times New Roman"/>
                        <a:cs typeface="Times New Roman"/>
                        <a:sym typeface="Times New Roman"/>
                      </a:endParaRPr>
                    </a:p>
                  </a:txBody>
                  <a:tcPr marT="0" marB="0" marR="86050" marL="86050"/>
                </a:tc>
              </a:tr>
              <a:tr h="275375">
                <a:tc vMerge="1"/>
                <a:tc>
                  <a:txBody>
                    <a:bodyPr/>
                    <a:lstStyle/>
                    <a:p>
                      <a:pPr indent="0" lvl="0" marL="0" marR="0" rtl="0" algn="l">
                        <a:spcBef>
                          <a:spcPts val="0"/>
                        </a:spcBef>
                        <a:spcAft>
                          <a:spcPts val="0"/>
                        </a:spcAft>
                        <a:buNone/>
                      </a:pPr>
                      <a:r>
                        <a:rPr lang="en-US" sz="2000" u="sng">
                          <a:solidFill>
                            <a:schemeClr val="hlink"/>
                          </a:solidFill>
                          <a:hlinkClick r:id="rId22"/>
                        </a:rPr>
                        <a:t>PA Arts Curriculum Framework</a:t>
                      </a:r>
                      <a:endParaRPr sz="2000">
                        <a:latin typeface="Times New Roman"/>
                        <a:ea typeface="Times New Roman"/>
                        <a:cs typeface="Times New Roman"/>
                        <a:sym typeface="Times New Roman"/>
                      </a:endParaRPr>
                    </a:p>
                  </a:txBody>
                  <a:tcPr marT="0" marB="0" marR="86050" marL="86050"/>
                </a:tc>
                <a:tc>
                  <a:txBody>
                    <a:bodyPr/>
                    <a:lstStyle/>
                    <a:p>
                      <a:pPr indent="0" lvl="0" marL="0" marR="0" rtl="0" algn="l">
                        <a:spcBef>
                          <a:spcPts val="0"/>
                        </a:spcBef>
                        <a:spcAft>
                          <a:spcPts val="0"/>
                        </a:spcAft>
                        <a:buNone/>
                      </a:pPr>
                      <a:r>
                        <a:rPr lang="en-US" sz="2000" u="sng">
                          <a:solidFill>
                            <a:schemeClr val="hlink"/>
                          </a:solidFill>
                          <a:hlinkClick r:id="rId23"/>
                        </a:rPr>
                        <a:t>http://pdesas.org/CMap/CFramework</a:t>
                      </a:r>
                      <a:endParaRPr sz="2000">
                        <a:latin typeface="Times New Roman"/>
                        <a:ea typeface="Times New Roman"/>
                        <a:cs typeface="Times New Roman"/>
                        <a:sym typeface="Times New Roman"/>
                      </a:endParaRPr>
                    </a:p>
                  </a:txBody>
                  <a:tcPr marT="0" marB="0" marR="86050" marL="86050"/>
                </a:tc>
              </a:tr>
              <a:tr h="275375">
                <a:tc vMerge="1"/>
                <a:tc>
                  <a:txBody>
                    <a:bodyPr/>
                    <a:lstStyle/>
                    <a:p>
                      <a:pPr indent="0" lvl="0" marL="0" marR="0" rtl="0" algn="l">
                        <a:spcBef>
                          <a:spcPts val="0"/>
                        </a:spcBef>
                        <a:spcAft>
                          <a:spcPts val="0"/>
                        </a:spcAft>
                        <a:buNone/>
                      </a:pPr>
                      <a:r>
                        <a:rPr lang="en-US" sz="2000" u="sng">
                          <a:solidFill>
                            <a:schemeClr val="hlink"/>
                          </a:solidFill>
                          <a:hlinkClick r:id="rId24"/>
                        </a:rPr>
                        <a:t>National Core Arts Standards</a:t>
                      </a:r>
                      <a:endParaRPr sz="2000">
                        <a:latin typeface="Times New Roman"/>
                        <a:ea typeface="Times New Roman"/>
                        <a:cs typeface="Times New Roman"/>
                        <a:sym typeface="Times New Roman"/>
                      </a:endParaRPr>
                    </a:p>
                  </a:txBody>
                  <a:tcPr marT="0" marB="0" marR="86050" marL="86050"/>
                </a:tc>
                <a:tc>
                  <a:txBody>
                    <a:bodyPr/>
                    <a:lstStyle/>
                    <a:p>
                      <a:pPr indent="0" lvl="0" marL="0" marR="0" rtl="0" algn="l">
                        <a:spcBef>
                          <a:spcPts val="0"/>
                        </a:spcBef>
                        <a:spcAft>
                          <a:spcPts val="0"/>
                        </a:spcAft>
                        <a:buNone/>
                      </a:pPr>
                      <a:r>
                        <a:rPr lang="en-US" sz="2000" u="sng">
                          <a:solidFill>
                            <a:schemeClr val="hlink"/>
                          </a:solidFill>
                          <a:hlinkClick r:id="rId25"/>
                        </a:rPr>
                        <a:t>https://www.nationalartsstandards.org/</a:t>
                      </a:r>
                      <a:endParaRPr sz="2000">
                        <a:latin typeface="Times New Roman"/>
                        <a:ea typeface="Times New Roman"/>
                        <a:cs typeface="Times New Roman"/>
                        <a:sym typeface="Times New Roman"/>
                      </a:endParaRPr>
                    </a:p>
                  </a:txBody>
                  <a:tcPr marT="0" marB="0" marR="86050" marL="86050"/>
                </a:tc>
              </a:tr>
            </a:tbl>
          </a:graphicData>
        </a:graphic>
      </p:graphicFrame>
      <p:sp>
        <p:nvSpPr>
          <p:cNvPr id="576" name="Google Shape;576;p45"/>
          <p:cNvSpPr/>
          <p:nvPr/>
        </p:nvSpPr>
        <p:spPr>
          <a:xfrm>
            <a:off x="5658675" y="6119700"/>
            <a:ext cx="1809300" cy="738300"/>
          </a:xfrm>
          <a:prstGeom prst="downArrowCallout">
            <a:avLst>
              <a:gd fmla="val 25000" name="adj1"/>
              <a:gd fmla="val 25000" name="adj2"/>
              <a:gd fmla="val 25000" name="adj3"/>
              <a:gd fmla="val 52573"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Next slide please!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4" name="Shape 124"/>
        <p:cNvGrpSpPr/>
        <p:nvPr/>
      </p:nvGrpSpPr>
      <p:grpSpPr>
        <a:xfrm>
          <a:off x="0" y="0"/>
          <a:ext cx="0" cy="0"/>
          <a:chOff x="0" y="0"/>
          <a:chExt cx="0" cy="0"/>
        </a:xfrm>
      </p:grpSpPr>
      <p:sp>
        <p:nvSpPr>
          <p:cNvPr id="125" name="Google Shape;125;p4"/>
          <p:cNvSpPr/>
          <p:nvPr/>
        </p:nvSpPr>
        <p:spPr>
          <a:xfrm>
            <a:off x="1" y="0"/>
            <a:ext cx="608211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6" name="Google Shape;126;p4"/>
          <p:cNvSpPr/>
          <p:nvPr/>
        </p:nvSpPr>
        <p:spPr>
          <a:xfrm>
            <a:off x="1" y="0"/>
            <a:ext cx="12191998" cy="6858000"/>
          </a:xfrm>
          <a:prstGeom prst="rect">
            <a:avLst/>
          </a:prstGeom>
          <a:gradFill>
            <a:gsLst>
              <a:gs pos="0">
                <a:srgbClr val="3865B4"/>
              </a:gs>
              <a:gs pos="25000">
                <a:srgbClr val="3865B4"/>
              </a:gs>
              <a:gs pos="94000">
                <a:srgbClr val="3A3838"/>
              </a:gs>
              <a:gs pos="100000">
                <a:srgbClr val="3A3838"/>
              </a:gs>
            </a:gsLst>
            <a:lin ang="4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27" name="Google Shape;127;p4"/>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28" name="Google Shape;128;p4"/>
          <p:cNvSpPr txBox="1"/>
          <p:nvPr>
            <p:ph type="title"/>
          </p:nvPr>
        </p:nvSpPr>
        <p:spPr>
          <a:xfrm>
            <a:off x="640079" y="2053641"/>
            <a:ext cx="3669161" cy="276009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FF"/>
              </a:buClr>
              <a:buSzPts val="6000"/>
              <a:buFont typeface="Calibri"/>
              <a:buNone/>
            </a:pPr>
            <a:r>
              <a:rPr b="1" lang="en-US" sz="6000">
                <a:solidFill>
                  <a:srgbClr val="FFFFFF"/>
                </a:solidFill>
                <a:latin typeface="Calibri"/>
                <a:ea typeface="Calibri"/>
                <a:cs typeface="Calibri"/>
                <a:sym typeface="Calibri"/>
              </a:rPr>
              <a:t>Topics</a:t>
            </a:r>
            <a:endParaRPr b="1" sz="6000">
              <a:solidFill>
                <a:srgbClr val="FFFFFF"/>
              </a:solidFill>
              <a:latin typeface="Calibri"/>
              <a:ea typeface="Calibri"/>
              <a:cs typeface="Calibri"/>
              <a:sym typeface="Calibri"/>
            </a:endParaRPr>
          </a:p>
        </p:txBody>
      </p:sp>
      <p:sp>
        <p:nvSpPr>
          <p:cNvPr id="129" name="Google Shape;129;p4"/>
          <p:cNvSpPr txBox="1"/>
          <p:nvPr>
            <p:ph idx="1" type="body"/>
          </p:nvPr>
        </p:nvSpPr>
        <p:spPr>
          <a:xfrm>
            <a:off x="5699991" y="205874"/>
            <a:ext cx="6082110" cy="6446252"/>
          </a:xfrm>
          <a:prstGeom prst="rect">
            <a:avLst/>
          </a:prstGeom>
          <a:noFill/>
          <a:ln>
            <a:noFill/>
          </a:ln>
        </p:spPr>
        <p:txBody>
          <a:bodyPr anchorCtr="0" anchor="ctr" bIns="45700" lIns="91425" spcFirstLastPara="1" rIns="91425" wrap="square" tIns="45700">
            <a:noAutofit/>
          </a:bodyPr>
          <a:lstStyle/>
          <a:p>
            <a:pPr indent="-342900" lvl="0" marL="342900" rtl="0" algn="l">
              <a:lnSpc>
                <a:spcPct val="90000"/>
              </a:lnSpc>
              <a:spcBef>
                <a:spcPts val="0"/>
              </a:spcBef>
              <a:spcAft>
                <a:spcPts val="0"/>
              </a:spcAft>
              <a:buClr>
                <a:srgbClr val="000000"/>
              </a:buClr>
              <a:buSzPts val="2800"/>
              <a:buAutoNum type="arabicPeriod"/>
            </a:pPr>
            <a:r>
              <a:rPr lang="en-US">
                <a:solidFill>
                  <a:srgbClr val="000000"/>
                </a:solidFill>
              </a:rPr>
              <a:t>Definition and historical perspectives</a:t>
            </a:r>
            <a:endParaRPr/>
          </a:p>
          <a:p>
            <a:pPr indent="-342900" lvl="0" marL="342900" rtl="0" algn="l">
              <a:lnSpc>
                <a:spcPct val="90000"/>
              </a:lnSpc>
              <a:spcBef>
                <a:spcPts val="1000"/>
              </a:spcBef>
              <a:spcAft>
                <a:spcPts val="0"/>
              </a:spcAft>
              <a:buClr>
                <a:srgbClr val="000000"/>
              </a:buClr>
              <a:buSzPts val="2800"/>
              <a:buAutoNum type="arabicPeriod"/>
            </a:pPr>
            <a:r>
              <a:rPr lang="en-US">
                <a:solidFill>
                  <a:srgbClr val="000000"/>
                </a:solidFill>
              </a:rPr>
              <a:t>SEL as defined by CASEL </a:t>
            </a:r>
            <a:endParaRPr>
              <a:solidFill>
                <a:srgbClr val="000000"/>
              </a:solidFill>
            </a:endParaRPr>
          </a:p>
          <a:p>
            <a:pPr indent="-342900" lvl="0" marL="342900" rtl="0" algn="l">
              <a:lnSpc>
                <a:spcPct val="90000"/>
              </a:lnSpc>
              <a:spcBef>
                <a:spcPts val="1000"/>
              </a:spcBef>
              <a:spcAft>
                <a:spcPts val="0"/>
              </a:spcAft>
              <a:buClr>
                <a:srgbClr val="000000"/>
              </a:buClr>
              <a:buSzPts val="2800"/>
              <a:buAutoNum type="arabicPeriod"/>
            </a:pPr>
            <a:r>
              <a:rPr lang="en-US">
                <a:solidFill>
                  <a:srgbClr val="000000"/>
                </a:solidFill>
              </a:rPr>
              <a:t>Self-Assessing Social &amp; Emotional Instruction and Competencies </a:t>
            </a:r>
            <a:endParaRPr>
              <a:solidFill>
                <a:srgbClr val="000000"/>
              </a:solidFill>
            </a:endParaRPr>
          </a:p>
          <a:p>
            <a:pPr indent="-342900" lvl="0" marL="342900" rtl="0" algn="l">
              <a:lnSpc>
                <a:spcPct val="90000"/>
              </a:lnSpc>
              <a:spcBef>
                <a:spcPts val="1000"/>
              </a:spcBef>
              <a:spcAft>
                <a:spcPts val="0"/>
              </a:spcAft>
              <a:buClr>
                <a:srgbClr val="000000"/>
              </a:buClr>
              <a:buSzPts val="2800"/>
              <a:buAutoNum type="arabicPeriod"/>
            </a:pPr>
            <a:r>
              <a:rPr lang="en-US">
                <a:solidFill>
                  <a:srgbClr val="000000"/>
                </a:solidFill>
              </a:rPr>
              <a:t>SEL Relationship to:</a:t>
            </a:r>
            <a:endParaRPr>
              <a:solidFill>
                <a:srgbClr val="000000"/>
              </a:solidFill>
            </a:endParaRPr>
          </a:p>
          <a:p>
            <a:pPr indent="0" lvl="0" marL="685800" rtl="0" algn="l">
              <a:lnSpc>
                <a:spcPct val="90000"/>
              </a:lnSpc>
              <a:spcBef>
                <a:spcPts val="500"/>
              </a:spcBef>
              <a:spcAft>
                <a:spcPts val="0"/>
              </a:spcAft>
              <a:buNone/>
            </a:pPr>
            <a:r>
              <a:rPr lang="en-US" sz="2800">
                <a:solidFill>
                  <a:srgbClr val="000000"/>
                </a:solidFill>
              </a:rPr>
              <a:t>PA Career Skills Continuum</a:t>
            </a:r>
            <a:endParaRPr/>
          </a:p>
          <a:p>
            <a:pPr indent="0" lvl="0" marL="685800" rtl="0" algn="l">
              <a:lnSpc>
                <a:spcPct val="90000"/>
              </a:lnSpc>
              <a:spcBef>
                <a:spcPts val="500"/>
              </a:spcBef>
              <a:spcAft>
                <a:spcPts val="0"/>
              </a:spcAft>
              <a:buNone/>
            </a:pPr>
            <a:r>
              <a:rPr lang="en-US" sz="2800">
                <a:solidFill>
                  <a:srgbClr val="000000"/>
                </a:solidFill>
              </a:rPr>
              <a:t>State Standards</a:t>
            </a:r>
            <a:endParaRPr/>
          </a:p>
          <a:p>
            <a:pPr indent="0" lvl="0" marL="685800" rtl="0" algn="l">
              <a:lnSpc>
                <a:spcPct val="90000"/>
              </a:lnSpc>
              <a:spcBef>
                <a:spcPts val="500"/>
              </a:spcBef>
              <a:spcAft>
                <a:spcPts val="0"/>
              </a:spcAft>
              <a:buNone/>
            </a:pPr>
            <a:r>
              <a:rPr lang="en-US" sz="2800">
                <a:solidFill>
                  <a:srgbClr val="000000"/>
                </a:solidFill>
              </a:rPr>
              <a:t>National Standards</a:t>
            </a:r>
            <a:endParaRPr/>
          </a:p>
          <a:p>
            <a:pPr indent="-342900" lvl="0" marL="342900" rtl="0" algn="l">
              <a:lnSpc>
                <a:spcPct val="90000"/>
              </a:lnSpc>
              <a:spcBef>
                <a:spcPts val="1000"/>
              </a:spcBef>
              <a:spcAft>
                <a:spcPts val="0"/>
              </a:spcAft>
              <a:buClr>
                <a:srgbClr val="000000"/>
              </a:buClr>
              <a:buSzPts val="2800"/>
              <a:buAutoNum type="arabicPeriod"/>
            </a:pPr>
            <a:r>
              <a:rPr lang="en-US">
                <a:solidFill>
                  <a:srgbClr val="000000"/>
                </a:solidFill>
              </a:rPr>
              <a:t>Designing Intentional SEL/Visual Art Instruction</a:t>
            </a:r>
            <a:endParaRPr/>
          </a:p>
          <a:p>
            <a:pPr indent="-342900" lvl="0" marL="342900" rtl="0" algn="l">
              <a:lnSpc>
                <a:spcPct val="90000"/>
              </a:lnSpc>
              <a:spcBef>
                <a:spcPts val="1000"/>
              </a:spcBef>
              <a:spcAft>
                <a:spcPts val="0"/>
              </a:spcAft>
              <a:buClr>
                <a:srgbClr val="000000"/>
              </a:buClr>
              <a:buSzPts val="2800"/>
              <a:buAutoNum type="arabicPeriod"/>
            </a:pPr>
            <a:r>
              <a:rPr lang="en-US">
                <a:solidFill>
                  <a:srgbClr val="000000"/>
                </a:solidFill>
              </a:rPr>
              <a:t>Habits of Mind</a:t>
            </a:r>
            <a:endParaRPr/>
          </a:p>
          <a:p>
            <a:pPr indent="-342900" lvl="0" marL="342900" rtl="0" algn="l">
              <a:lnSpc>
                <a:spcPct val="90000"/>
              </a:lnSpc>
              <a:spcBef>
                <a:spcPts val="1000"/>
              </a:spcBef>
              <a:spcAft>
                <a:spcPts val="0"/>
              </a:spcAft>
              <a:buClr>
                <a:srgbClr val="000000"/>
              </a:buClr>
              <a:buSzPts val="2800"/>
              <a:buAutoNum type="arabicPeriod"/>
            </a:pPr>
            <a:r>
              <a:rPr lang="en-US">
                <a:solidFill>
                  <a:srgbClr val="000000"/>
                </a:solidFill>
              </a:rPr>
              <a:t>Resources</a:t>
            </a:r>
            <a:endParaRPr/>
          </a:p>
          <a:p>
            <a:pPr indent="0" lvl="0" marL="685800" rtl="0" algn="l">
              <a:lnSpc>
                <a:spcPct val="90000"/>
              </a:lnSpc>
              <a:spcBef>
                <a:spcPts val="500"/>
              </a:spcBef>
              <a:spcAft>
                <a:spcPts val="0"/>
              </a:spcAft>
              <a:buNone/>
            </a:pPr>
            <a:r>
              <a:rPr lang="en-US" sz="2800">
                <a:solidFill>
                  <a:srgbClr val="000000"/>
                </a:solidFill>
              </a:rPr>
              <a:t>PA Department of Education</a:t>
            </a:r>
            <a:endParaRPr/>
          </a:p>
          <a:p>
            <a:pPr indent="0" lvl="0" marL="685800" rtl="0" algn="l">
              <a:lnSpc>
                <a:spcPct val="90000"/>
              </a:lnSpc>
              <a:spcBef>
                <a:spcPts val="500"/>
              </a:spcBef>
              <a:spcAft>
                <a:spcPts val="0"/>
              </a:spcAft>
              <a:buNone/>
            </a:pPr>
            <a:r>
              <a:rPr lang="en-US" sz="2800">
                <a:solidFill>
                  <a:srgbClr val="000000"/>
                </a:solidFill>
              </a:rPr>
              <a:t>Toolkit Links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0" name="Shape 580"/>
        <p:cNvGrpSpPr/>
        <p:nvPr/>
      </p:nvGrpSpPr>
      <p:grpSpPr>
        <a:xfrm>
          <a:off x="0" y="0"/>
          <a:ext cx="0" cy="0"/>
          <a:chOff x="0" y="0"/>
          <a:chExt cx="0" cy="0"/>
        </a:xfrm>
      </p:grpSpPr>
      <p:sp>
        <p:nvSpPr>
          <p:cNvPr id="581" name="Google Shape;581;p4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82" name="Google Shape;582;p46"/>
          <p:cNvGrpSpPr/>
          <p:nvPr/>
        </p:nvGrpSpPr>
        <p:grpSpPr>
          <a:xfrm flipH="1">
            <a:off x="10741136" y="-454724"/>
            <a:ext cx="2323655" cy="2323656"/>
            <a:chOff x="-872270" y="-454724"/>
            <a:chExt cx="2323655" cy="2323656"/>
          </a:xfrm>
        </p:grpSpPr>
        <p:sp>
          <p:nvSpPr>
            <p:cNvPr id="583" name="Google Shape;583;p46"/>
            <p:cNvSpPr/>
            <p:nvPr/>
          </p:nvSpPr>
          <p:spPr>
            <a:xfrm rot="2700000">
              <a:off x="-415188" y="-231223"/>
              <a:ext cx="1409491" cy="1876653"/>
            </a:xfrm>
            <a:custGeom>
              <a:rect b="b" l="l" r="r" t="t"/>
              <a:pathLst>
                <a:path extrusionOk="0" h="1876653" w="1409491">
                  <a:moveTo>
                    <a:pt x="0" y="643075"/>
                  </a:moveTo>
                  <a:lnTo>
                    <a:pt x="643075" y="0"/>
                  </a:lnTo>
                  <a:lnTo>
                    <a:pt x="1409491" y="0"/>
                  </a:lnTo>
                  <a:lnTo>
                    <a:pt x="1409491" y="1876653"/>
                  </a:lnTo>
                  <a:lnTo>
                    <a:pt x="1233578" y="1876653"/>
                  </a:lnTo>
                  <a:close/>
                </a:path>
              </a:pathLst>
            </a:cu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4" name="Google Shape;584;p46"/>
            <p:cNvSpPr/>
            <p:nvPr/>
          </p:nvSpPr>
          <p:spPr>
            <a:xfrm rot="2700000">
              <a:off x="301285" y="1282788"/>
              <a:ext cx="485578" cy="485578"/>
            </a:xfrm>
            <a:prstGeom prst="rect">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85" name="Google Shape;585;p46"/>
          <p:cNvSpPr/>
          <p:nvPr/>
        </p:nvSpPr>
        <p:spPr>
          <a:xfrm rot="2700000">
            <a:off x="2737196" y="6033666"/>
            <a:ext cx="645368" cy="645368"/>
          </a:xfrm>
          <a:prstGeom prst="rect">
            <a:avLst/>
          </a:pr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86" name="Google Shape;586;p46"/>
          <p:cNvSpPr/>
          <p:nvPr/>
        </p:nvSpPr>
        <p:spPr>
          <a:xfrm>
            <a:off x="1343436" y="5721108"/>
            <a:ext cx="2261965" cy="1136891"/>
          </a:xfrm>
          <a:prstGeom prst="triangle">
            <a:avLst>
              <a:gd fmla="val 50000" name="adj"/>
            </a:avLst>
          </a:pr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lorful, indoor, colored, cake&#10;&#10;Description automatically generated" id="587" name="Google Shape;587;p46"/>
          <p:cNvPicPr preferRelativeResize="0"/>
          <p:nvPr/>
        </p:nvPicPr>
        <p:blipFill rotWithShape="1">
          <a:blip r:embed="rId3">
            <a:alphaModFix/>
          </a:blip>
          <a:srcRect b="0" l="0" r="0" t="0"/>
          <a:stretch/>
        </p:blipFill>
        <p:spPr>
          <a:xfrm>
            <a:off x="215522" y="74092"/>
            <a:ext cx="754582" cy="633011"/>
          </a:xfrm>
          <a:prstGeom prst="rect">
            <a:avLst/>
          </a:prstGeom>
          <a:noFill/>
          <a:ln>
            <a:noFill/>
          </a:ln>
        </p:spPr>
      </p:pic>
      <p:graphicFrame>
        <p:nvGraphicFramePr>
          <p:cNvPr id="588" name="Google Shape;588;p46"/>
          <p:cNvGraphicFramePr/>
          <p:nvPr/>
        </p:nvGraphicFramePr>
        <p:xfrm>
          <a:off x="1156768" y="371554"/>
          <a:ext cx="3000000" cy="3000000"/>
        </p:xfrm>
        <a:graphic>
          <a:graphicData uri="http://schemas.openxmlformats.org/drawingml/2006/table">
            <a:tbl>
              <a:tblPr bandRow="1" firstCol="1" firstRow="1">
                <a:noFill/>
                <a:tableStyleId>{7D718011-2657-4A2A-871D-72C2F52F3887}</a:tableStyleId>
              </a:tblPr>
              <a:tblGrid>
                <a:gridCol w="359975"/>
                <a:gridCol w="4310325"/>
                <a:gridCol w="5855325"/>
              </a:tblGrid>
              <a:tr h="262725">
                <a:tc rowSpan="9">
                  <a:txBody>
                    <a:bodyPr/>
                    <a:lstStyle/>
                    <a:p>
                      <a:pPr indent="0" lvl="0" marL="0" marR="0" rtl="0" algn="ctr">
                        <a:spcBef>
                          <a:spcPts val="0"/>
                        </a:spcBef>
                        <a:spcAft>
                          <a:spcPts val="0"/>
                        </a:spcAft>
                        <a:buNone/>
                      </a:pPr>
                      <a:r>
                        <a:rPr lang="en-US" sz="1600"/>
                        <a:t>5</a:t>
                      </a:r>
                      <a:endParaRPr sz="1600">
                        <a:latin typeface="Times New Roman"/>
                        <a:ea typeface="Times New Roman"/>
                        <a:cs typeface="Times New Roman"/>
                        <a:sym typeface="Times New Roman"/>
                      </a:endParaRPr>
                    </a:p>
                  </a:txBody>
                  <a:tcPr marT="0" marB="0" marR="68175" marL="68175" anchor="ctr"/>
                </a:tc>
                <a:tc>
                  <a:txBody>
                    <a:bodyPr/>
                    <a:lstStyle/>
                    <a:p>
                      <a:pPr indent="0" lvl="0" marL="0" marR="0" rtl="0" algn="l">
                        <a:spcBef>
                          <a:spcPts val="0"/>
                        </a:spcBef>
                        <a:spcAft>
                          <a:spcPts val="0"/>
                        </a:spcAft>
                        <a:buNone/>
                      </a:pPr>
                      <a:r>
                        <a:rPr b="0" lang="en-US" sz="1600" u="sng">
                          <a:solidFill>
                            <a:schemeClr val="hlink"/>
                          </a:solidFill>
                          <a:hlinkClick r:id="rId4"/>
                        </a:rPr>
                        <a:t>Abraham Maslow’s Hierarchy of Needs</a:t>
                      </a:r>
                      <a:endParaRPr b="0" sz="1600">
                        <a:latin typeface="Times New Roman"/>
                        <a:ea typeface="Times New Roman"/>
                        <a:cs typeface="Times New Roman"/>
                        <a:sym typeface="Times New Roman"/>
                      </a:endParaRPr>
                    </a:p>
                  </a:txBody>
                  <a:tcPr marT="0" marB="0" marR="68175" marL="68175">
                    <a:solidFill>
                      <a:srgbClr val="D8E2F3"/>
                    </a:solidFill>
                  </a:tcPr>
                </a:tc>
                <a:tc>
                  <a:txBody>
                    <a:bodyPr/>
                    <a:lstStyle/>
                    <a:p>
                      <a:pPr indent="0" lvl="0" marL="0" marR="0" rtl="0" algn="l">
                        <a:spcBef>
                          <a:spcPts val="0"/>
                        </a:spcBef>
                        <a:spcAft>
                          <a:spcPts val="0"/>
                        </a:spcAft>
                        <a:buNone/>
                      </a:pPr>
                      <a:r>
                        <a:rPr b="0" lang="en-US" sz="1600" u="sng">
                          <a:solidFill>
                            <a:schemeClr val="hlink"/>
                          </a:solidFill>
                          <a:hlinkClick r:id="rId5"/>
                        </a:rPr>
                        <a:t>https://www.verywellmind.com/what-is-maslows-hierarchy-of-needs-4136760</a:t>
                      </a:r>
                      <a:endParaRPr b="0" sz="1600">
                        <a:latin typeface="Times New Roman"/>
                        <a:ea typeface="Times New Roman"/>
                        <a:cs typeface="Times New Roman"/>
                        <a:sym typeface="Times New Roman"/>
                      </a:endParaRPr>
                    </a:p>
                  </a:txBody>
                  <a:tcPr marT="0" marB="0" marR="68175" marL="68175">
                    <a:solidFill>
                      <a:srgbClr val="D8E2F3"/>
                    </a:solidFill>
                  </a:tcPr>
                </a:tc>
              </a:tr>
              <a:tr h="262725">
                <a:tc vMerge="1"/>
                <a:tc>
                  <a:txBody>
                    <a:bodyPr/>
                    <a:lstStyle/>
                    <a:p>
                      <a:pPr indent="0" lvl="0" marL="0" marR="0" rtl="0" algn="l">
                        <a:spcBef>
                          <a:spcPts val="0"/>
                        </a:spcBef>
                        <a:spcAft>
                          <a:spcPts val="0"/>
                        </a:spcAft>
                        <a:buNone/>
                      </a:pPr>
                      <a:r>
                        <a:rPr lang="en-US" sz="1600" u="sng">
                          <a:solidFill>
                            <a:schemeClr val="hlink"/>
                          </a:solidFill>
                          <a:hlinkClick r:id="rId6"/>
                        </a:rPr>
                        <a:t>Norman Webb’s DOK for the Arts</a:t>
                      </a:r>
                      <a:endParaRPr sz="1600">
                        <a:latin typeface="Times New Roman"/>
                        <a:ea typeface="Times New Roman"/>
                        <a:cs typeface="Times New Roman"/>
                        <a:sym typeface="Times New Roman"/>
                      </a:endParaRPr>
                    </a:p>
                  </a:txBody>
                  <a:tcPr marT="0" marB="0" marR="68175" marL="68175"/>
                </a:tc>
                <a:tc>
                  <a:txBody>
                    <a:bodyPr/>
                    <a:lstStyle/>
                    <a:p>
                      <a:pPr indent="0" lvl="0" marL="0" marR="0" rtl="0" algn="l">
                        <a:spcBef>
                          <a:spcPts val="0"/>
                        </a:spcBef>
                        <a:spcAft>
                          <a:spcPts val="0"/>
                        </a:spcAft>
                        <a:buNone/>
                      </a:pPr>
                      <a:r>
                        <a:rPr lang="en-US" sz="1600" u="sng">
                          <a:solidFill>
                            <a:schemeClr val="hlink"/>
                          </a:solidFill>
                          <a:hlinkClick r:id="rId7"/>
                        </a:rPr>
                        <a:t>https://www.coloradoplc.org/files/archives/dok-arts.pdf</a:t>
                      </a:r>
                      <a:endParaRPr sz="1600">
                        <a:latin typeface="Times New Roman"/>
                        <a:ea typeface="Times New Roman"/>
                        <a:cs typeface="Times New Roman"/>
                        <a:sym typeface="Times New Roman"/>
                      </a:endParaRPr>
                    </a:p>
                  </a:txBody>
                  <a:tcPr marT="0" marB="0" marR="68175" marL="68175"/>
                </a:tc>
              </a:tr>
              <a:tr h="474625">
                <a:tc vMerge="1"/>
                <a:tc>
                  <a:txBody>
                    <a:bodyPr/>
                    <a:lstStyle/>
                    <a:p>
                      <a:pPr indent="0" lvl="0" marL="0" marR="0" rtl="0" algn="l">
                        <a:spcBef>
                          <a:spcPts val="0"/>
                        </a:spcBef>
                        <a:spcAft>
                          <a:spcPts val="0"/>
                        </a:spcAft>
                        <a:buNone/>
                      </a:pPr>
                      <a:r>
                        <a:rPr lang="en-US" sz="1600" u="sng">
                          <a:solidFill>
                            <a:schemeClr val="hlink"/>
                          </a:solidFill>
                          <a:hlinkClick r:id="rId8"/>
                        </a:rPr>
                        <a:t>Sample Teaching Activities to Support Core SEL Competencies</a:t>
                      </a:r>
                      <a:endParaRPr sz="1600">
                        <a:latin typeface="Times New Roman"/>
                        <a:ea typeface="Times New Roman"/>
                        <a:cs typeface="Times New Roman"/>
                        <a:sym typeface="Times New Roman"/>
                      </a:endParaRPr>
                    </a:p>
                  </a:txBody>
                  <a:tcPr marT="0" marB="0" marR="68175" marL="68175"/>
                </a:tc>
                <a:tc>
                  <a:txBody>
                    <a:bodyPr/>
                    <a:lstStyle/>
                    <a:p>
                      <a:pPr indent="0" lvl="0" marL="0" marR="0" rtl="0" algn="l">
                        <a:spcBef>
                          <a:spcPts val="0"/>
                        </a:spcBef>
                        <a:spcAft>
                          <a:spcPts val="0"/>
                        </a:spcAft>
                        <a:buNone/>
                      </a:pPr>
                      <a:r>
                        <a:rPr lang="en-US" sz="1600" u="sng">
                          <a:solidFill>
                            <a:schemeClr val="hlink"/>
                          </a:solidFill>
                          <a:hlinkClick r:id="rId9"/>
                        </a:rPr>
                        <a:t>https://www.casel.org/wp-content/uploads/2017/08/Sample-Teaching-Activities-to-Support-Core-Competencies-8-20-17.pdf</a:t>
                      </a:r>
                      <a:endParaRPr sz="1600">
                        <a:latin typeface="Times New Roman"/>
                        <a:ea typeface="Times New Roman"/>
                        <a:cs typeface="Times New Roman"/>
                        <a:sym typeface="Times New Roman"/>
                      </a:endParaRPr>
                    </a:p>
                  </a:txBody>
                  <a:tcPr marT="0" marB="0" marR="68175" marL="68175"/>
                </a:tc>
              </a:tr>
              <a:tr h="1745900">
                <a:tc vMerge="1"/>
                <a:tc>
                  <a:txBody>
                    <a:bodyPr/>
                    <a:lstStyle/>
                    <a:p>
                      <a:pPr indent="0" lvl="0" marL="0" marR="0" rtl="0" algn="l">
                        <a:spcBef>
                          <a:spcPts val="0"/>
                        </a:spcBef>
                        <a:spcAft>
                          <a:spcPts val="0"/>
                        </a:spcAft>
                        <a:buNone/>
                      </a:pPr>
                      <a:r>
                        <a:rPr lang="en-US" sz="1600" u="sng">
                          <a:solidFill>
                            <a:schemeClr val="hlink"/>
                          </a:solidFill>
                          <a:hlinkClick r:id="rId10"/>
                        </a:rPr>
                        <a:t>Crayola Creativity Hour </a:t>
                      </a:r>
                      <a:endParaRPr sz="1600">
                        <a:latin typeface="Times New Roman"/>
                        <a:ea typeface="Times New Roman"/>
                        <a:cs typeface="Times New Roman"/>
                        <a:sym typeface="Times New Roman"/>
                      </a:endParaRPr>
                    </a:p>
                  </a:txBody>
                  <a:tcPr marT="0" marB="0" marR="68175" marL="68175"/>
                </a:tc>
                <a:tc>
                  <a:txBody>
                    <a:bodyPr/>
                    <a:lstStyle/>
                    <a:p>
                      <a:pPr indent="0" lvl="0" marL="0" marR="0" rtl="0" algn="l">
                        <a:spcBef>
                          <a:spcPts val="0"/>
                        </a:spcBef>
                        <a:spcAft>
                          <a:spcPts val="0"/>
                        </a:spcAft>
                        <a:buNone/>
                      </a:pPr>
                      <a:r>
                        <a:rPr lang="en-US" sz="1600" u="sng">
                          <a:solidFill>
                            <a:schemeClr val="hlink"/>
                          </a:solidFill>
                          <a:hlinkClick r:id="rId11"/>
                        </a:rPr>
                        <a:t>https://us02web.zoom.us/rec/play/6J0qJLupqjI3HtLGtwSDUfIqW43vKv6s03JP-6cIyRvnUyIENwbzZbpBa7YHD-Aa7llqtuDeGunjPnyF?startTime=1590073240000&amp;utm_source=EDU_Leads_&amp;utm_medium=email&amp;utm_campaign=06092020_middleschoolwritingkits&amp;utm_content=https%3a%2f%2fus02web.zoom.us%2frec%2fplay%2f6J0qJLupqjI3HtLGtwSDUfIqW43vKv6s03JP-6cIyRvnUyIENwbzZbpBa7YHD-Aa7llqtuDeGunjPnyF%3fstartTime%3d1590073240000&amp;EncodedEmail=b2RkZWl0ekBjb21jYXN0Lm5ldA==</a:t>
                      </a:r>
                      <a:endParaRPr sz="1600">
                        <a:latin typeface="Times New Roman"/>
                        <a:ea typeface="Times New Roman"/>
                        <a:cs typeface="Times New Roman"/>
                        <a:sym typeface="Times New Roman"/>
                      </a:endParaRPr>
                    </a:p>
                  </a:txBody>
                  <a:tcPr marT="0" marB="0" marR="68175" marL="68175"/>
                </a:tc>
              </a:tr>
              <a:tr h="474625">
                <a:tc vMerge="1"/>
                <a:tc>
                  <a:txBody>
                    <a:bodyPr/>
                    <a:lstStyle/>
                    <a:p>
                      <a:pPr indent="0" lvl="0" marL="0" marR="0" rtl="0" algn="l">
                        <a:spcBef>
                          <a:spcPts val="0"/>
                        </a:spcBef>
                        <a:spcAft>
                          <a:spcPts val="0"/>
                        </a:spcAft>
                        <a:buNone/>
                      </a:pPr>
                      <a:r>
                        <a:rPr lang="en-US" sz="1600" u="sng">
                          <a:solidFill>
                            <a:schemeClr val="hlink"/>
                          </a:solidFill>
                          <a:hlinkClick r:id="rId12"/>
                        </a:rPr>
                        <a:t>The Best of Me</a:t>
                      </a:r>
                      <a:endParaRPr sz="1600"/>
                    </a:p>
                    <a:p>
                      <a:pPr indent="0" lvl="0" marL="0" marR="0" rtl="0" algn="l">
                        <a:spcBef>
                          <a:spcPts val="0"/>
                        </a:spcBef>
                        <a:spcAft>
                          <a:spcPts val="0"/>
                        </a:spcAft>
                        <a:buNone/>
                      </a:pPr>
                      <a:r>
                        <a:rPr lang="en-US" sz="1600"/>
                        <a:t> </a:t>
                      </a:r>
                      <a:endParaRPr sz="1600">
                        <a:latin typeface="Times New Roman"/>
                        <a:ea typeface="Times New Roman"/>
                        <a:cs typeface="Times New Roman"/>
                        <a:sym typeface="Times New Roman"/>
                      </a:endParaRPr>
                    </a:p>
                  </a:txBody>
                  <a:tcPr marT="0" marB="0" marR="68175" marL="68175"/>
                </a:tc>
                <a:tc>
                  <a:txBody>
                    <a:bodyPr/>
                    <a:lstStyle/>
                    <a:p>
                      <a:pPr indent="0" lvl="0" marL="0" marR="0" rtl="0" algn="l">
                        <a:spcBef>
                          <a:spcPts val="0"/>
                        </a:spcBef>
                        <a:spcAft>
                          <a:spcPts val="0"/>
                        </a:spcAft>
                        <a:buNone/>
                      </a:pPr>
                      <a:r>
                        <a:rPr lang="en-US" sz="1600" u="sng">
                          <a:solidFill>
                            <a:schemeClr val="hlink"/>
                          </a:solidFill>
                          <a:hlinkClick r:id="rId13"/>
                        </a:rPr>
                        <a:t>https://created.crayola.com/viewdocument/everyone-has-feelings-video-crayol</a:t>
                      </a:r>
                      <a:endParaRPr sz="1600">
                        <a:latin typeface="Times New Roman"/>
                        <a:ea typeface="Times New Roman"/>
                        <a:cs typeface="Times New Roman"/>
                        <a:sym typeface="Times New Roman"/>
                      </a:endParaRPr>
                    </a:p>
                  </a:txBody>
                  <a:tcPr marT="0" marB="0" marR="68175" marL="68175"/>
                </a:tc>
              </a:tr>
              <a:tr h="262725">
                <a:tc vMerge="1"/>
                <a:tc>
                  <a:txBody>
                    <a:bodyPr/>
                    <a:lstStyle/>
                    <a:p>
                      <a:pPr indent="0" lvl="0" marL="0" marR="0" rtl="0" algn="l">
                        <a:spcBef>
                          <a:spcPts val="0"/>
                        </a:spcBef>
                        <a:spcAft>
                          <a:spcPts val="0"/>
                        </a:spcAft>
                        <a:buNone/>
                      </a:pPr>
                      <a:r>
                        <a:rPr lang="en-US" sz="1600" u="sng">
                          <a:solidFill>
                            <a:schemeClr val="hlink"/>
                          </a:solidFill>
                          <a:hlinkClick r:id="rId14"/>
                        </a:rPr>
                        <a:t>Gifts of Kindness</a:t>
                      </a:r>
                      <a:endParaRPr sz="1600">
                        <a:latin typeface="Times New Roman"/>
                        <a:ea typeface="Times New Roman"/>
                        <a:cs typeface="Times New Roman"/>
                        <a:sym typeface="Times New Roman"/>
                      </a:endParaRPr>
                    </a:p>
                  </a:txBody>
                  <a:tcPr marT="0" marB="0" marR="68175" marL="68175"/>
                </a:tc>
                <a:tc>
                  <a:txBody>
                    <a:bodyPr/>
                    <a:lstStyle/>
                    <a:p>
                      <a:pPr indent="0" lvl="0" marL="0" marR="0" rtl="0" algn="l">
                        <a:spcBef>
                          <a:spcPts val="0"/>
                        </a:spcBef>
                        <a:spcAft>
                          <a:spcPts val="0"/>
                        </a:spcAft>
                        <a:buNone/>
                      </a:pPr>
                      <a:r>
                        <a:rPr lang="en-US" sz="1600" u="sng">
                          <a:solidFill>
                            <a:schemeClr val="hlink"/>
                          </a:solidFill>
                          <a:hlinkClick r:id="rId15"/>
                        </a:rPr>
                        <a:t>https://created.crayola.com/viewdocument/gifts-of-kindness-video-crayola-cr</a:t>
                      </a:r>
                      <a:endParaRPr sz="1600">
                        <a:latin typeface="Times New Roman"/>
                        <a:ea typeface="Times New Roman"/>
                        <a:cs typeface="Times New Roman"/>
                        <a:sym typeface="Times New Roman"/>
                      </a:endParaRPr>
                    </a:p>
                  </a:txBody>
                  <a:tcPr marT="0" marB="0" marR="68175" marL="68175"/>
                </a:tc>
              </a:tr>
              <a:tr h="474625">
                <a:tc vMerge="1"/>
                <a:tc>
                  <a:txBody>
                    <a:bodyPr/>
                    <a:lstStyle/>
                    <a:p>
                      <a:pPr indent="0" lvl="0" marL="0" marR="0" rtl="0" algn="l">
                        <a:spcBef>
                          <a:spcPts val="0"/>
                        </a:spcBef>
                        <a:spcAft>
                          <a:spcPts val="0"/>
                        </a:spcAft>
                        <a:buNone/>
                      </a:pPr>
                      <a:r>
                        <a:rPr lang="en-US" sz="1600" u="sng">
                          <a:solidFill>
                            <a:schemeClr val="hlink"/>
                          </a:solidFill>
                          <a:hlinkClick r:id="rId16"/>
                        </a:rPr>
                        <a:t>Social Emotional Learning Through the Arts</a:t>
                      </a:r>
                      <a:endParaRPr sz="1600">
                        <a:latin typeface="Times New Roman"/>
                        <a:ea typeface="Times New Roman"/>
                        <a:cs typeface="Times New Roman"/>
                        <a:sym typeface="Times New Roman"/>
                      </a:endParaRPr>
                    </a:p>
                  </a:txBody>
                  <a:tcPr marT="0" marB="0" marR="68175" marL="68175"/>
                </a:tc>
                <a:tc>
                  <a:txBody>
                    <a:bodyPr/>
                    <a:lstStyle/>
                    <a:p>
                      <a:pPr indent="0" lvl="0" marL="0" marR="0" rtl="0" algn="l">
                        <a:spcBef>
                          <a:spcPts val="0"/>
                        </a:spcBef>
                        <a:spcAft>
                          <a:spcPts val="0"/>
                        </a:spcAft>
                        <a:buNone/>
                      </a:pPr>
                      <a:r>
                        <a:rPr lang="en-US" sz="1600" u="sng">
                          <a:solidFill>
                            <a:schemeClr val="hlink"/>
                          </a:solidFill>
                          <a:hlinkClick r:id="rId17"/>
                        </a:rPr>
                        <a:t>https://static1.squarespace.com/static/5b62f7232487fd03344fb77d/t/5ee6f77cc7d20c58c2b24901/1592194950685/SEL+Through+the+Arts+FINAL+COPY.pdf</a:t>
                      </a:r>
                      <a:endParaRPr sz="1600">
                        <a:latin typeface="Times New Roman"/>
                        <a:ea typeface="Times New Roman"/>
                        <a:cs typeface="Times New Roman"/>
                        <a:sym typeface="Times New Roman"/>
                      </a:endParaRPr>
                    </a:p>
                  </a:txBody>
                  <a:tcPr marT="0" marB="0" marR="68175" marL="68175"/>
                </a:tc>
              </a:tr>
              <a:tr h="262725">
                <a:tc vMerge="1"/>
                <a:tc>
                  <a:txBody>
                    <a:bodyPr/>
                    <a:lstStyle/>
                    <a:p>
                      <a:pPr indent="0" lvl="0" marL="0" marR="0" rtl="0" algn="l">
                        <a:spcBef>
                          <a:spcPts val="0"/>
                        </a:spcBef>
                        <a:spcAft>
                          <a:spcPts val="0"/>
                        </a:spcAft>
                        <a:buNone/>
                      </a:pPr>
                      <a:r>
                        <a:rPr lang="en-US" sz="1600" u="sng">
                          <a:solidFill>
                            <a:schemeClr val="hlink"/>
                          </a:solidFill>
                          <a:hlinkClick r:id="rId18"/>
                        </a:rPr>
                        <a:t>Resilience Cube </a:t>
                      </a:r>
                      <a:endParaRPr sz="1600">
                        <a:latin typeface="Times New Roman"/>
                        <a:ea typeface="Times New Roman"/>
                        <a:cs typeface="Times New Roman"/>
                        <a:sym typeface="Times New Roman"/>
                      </a:endParaRPr>
                    </a:p>
                  </a:txBody>
                  <a:tcPr marT="0" marB="0" marR="68175" marL="68175"/>
                </a:tc>
                <a:tc>
                  <a:txBody>
                    <a:bodyPr/>
                    <a:lstStyle/>
                    <a:p>
                      <a:pPr indent="0" lvl="0" marL="0" marR="0" rtl="0" algn="l">
                        <a:spcBef>
                          <a:spcPts val="0"/>
                        </a:spcBef>
                        <a:spcAft>
                          <a:spcPts val="0"/>
                        </a:spcAft>
                        <a:buNone/>
                      </a:pPr>
                      <a:r>
                        <a:rPr lang="en-US" sz="1600" u="sng">
                          <a:solidFill>
                            <a:schemeClr val="hlink"/>
                          </a:solidFill>
                          <a:hlinkClick r:id="rId19"/>
                        </a:rPr>
                        <a:t>https://drive.google.com/file/d/1F9gw8DVji0Rkg_0XBUF9c3C_ZSRgTSsj/view</a:t>
                      </a:r>
                      <a:endParaRPr sz="1600">
                        <a:latin typeface="Times New Roman"/>
                        <a:ea typeface="Times New Roman"/>
                        <a:cs typeface="Times New Roman"/>
                        <a:sym typeface="Times New Roman"/>
                      </a:endParaRPr>
                    </a:p>
                  </a:txBody>
                  <a:tcPr marT="0" marB="0" marR="68175" marL="68175"/>
                </a:tc>
              </a:tr>
              <a:tr h="474625">
                <a:tc vMerge="1"/>
                <a:tc>
                  <a:txBody>
                    <a:bodyPr/>
                    <a:lstStyle/>
                    <a:p>
                      <a:pPr indent="0" lvl="0" marL="0" marR="0" rtl="0" algn="l">
                        <a:spcBef>
                          <a:spcPts val="0"/>
                        </a:spcBef>
                        <a:spcAft>
                          <a:spcPts val="0"/>
                        </a:spcAft>
                        <a:buNone/>
                      </a:pPr>
                      <a:r>
                        <a:rPr lang="en-US" sz="1600" u="sng">
                          <a:solidFill>
                            <a:schemeClr val="hlink"/>
                          </a:solidFill>
                          <a:hlinkClick r:id="rId20"/>
                        </a:rPr>
                        <a:t>Arts Education and Social and Emotional Learning (SEL) Framework</a:t>
                      </a:r>
                      <a:endParaRPr sz="1600">
                        <a:latin typeface="Times New Roman"/>
                        <a:ea typeface="Times New Roman"/>
                        <a:cs typeface="Times New Roman"/>
                        <a:sym typeface="Times New Roman"/>
                      </a:endParaRPr>
                    </a:p>
                  </a:txBody>
                  <a:tcPr marT="0" marB="0" marR="68175" marL="68175"/>
                </a:tc>
                <a:tc>
                  <a:txBody>
                    <a:bodyPr/>
                    <a:lstStyle/>
                    <a:p>
                      <a:pPr indent="0" lvl="0" marL="0" marR="0" rtl="0" algn="l">
                        <a:spcBef>
                          <a:spcPts val="0"/>
                        </a:spcBef>
                        <a:spcAft>
                          <a:spcPts val="0"/>
                        </a:spcAft>
                        <a:buNone/>
                      </a:pPr>
                      <a:r>
                        <a:rPr lang="en-US" sz="1600" u="sng">
                          <a:solidFill>
                            <a:schemeClr val="hlink"/>
                          </a:solidFill>
                          <a:hlinkClick r:id="rId21"/>
                        </a:rPr>
                        <a:t>https://selarts.org/</a:t>
                      </a:r>
                      <a:endParaRPr sz="1600"/>
                    </a:p>
                    <a:p>
                      <a:pPr indent="0" lvl="0" marL="0" marR="0" rtl="0" algn="l">
                        <a:spcBef>
                          <a:spcPts val="0"/>
                        </a:spcBef>
                        <a:spcAft>
                          <a:spcPts val="0"/>
                        </a:spcAft>
                        <a:buNone/>
                      </a:pPr>
                      <a:r>
                        <a:rPr lang="en-US" sz="1600"/>
                        <a:t> </a:t>
                      </a:r>
                      <a:endParaRPr sz="1600">
                        <a:latin typeface="Times New Roman"/>
                        <a:ea typeface="Times New Roman"/>
                        <a:cs typeface="Times New Roman"/>
                        <a:sym typeface="Times New Roman"/>
                      </a:endParaRPr>
                    </a:p>
                  </a:txBody>
                  <a:tcPr marT="0" marB="0" marR="68175" marL="68175"/>
                </a:tc>
              </a:tr>
            </a:tbl>
          </a:graphicData>
        </a:graphic>
      </p:graphicFrame>
      <p:sp>
        <p:nvSpPr>
          <p:cNvPr id="589" name="Google Shape;589;p46"/>
          <p:cNvSpPr/>
          <p:nvPr/>
        </p:nvSpPr>
        <p:spPr>
          <a:xfrm>
            <a:off x="5128350" y="6330225"/>
            <a:ext cx="1935300" cy="548400"/>
          </a:xfrm>
          <a:prstGeom prst="downArrowCallout">
            <a:avLst>
              <a:gd fmla="val 25000" name="adj1"/>
              <a:gd fmla="val 25000" name="adj2"/>
              <a:gd fmla="val 25000" name="adj3"/>
              <a:gd fmla="val 52573"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t>Next slide please!</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3" name="Shape 593"/>
        <p:cNvGrpSpPr/>
        <p:nvPr/>
      </p:nvGrpSpPr>
      <p:grpSpPr>
        <a:xfrm>
          <a:off x="0" y="0"/>
          <a:ext cx="0" cy="0"/>
          <a:chOff x="0" y="0"/>
          <a:chExt cx="0" cy="0"/>
        </a:xfrm>
      </p:grpSpPr>
      <p:sp>
        <p:nvSpPr>
          <p:cNvPr id="594" name="Google Shape;594;p4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595" name="Google Shape;595;p47"/>
          <p:cNvGrpSpPr/>
          <p:nvPr/>
        </p:nvGrpSpPr>
        <p:grpSpPr>
          <a:xfrm flipH="1">
            <a:off x="10741136" y="-454724"/>
            <a:ext cx="2323655" cy="2323656"/>
            <a:chOff x="-872270" y="-454724"/>
            <a:chExt cx="2323655" cy="2323656"/>
          </a:xfrm>
        </p:grpSpPr>
        <p:sp>
          <p:nvSpPr>
            <p:cNvPr id="596" name="Google Shape;596;p47"/>
            <p:cNvSpPr/>
            <p:nvPr/>
          </p:nvSpPr>
          <p:spPr>
            <a:xfrm rot="2700000">
              <a:off x="-415188" y="-231223"/>
              <a:ext cx="1409491" cy="1876653"/>
            </a:xfrm>
            <a:custGeom>
              <a:rect b="b" l="l" r="r" t="t"/>
              <a:pathLst>
                <a:path extrusionOk="0" h="1876653" w="1409491">
                  <a:moveTo>
                    <a:pt x="0" y="643075"/>
                  </a:moveTo>
                  <a:lnTo>
                    <a:pt x="643075" y="0"/>
                  </a:lnTo>
                  <a:lnTo>
                    <a:pt x="1409491" y="0"/>
                  </a:lnTo>
                  <a:lnTo>
                    <a:pt x="1409491" y="1876653"/>
                  </a:lnTo>
                  <a:lnTo>
                    <a:pt x="1233578" y="1876653"/>
                  </a:lnTo>
                  <a:close/>
                </a:path>
              </a:pathLst>
            </a:cu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7" name="Google Shape;597;p47"/>
            <p:cNvSpPr/>
            <p:nvPr/>
          </p:nvSpPr>
          <p:spPr>
            <a:xfrm rot="2700000">
              <a:off x="301285" y="1282788"/>
              <a:ext cx="485578" cy="485578"/>
            </a:xfrm>
            <a:prstGeom prst="rect">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598" name="Google Shape;598;p47"/>
          <p:cNvSpPr/>
          <p:nvPr/>
        </p:nvSpPr>
        <p:spPr>
          <a:xfrm rot="2700000">
            <a:off x="2737196" y="6033666"/>
            <a:ext cx="645368" cy="645368"/>
          </a:xfrm>
          <a:prstGeom prst="rect">
            <a:avLst/>
          </a:pr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9" name="Google Shape;599;p47"/>
          <p:cNvSpPr/>
          <p:nvPr/>
        </p:nvSpPr>
        <p:spPr>
          <a:xfrm>
            <a:off x="1343436" y="5721108"/>
            <a:ext cx="2261965" cy="1136891"/>
          </a:xfrm>
          <a:prstGeom prst="triangle">
            <a:avLst>
              <a:gd fmla="val 50000" name="adj"/>
            </a:avLst>
          </a:pr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lorful, indoor, colored, cake&#10;&#10;Description automatically generated" id="600" name="Google Shape;600;p47"/>
          <p:cNvPicPr preferRelativeResize="0"/>
          <p:nvPr/>
        </p:nvPicPr>
        <p:blipFill rotWithShape="1">
          <a:blip r:embed="rId3">
            <a:alphaModFix/>
          </a:blip>
          <a:srcRect b="0" l="0" r="0" t="0"/>
          <a:stretch/>
        </p:blipFill>
        <p:spPr>
          <a:xfrm>
            <a:off x="230349" y="216023"/>
            <a:ext cx="864250" cy="725000"/>
          </a:xfrm>
          <a:prstGeom prst="rect">
            <a:avLst/>
          </a:prstGeom>
          <a:noFill/>
          <a:ln>
            <a:noFill/>
          </a:ln>
        </p:spPr>
      </p:pic>
      <p:graphicFrame>
        <p:nvGraphicFramePr>
          <p:cNvPr id="601" name="Google Shape;601;p47"/>
          <p:cNvGraphicFramePr/>
          <p:nvPr/>
        </p:nvGraphicFramePr>
        <p:xfrm>
          <a:off x="1196354" y="352522"/>
          <a:ext cx="3000000" cy="3000000"/>
        </p:xfrm>
        <a:graphic>
          <a:graphicData uri="http://schemas.openxmlformats.org/drawingml/2006/table">
            <a:tbl>
              <a:tblPr bandRow="1" firstCol="1" firstRow="1">
                <a:noFill/>
                <a:tableStyleId>{7D718011-2657-4A2A-871D-72C2F52F3887}</a:tableStyleId>
              </a:tblPr>
              <a:tblGrid>
                <a:gridCol w="523900"/>
                <a:gridCol w="3260600"/>
                <a:gridCol w="6467150"/>
              </a:tblGrid>
              <a:tr h="683625">
                <a:tc>
                  <a:txBody>
                    <a:bodyPr/>
                    <a:lstStyle/>
                    <a:p>
                      <a:pPr indent="0" lvl="0" marL="0" marR="0" rtl="0" algn="ctr">
                        <a:spcBef>
                          <a:spcPts val="0"/>
                        </a:spcBef>
                        <a:spcAft>
                          <a:spcPts val="0"/>
                        </a:spcAft>
                        <a:buNone/>
                      </a:pPr>
                      <a:r>
                        <a:rPr lang="en-US" sz="2000"/>
                        <a:t>6</a:t>
                      </a:r>
                      <a:endParaRPr sz="2000">
                        <a:latin typeface="Times New Roman"/>
                        <a:ea typeface="Times New Roman"/>
                        <a:cs typeface="Times New Roman"/>
                        <a:sym typeface="Times New Roman"/>
                      </a:endParaRPr>
                    </a:p>
                  </a:txBody>
                  <a:tcPr marT="0" marB="0" marR="116525" marL="116525" anchor="ctr"/>
                </a:tc>
                <a:tc>
                  <a:txBody>
                    <a:bodyPr/>
                    <a:lstStyle/>
                    <a:p>
                      <a:pPr indent="0" lvl="0" marL="0" marR="0" rtl="0" algn="l">
                        <a:spcBef>
                          <a:spcPts val="0"/>
                        </a:spcBef>
                        <a:spcAft>
                          <a:spcPts val="0"/>
                        </a:spcAft>
                        <a:buNone/>
                      </a:pPr>
                      <a:r>
                        <a:rPr b="0" lang="en-US" sz="2000" u="sng">
                          <a:solidFill>
                            <a:schemeClr val="hlink"/>
                          </a:solidFill>
                          <a:hlinkClick r:id="rId4"/>
                        </a:rPr>
                        <a:t>Artist Habits of Mind</a:t>
                      </a:r>
                      <a:endParaRPr b="0" sz="2000">
                        <a:latin typeface="Times New Roman"/>
                        <a:ea typeface="Times New Roman"/>
                        <a:cs typeface="Times New Roman"/>
                        <a:sym typeface="Times New Roman"/>
                      </a:endParaRPr>
                    </a:p>
                  </a:txBody>
                  <a:tcPr marT="0" marB="0" marR="116525" marL="116525">
                    <a:solidFill>
                      <a:srgbClr val="D8E2F3"/>
                    </a:solidFill>
                  </a:tcPr>
                </a:tc>
                <a:tc>
                  <a:txBody>
                    <a:bodyPr/>
                    <a:lstStyle/>
                    <a:p>
                      <a:pPr indent="0" lvl="0" marL="0" marR="0" rtl="0" algn="l">
                        <a:spcBef>
                          <a:spcPts val="0"/>
                        </a:spcBef>
                        <a:spcAft>
                          <a:spcPts val="0"/>
                        </a:spcAft>
                        <a:buNone/>
                      </a:pPr>
                      <a:r>
                        <a:rPr b="0" lang="en-US" sz="2000" u="sng">
                          <a:solidFill>
                            <a:schemeClr val="hlink"/>
                          </a:solidFill>
                          <a:hlinkClick r:id="rId5"/>
                        </a:rPr>
                        <a:t>https://www.learningtogive.org/system/tdf/Artist%27s%20Habits.jpg?file=1&amp;type=node&amp;id=13002&amp;force=</a:t>
                      </a:r>
                      <a:endParaRPr b="0" sz="2000">
                        <a:latin typeface="Times New Roman"/>
                        <a:ea typeface="Times New Roman"/>
                        <a:cs typeface="Times New Roman"/>
                        <a:sym typeface="Times New Roman"/>
                      </a:endParaRPr>
                    </a:p>
                  </a:txBody>
                  <a:tcPr marT="0" marB="0" marR="116525" marL="116525">
                    <a:solidFill>
                      <a:srgbClr val="D8E2F3"/>
                    </a:solidFill>
                  </a:tcPr>
                </a:tc>
              </a:tr>
              <a:tr h="683625">
                <a:tc rowSpan="2">
                  <a:txBody>
                    <a:bodyPr/>
                    <a:lstStyle/>
                    <a:p>
                      <a:pPr indent="0" lvl="0" marL="0" marR="0" rtl="0" algn="ctr">
                        <a:spcBef>
                          <a:spcPts val="0"/>
                        </a:spcBef>
                        <a:spcAft>
                          <a:spcPts val="0"/>
                        </a:spcAft>
                        <a:buNone/>
                      </a:pPr>
                      <a:r>
                        <a:rPr lang="en-US" sz="2000"/>
                        <a:t>7</a:t>
                      </a:r>
                      <a:endParaRPr sz="2000">
                        <a:latin typeface="Times New Roman"/>
                        <a:ea typeface="Times New Roman"/>
                        <a:cs typeface="Times New Roman"/>
                        <a:sym typeface="Times New Roman"/>
                      </a:endParaRPr>
                    </a:p>
                  </a:txBody>
                  <a:tcPr marT="0" marB="0" marR="116525" marL="116525" anchor="ctr"/>
                </a:tc>
                <a:tc>
                  <a:txBody>
                    <a:bodyPr/>
                    <a:lstStyle/>
                    <a:p>
                      <a:pPr indent="0" lvl="0" marL="0" marR="0" rtl="0" algn="l">
                        <a:spcBef>
                          <a:spcPts val="0"/>
                        </a:spcBef>
                        <a:spcAft>
                          <a:spcPts val="0"/>
                        </a:spcAft>
                        <a:buNone/>
                      </a:pPr>
                      <a:r>
                        <a:rPr lang="en-US" sz="2000" u="sng">
                          <a:solidFill>
                            <a:schemeClr val="hlink"/>
                          </a:solidFill>
                          <a:hlinkClick r:id="rId6"/>
                        </a:rPr>
                        <a:t>PDE Standards Aligned System (SAS)</a:t>
                      </a:r>
                      <a:endParaRPr sz="2000">
                        <a:latin typeface="Times New Roman"/>
                        <a:ea typeface="Times New Roman"/>
                        <a:cs typeface="Times New Roman"/>
                        <a:sym typeface="Times New Roman"/>
                      </a:endParaRPr>
                    </a:p>
                  </a:txBody>
                  <a:tcPr marT="0" marB="0" marR="116525" marL="116525"/>
                </a:tc>
                <a:tc>
                  <a:txBody>
                    <a:bodyPr/>
                    <a:lstStyle/>
                    <a:p>
                      <a:pPr indent="0" lvl="0" marL="0" marR="0" rtl="0" algn="l">
                        <a:spcBef>
                          <a:spcPts val="0"/>
                        </a:spcBef>
                        <a:spcAft>
                          <a:spcPts val="0"/>
                        </a:spcAft>
                        <a:buNone/>
                      </a:pPr>
                      <a:r>
                        <a:rPr lang="en-US" sz="2000" u="sng">
                          <a:solidFill>
                            <a:schemeClr val="hlink"/>
                          </a:solidFill>
                          <a:hlinkClick r:id="rId7"/>
                        </a:rPr>
                        <a:t>http://pdesas.org/</a:t>
                      </a:r>
                      <a:endParaRPr sz="2000"/>
                    </a:p>
                    <a:p>
                      <a:pPr indent="0" lvl="0" marL="0" marR="0" rtl="0" algn="l">
                        <a:spcBef>
                          <a:spcPts val="0"/>
                        </a:spcBef>
                        <a:spcAft>
                          <a:spcPts val="0"/>
                        </a:spcAft>
                        <a:buNone/>
                      </a:pPr>
                      <a:r>
                        <a:rPr lang="en-US" sz="2000"/>
                        <a:t> </a:t>
                      </a:r>
                      <a:endParaRPr sz="2000">
                        <a:latin typeface="Times New Roman"/>
                        <a:ea typeface="Times New Roman"/>
                        <a:cs typeface="Times New Roman"/>
                        <a:sym typeface="Times New Roman"/>
                      </a:endParaRPr>
                    </a:p>
                  </a:txBody>
                  <a:tcPr marT="0" marB="0" marR="116525" marL="116525"/>
                </a:tc>
              </a:tr>
              <a:tr h="994375">
                <a:tc vMerge="1"/>
                <a:tc>
                  <a:txBody>
                    <a:bodyPr/>
                    <a:lstStyle/>
                    <a:p>
                      <a:pPr indent="0" lvl="0" marL="0" marR="0" rtl="0" algn="l">
                        <a:spcBef>
                          <a:spcPts val="0"/>
                        </a:spcBef>
                        <a:spcAft>
                          <a:spcPts val="0"/>
                        </a:spcAft>
                        <a:buNone/>
                      </a:pPr>
                      <a:r>
                        <a:rPr lang="en-US" sz="2000" u="sng">
                          <a:solidFill>
                            <a:schemeClr val="hlink"/>
                          </a:solidFill>
                          <a:hlinkClick r:id="rId8"/>
                        </a:rPr>
                        <a:t>PDE Career Ready Skills Toolkit</a:t>
                      </a:r>
                      <a:endParaRPr sz="2000">
                        <a:latin typeface="Times New Roman"/>
                        <a:ea typeface="Times New Roman"/>
                        <a:cs typeface="Times New Roman"/>
                        <a:sym typeface="Times New Roman"/>
                      </a:endParaRPr>
                    </a:p>
                  </a:txBody>
                  <a:tcPr marT="0" marB="0" marR="116525" marL="116525"/>
                </a:tc>
                <a:tc>
                  <a:txBody>
                    <a:bodyPr/>
                    <a:lstStyle/>
                    <a:p>
                      <a:pPr indent="0" lvl="0" marL="0" marR="0" rtl="0" algn="l">
                        <a:spcBef>
                          <a:spcPts val="0"/>
                        </a:spcBef>
                        <a:spcAft>
                          <a:spcPts val="0"/>
                        </a:spcAft>
                        <a:buNone/>
                      </a:pPr>
                      <a:r>
                        <a:rPr lang="en-US" sz="2000" u="sng">
                          <a:solidFill>
                            <a:schemeClr val="hlink"/>
                          </a:solidFill>
                          <a:hlinkClick r:id="rId9"/>
                        </a:rPr>
                        <a:t>https://www.education.pa.gov/K-12/CareerReadyPA/CareerReadySkills/Toolkit/Pages/default.aspx</a:t>
                      </a:r>
                      <a:endParaRPr sz="2000">
                        <a:latin typeface="Times New Roman"/>
                        <a:ea typeface="Times New Roman"/>
                        <a:cs typeface="Times New Roman"/>
                        <a:sym typeface="Times New Roman"/>
                      </a:endParaRPr>
                    </a:p>
                  </a:txBody>
                  <a:tcPr marT="0" marB="0" marR="116525" marL="116525"/>
                </a:tc>
              </a:tr>
            </a:tbl>
          </a:graphicData>
        </a:graphic>
      </p:graphicFrame>
      <p:pic>
        <p:nvPicPr>
          <p:cNvPr id="602" name="Google Shape;602;p47"/>
          <p:cNvPicPr preferRelativeResize="0"/>
          <p:nvPr/>
        </p:nvPicPr>
        <p:blipFill>
          <a:blip r:embed="rId10">
            <a:alphaModFix/>
          </a:blip>
          <a:stretch>
            <a:fillRect/>
          </a:stretch>
        </p:blipFill>
        <p:spPr>
          <a:xfrm>
            <a:off x="5425294" y="2714150"/>
            <a:ext cx="5542606" cy="4098550"/>
          </a:xfrm>
          <a:prstGeom prst="rect">
            <a:avLst/>
          </a:prstGeom>
          <a:noFill/>
          <a:ln>
            <a:noFill/>
          </a:ln>
        </p:spPr>
      </p:pic>
      <p:sp>
        <p:nvSpPr>
          <p:cNvPr id="603" name="Google Shape;603;p47"/>
          <p:cNvSpPr/>
          <p:nvPr/>
        </p:nvSpPr>
        <p:spPr>
          <a:xfrm>
            <a:off x="1343425" y="4014625"/>
            <a:ext cx="4419300" cy="1497600"/>
          </a:xfrm>
          <a:prstGeom prst="wedgeRoundRectCallout">
            <a:avLst>
              <a:gd fmla="val 77090" name="adj1"/>
              <a:gd fmla="val -3122"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800"/>
              <a:t>Now you have reached...</a:t>
            </a:r>
            <a:endParaRPr sz="2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5" name="Google Shape;135;p5"/>
          <p:cNvSpPr/>
          <p:nvPr/>
        </p:nvSpPr>
        <p:spPr>
          <a:xfrm>
            <a:off x="6406152" y="2355786"/>
            <a:ext cx="4985748" cy="3531073"/>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 name="Google Shape;136;p5"/>
          <p:cNvSpPr txBox="1"/>
          <p:nvPr/>
        </p:nvSpPr>
        <p:spPr>
          <a:xfrm>
            <a:off x="7559812" y="2723322"/>
            <a:ext cx="3510355" cy="2712278"/>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FFFF00"/>
              </a:buClr>
              <a:buSzPts val="4400"/>
              <a:buFont typeface="Calibri"/>
              <a:buNone/>
            </a:pPr>
            <a:r>
              <a:rPr lang="en-US" sz="4400">
                <a:solidFill>
                  <a:srgbClr val="FFFFFF"/>
                </a:solidFill>
                <a:latin typeface="Calibri"/>
                <a:ea typeface="Calibri"/>
                <a:cs typeface="Calibri"/>
                <a:sym typeface="Calibri"/>
              </a:rPr>
              <a:t>Topic </a:t>
            </a:r>
            <a:r>
              <a:rPr b="0" lang="en-US" sz="4400" u="none">
                <a:solidFill>
                  <a:srgbClr val="FFFFFF"/>
                </a:solidFill>
                <a:latin typeface="Calibri"/>
                <a:ea typeface="Calibri"/>
                <a:cs typeface="Calibri"/>
                <a:sym typeface="Calibri"/>
              </a:rPr>
              <a:t>1</a:t>
            </a:r>
            <a:br>
              <a:rPr b="0" lang="en-US" sz="4400" u="none">
                <a:solidFill>
                  <a:srgbClr val="FFFFFF"/>
                </a:solidFill>
                <a:latin typeface="Calibri"/>
                <a:ea typeface="Calibri"/>
                <a:cs typeface="Calibri"/>
                <a:sym typeface="Calibri"/>
              </a:rPr>
            </a:br>
            <a:r>
              <a:rPr b="0" lang="en-US" sz="4400" u="none">
                <a:solidFill>
                  <a:srgbClr val="FFFFFF"/>
                </a:solidFill>
                <a:latin typeface="Calibri"/>
                <a:ea typeface="Calibri"/>
                <a:cs typeface="Calibri"/>
                <a:sym typeface="Calibri"/>
              </a:rPr>
              <a:t>Definition and historical perspectives</a:t>
            </a:r>
            <a:endParaRPr/>
          </a:p>
        </p:txBody>
      </p:sp>
      <p:sp>
        <p:nvSpPr>
          <p:cNvPr id="137" name="Google Shape;137;p5"/>
          <p:cNvSpPr/>
          <p:nvPr/>
        </p:nvSpPr>
        <p:spPr>
          <a:xfrm>
            <a:off x="6409782" y="1654168"/>
            <a:ext cx="822493" cy="4232692"/>
          </a:xfrm>
          <a:custGeom>
            <a:rect b="b" l="l" r="r" t="t"/>
            <a:pathLst>
              <a:path extrusionOk="0" h="2732" w="491">
                <a:moveTo>
                  <a:pt x="491" y="2247"/>
                </a:moveTo>
                <a:lnTo>
                  <a:pt x="0" y="2732"/>
                </a:lnTo>
                <a:lnTo>
                  <a:pt x="0" y="486"/>
                </a:lnTo>
                <a:lnTo>
                  <a:pt x="491" y="0"/>
                </a:lnTo>
                <a:lnTo>
                  <a:pt x="491" y="2247"/>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 name="Google Shape;138;p5"/>
          <p:cNvSpPr/>
          <p:nvPr/>
        </p:nvSpPr>
        <p:spPr>
          <a:xfrm>
            <a:off x="6544520" y="1311136"/>
            <a:ext cx="687754" cy="3820236"/>
          </a:xfrm>
          <a:custGeom>
            <a:rect b="b" l="l" r="r" t="t"/>
            <a:pathLst>
              <a:path extrusionOk="0" h="2447" w="414">
                <a:moveTo>
                  <a:pt x="414" y="2447"/>
                </a:moveTo>
                <a:lnTo>
                  <a:pt x="0" y="2247"/>
                </a:lnTo>
                <a:lnTo>
                  <a:pt x="0" y="0"/>
                </a:lnTo>
                <a:lnTo>
                  <a:pt x="414" y="200"/>
                </a:lnTo>
                <a:lnTo>
                  <a:pt x="414" y="2447"/>
                </a:lnTo>
                <a:close/>
              </a:path>
            </a:pathLst>
          </a:custGeom>
          <a:solidFill>
            <a:srgbClr val="2F5496"/>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9" name="Google Shape;139;p5"/>
          <p:cNvSpPr/>
          <p:nvPr/>
        </p:nvSpPr>
        <p:spPr>
          <a:xfrm>
            <a:off x="6544520" y="1126737"/>
            <a:ext cx="347200" cy="3699705"/>
          </a:xfrm>
          <a:custGeom>
            <a:rect b="b" l="l" r="r" t="t"/>
            <a:pathLst>
              <a:path extrusionOk="0" h="2358" w="209">
                <a:moveTo>
                  <a:pt x="209" y="2246"/>
                </a:moveTo>
                <a:lnTo>
                  <a:pt x="0" y="2358"/>
                </a:lnTo>
                <a:lnTo>
                  <a:pt x="0" y="111"/>
                </a:lnTo>
                <a:lnTo>
                  <a:pt x="209" y="0"/>
                </a:lnTo>
                <a:lnTo>
                  <a:pt x="209" y="2246"/>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40" name="Google Shape;140;p5"/>
          <p:cNvPicPr preferRelativeResize="0"/>
          <p:nvPr/>
        </p:nvPicPr>
        <p:blipFill rotWithShape="1">
          <a:blip r:embed="rId3">
            <a:alphaModFix/>
          </a:blip>
          <a:srcRect b="0" l="9206" r="6485" t="0"/>
          <a:stretch/>
        </p:blipFill>
        <p:spPr>
          <a:xfrm>
            <a:off x="1258859" y="1120046"/>
            <a:ext cx="5635819" cy="350950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g91e19fd4b0_0_9"/>
          <p:cNvPicPr preferRelativeResize="0"/>
          <p:nvPr/>
        </p:nvPicPr>
        <p:blipFill>
          <a:blip r:embed="rId3">
            <a:alphaModFix/>
          </a:blip>
          <a:stretch>
            <a:fillRect/>
          </a:stretch>
        </p:blipFill>
        <p:spPr>
          <a:xfrm>
            <a:off x="486950" y="774827"/>
            <a:ext cx="11182026" cy="1245423"/>
          </a:xfrm>
          <a:prstGeom prst="rect">
            <a:avLst/>
          </a:prstGeom>
          <a:noFill/>
          <a:ln>
            <a:noFill/>
          </a:ln>
        </p:spPr>
      </p:pic>
      <p:pic>
        <p:nvPicPr>
          <p:cNvPr id="147" name="Google Shape;147;g91e19fd4b0_0_9"/>
          <p:cNvPicPr preferRelativeResize="0"/>
          <p:nvPr/>
        </p:nvPicPr>
        <p:blipFill rotWithShape="1">
          <a:blip r:embed="rId4">
            <a:alphaModFix/>
          </a:blip>
          <a:srcRect b="-12057" l="0" r="0" t="0"/>
          <a:stretch/>
        </p:blipFill>
        <p:spPr>
          <a:xfrm>
            <a:off x="165550" y="2020250"/>
            <a:ext cx="11860899" cy="4526650"/>
          </a:xfrm>
          <a:prstGeom prst="rect">
            <a:avLst/>
          </a:prstGeom>
          <a:noFill/>
          <a:ln>
            <a:noFill/>
          </a:ln>
        </p:spPr>
      </p:pic>
      <p:pic>
        <p:nvPicPr>
          <p:cNvPr id="148" name="Google Shape;148;g91e19fd4b0_0_9"/>
          <p:cNvPicPr preferRelativeResize="0"/>
          <p:nvPr/>
        </p:nvPicPr>
        <p:blipFill>
          <a:blip r:embed="rId5">
            <a:alphaModFix/>
          </a:blip>
          <a:stretch>
            <a:fillRect/>
          </a:stretch>
        </p:blipFill>
        <p:spPr>
          <a:xfrm>
            <a:off x="6825550" y="3902575"/>
            <a:ext cx="933450" cy="762000"/>
          </a:xfrm>
          <a:prstGeom prst="rect">
            <a:avLst/>
          </a:prstGeom>
          <a:noFill/>
          <a:ln>
            <a:noFill/>
          </a:ln>
        </p:spPr>
      </p:pic>
      <p:pic>
        <p:nvPicPr>
          <p:cNvPr id="149" name="Google Shape;149;g91e19fd4b0_0_9"/>
          <p:cNvPicPr preferRelativeResize="0"/>
          <p:nvPr/>
        </p:nvPicPr>
        <p:blipFill>
          <a:blip r:embed="rId6">
            <a:alphaModFix/>
          </a:blip>
          <a:stretch>
            <a:fillRect/>
          </a:stretch>
        </p:blipFill>
        <p:spPr>
          <a:xfrm>
            <a:off x="8452625" y="2829475"/>
            <a:ext cx="3216350" cy="2484275"/>
          </a:xfrm>
          <a:prstGeom prst="rect">
            <a:avLst/>
          </a:prstGeom>
          <a:noFill/>
          <a:ln>
            <a:noFill/>
          </a:ln>
        </p:spPr>
      </p:pic>
      <p:pic>
        <p:nvPicPr>
          <p:cNvPr id="150" name="Google Shape;150;g91e19fd4b0_0_9"/>
          <p:cNvPicPr preferRelativeResize="0"/>
          <p:nvPr/>
        </p:nvPicPr>
        <p:blipFill>
          <a:blip r:embed="rId7">
            <a:alphaModFix/>
          </a:blip>
          <a:stretch>
            <a:fillRect/>
          </a:stretch>
        </p:blipFill>
        <p:spPr>
          <a:xfrm>
            <a:off x="9238225" y="5545025"/>
            <a:ext cx="1924050" cy="4095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7"/>
          <p:cNvSpPr txBox="1"/>
          <p:nvPr>
            <p:ph idx="1" type="body"/>
          </p:nvPr>
        </p:nvSpPr>
        <p:spPr>
          <a:xfrm>
            <a:off x="434725" y="270525"/>
            <a:ext cx="11527500" cy="6420600"/>
          </a:xfrm>
          <a:prstGeom prst="rect">
            <a:avLst/>
          </a:prstGeom>
          <a:noFill/>
          <a:ln>
            <a:noFill/>
          </a:ln>
        </p:spPr>
        <p:txBody>
          <a:bodyPr anchorCtr="0" anchor="t" bIns="45700" lIns="91425" spcFirstLastPara="1" rIns="91425" wrap="square" tIns="45700">
            <a:normAutofit/>
          </a:bodyPr>
          <a:lstStyle/>
          <a:p>
            <a:pPr indent="0" lvl="0" marL="0" rtl="0" algn="ctr">
              <a:lnSpc>
                <a:spcPct val="70000"/>
              </a:lnSpc>
              <a:spcBef>
                <a:spcPts val="0"/>
              </a:spcBef>
              <a:spcAft>
                <a:spcPts val="0"/>
              </a:spcAft>
              <a:buClr>
                <a:srgbClr val="1E1E1E"/>
              </a:buClr>
              <a:buSzPts val="3409"/>
              <a:buNone/>
            </a:pPr>
            <a:r>
              <a:rPr lang="en-US" sz="3409">
                <a:solidFill>
                  <a:srgbClr val="1E1E1E"/>
                </a:solidFill>
                <a:latin typeface="Open Sans"/>
                <a:ea typeface="Open Sans"/>
                <a:cs typeface="Open Sans"/>
                <a:sym typeface="Open Sans"/>
              </a:rPr>
              <a:t>Broad SEL instruction often takes the form of</a:t>
            </a:r>
            <a:endParaRPr/>
          </a:p>
          <a:p>
            <a:pPr indent="0" lvl="0" marL="0" rtl="0" algn="ctr">
              <a:lnSpc>
                <a:spcPct val="70000"/>
              </a:lnSpc>
              <a:spcBef>
                <a:spcPts val="1000"/>
              </a:spcBef>
              <a:spcAft>
                <a:spcPts val="0"/>
              </a:spcAft>
              <a:buClr>
                <a:srgbClr val="1E1E1E"/>
              </a:buClr>
              <a:buSzPts val="3409"/>
              <a:buNone/>
            </a:pPr>
            <a:r>
              <a:rPr lang="en-US" sz="3409">
                <a:solidFill>
                  <a:srgbClr val="1E1E1E"/>
                </a:solidFill>
                <a:latin typeface="Open Sans"/>
                <a:ea typeface="Open Sans"/>
                <a:cs typeface="Open Sans"/>
                <a:sym typeface="Open Sans"/>
              </a:rPr>
              <a:t>reflection, discussion, and lecture. </a:t>
            </a:r>
            <a:endParaRPr/>
          </a:p>
          <a:p>
            <a:pPr indent="0" lvl="0" marL="0" rtl="0" algn="l">
              <a:lnSpc>
                <a:spcPct val="70000"/>
              </a:lnSpc>
              <a:spcBef>
                <a:spcPts val="1000"/>
              </a:spcBef>
              <a:spcAft>
                <a:spcPts val="0"/>
              </a:spcAft>
              <a:buClr>
                <a:schemeClr val="dk1"/>
              </a:buClr>
              <a:buSzPts val="3410"/>
              <a:buNone/>
            </a:pPr>
            <a:r>
              <a:t/>
            </a:r>
            <a:endParaRPr sz="3409">
              <a:solidFill>
                <a:srgbClr val="1E1E1E"/>
              </a:solidFill>
              <a:latin typeface="Open Sans"/>
              <a:ea typeface="Open Sans"/>
              <a:cs typeface="Open Sans"/>
              <a:sym typeface="Open Sans"/>
            </a:endParaRPr>
          </a:p>
          <a:p>
            <a:pPr indent="0" lvl="0" marL="0" rtl="0" algn="l">
              <a:lnSpc>
                <a:spcPct val="70000"/>
              </a:lnSpc>
              <a:spcBef>
                <a:spcPts val="1000"/>
              </a:spcBef>
              <a:spcAft>
                <a:spcPts val="0"/>
              </a:spcAft>
              <a:buClr>
                <a:schemeClr val="dk1"/>
              </a:buClr>
              <a:buSzPts val="3410"/>
              <a:buNone/>
            </a:pPr>
            <a:r>
              <a:t/>
            </a:r>
            <a:endParaRPr sz="3409">
              <a:solidFill>
                <a:srgbClr val="1E1E1E"/>
              </a:solidFill>
              <a:latin typeface="Open Sans"/>
              <a:ea typeface="Open Sans"/>
              <a:cs typeface="Open Sans"/>
              <a:sym typeface="Open Sans"/>
            </a:endParaRPr>
          </a:p>
          <a:p>
            <a:pPr indent="0" lvl="0" marL="0" rtl="0" algn="l">
              <a:lnSpc>
                <a:spcPct val="70000"/>
              </a:lnSpc>
              <a:spcBef>
                <a:spcPts val="1000"/>
              </a:spcBef>
              <a:spcAft>
                <a:spcPts val="0"/>
              </a:spcAft>
              <a:buClr>
                <a:schemeClr val="dk1"/>
              </a:buClr>
              <a:buSzPts val="3410"/>
              <a:buNone/>
            </a:pPr>
            <a:r>
              <a:t/>
            </a:r>
            <a:endParaRPr sz="3409">
              <a:solidFill>
                <a:srgbClr val="1E1E1E"/>
              </a:solidFill>
              <a:latin typeface="Open Sans"/>
              <a:ea typeface="Open Sans"/>
              <a:cs typeface="Open Sans"/>
              <a:sym typeface="Open Sans"/>
            </a:endParaRPr>
          </a:p>
          <a:p>
            <a:pPr indent="0" lvl="0" marL="0" rtl="0" algn="l">
              <a:lnSpc>
                <a:spcPct val="70000"/>
              </a:lnSpc>
              <a:spcBef>
                <a:spcPts val="1000"/>
              </a:spcBef>
              <a:spcAft>
                <a:spcPts val="0"/>
              </a:spcAft>
              <a:buClr>
                <a:schemeClr val="dk1"/>
              </a:buClr>
              <a:buSzPts val="3410"/>
              <a:buNone/>
            </a:pPr>
            <a:r>
              <a:t/>
            </a:r>
            <a:endParaRPr sz="3409">
              <a:solidFill>
                <a:srgbClr val="1E1E1E"/>
              </a:solidFill>
              <a:latin typeface="Open Sans"/>
              <a:ea typeface="Open Sans"/>
              <a:cs typeface="Open Sans"/>
              <a:sym typeface="Open Sans"/>
            </a:endParaRPr>
          </a:p>
          <a:p>
            <a:pPr indent="0" lvl="0" marL="0" rtl="0" algn="l">
              <a:lnSpc>
                <a:spcPct val="70000"/>
              </a:lnSpc>
              <a:spcBef>
                <a:spcPts val="1000"/>
              </a:spcBef>
              <a:spcAft>
                <a:spcPts val="0"/>
              </a:spcAft>
              <a:buClr>
                <a:schemeClr val="dk1"/>
              </a:buClr>
              <a:buSzPts val="3410"/>
              <a:buNone/>
            </a:pPr>
            <a:r>
              <a:t/>
            </a:r>
            <a:endParaRPr sz="3409">
              <a:solidFill>
                <a:srgbClr val="1E1E1E"/>
              </a:solidFill>
              <a:latin typeface="Open Sans"/>
              <a:ea typeface="Open Sans"/>
              <a:cs typeface="Open Sans"/>
              <a:sym typeface="Open Sans"/>
            </a:endParaRPr>
          </a:p>
          <a:p>
            <a:pPr indent="0" lvl="0" marL="0" rtl="0" algn="l">
              <a:lnSpc>
                <a:spcPct val="70000"/>
              </a:lnSpc>
              <a:spcBef>
                <a:spcPts val="1000"/>
              </a:spcBef>
              <a:spcAft>
                <a:spcPts val="0"/>
              </a:spcAft>
              <a:buClr>
                <a:schemeClr val="dk1"/>
              </a:buClr>
              <a:buSzPts val="3410"/>
              <a:buNone/>
            </a:pPr>
            <a:r>
              <a:t/>
            </a:r>
            <a:endParaRPr sz="3409">
              <a:solidFill>
                <a:srgbClr val="1E1E1E"/>
              </a:solidFill>
              <a:latin typeface="Open Sans"/>
              <a:ea typeface="Open Sans"/>
              <a:cs typeface="Open Sans"/>
              <a:sym typeface="Open Sans"/>
            </a:endParaRPr>
          </a:p>
          <a:p>
            <a:pPr indent="0" lvl="0" marL="0" rtl="0" algn="l">
              <a:lnSpc>
                <a:spcPct val="70000"/>
              </a:lnSpc>
              <a:spcBef>
                <a:spcPts val="1000"/>
              </a:spcBef>
              <a:spcAft>
                <a:spcPts val="0"/>
              </a:spcAft>
              <a:buClr>
                <a:schemeClr val="dk1"/>
              </a:buClr>
              <a:buSzPts val="3410"/>
              <a:buNone/>
            </a:pPr>
            <a:r>
              <a:t/>
            </a:r>
            <a:endParaRPr sz="3409">
              <a:solidFill>
                <a:srgbClr val="1E1E1E"/>
              </a:solidFill>
              <a:latin typeface="Open Sans"/>
              <a:ea typeface="Open Sans"/>
              <a:cs typeface="Open Sans"/>
              <a:sym typeface="Open Sans"/>
            </a:endParaRPr>
          </a:p>
          <a:p>
            <a:pPr indent="0" lvl="0" marL="0" rtl="0" algn="l">
              <a:lnSpc>
                <a:spcPct val="70000"/>
              </a:lnSpc>
              <a:spcBef>
                <a:spcPts val="1000"/>
              </a:spcBef>
              <a:spcAft>
                <a:spcPts val="0"/>
              </a:spcAft>
              <a:buClr>
                <a:schemeClr val="dk1"/>
              </a:buClr>
              <a:buSzPts val="3410"/>
              <a:buNone/>
            </a:pPr>
            <a:r>
              <a:t/>
            </a:r>
            <a:endParaRPr sz="3409">
              <a:solidFill>
                <a:srgbClr val="1E1E1E"/>
              </a:solidFill>
              <a:latin typeface="Open Sans"/>
              <a:ea typeface="Open Sans"/>
              <a:cs typeface="Open Sans"/>
              <a:sym typeface="Open Sans"/>
            </a:endParaRPr>
          </a:p>
          <a:p>
            <a:pPr indent="0" lvl="0" marL="0" rtl="0" algn="ctr">
              <a:lnSpc>
                <a:spcPct val="70000"/>
              </a:lnSpc>
              <a:spcBef>
                <a:spcPts val="1000"/>
              </a:spcBef>
              <a:spcAft>
                <a:spcPts val="0"/>
              </a:spcAft>
              <a:buClr>
                <a:srgbClr val="1E1E1E"/>
              </a:buClr>
              <a:buSzPts val="3409"/>
              <a:buNone/>
            </a:pPr>
            <a:r>
              <a:rPr lang="en-US" sz="3409">
                <a:solidFill>
                  <a:srgbClr val="1E1E1E"/>
                </a:solidFill>
                <a:latin typeface="Open Sans"/>
                <a:ea typeface="Open Sans"/>
                <a:cs typeface="Open Sans"/>
                <a:sym typeface="Open Sans"/>
              </a:rPr>
              <a:t>How many “minutes a day” should I spend on SEL is the</a:t>
            </a:r>
            <a:endParaRPr/>
          </a:p>
          <a:p>
            <a:pPr indent="0" lvl="0" marL="0" rtl="0" algn="ctr">
              <a:lnSpc>
                <a:spcPct val="70000"/>
              </a:lnSpc>
              <a:spcBef>
                <a:spcPts val="1000"/>
              </a:spcBef>
              <a:spcAft>
                <a:spcPts val="0"/>
              </a:spcAft>
              <a:buClr>
                <a:srgbClr val="C00000"/>
              </a:buClr>
              <a:buSzPts val="3409"/>
              <a:buNone/>
            </a:pPr>
            <a:r>
              <a:rPr b="1" lang="en-US" sz="3409">
                <a:solidFill>
                  <a:srgbClr val="C00000"/>
                </a:solidFill>
                <a:latin typeface="Open Sans"/>
                <a:ea typeface="Open Sans"/>
                <a:cs typeface="Open Sans"/>
                <a:sym typeface="Open Sans"/>
              </a:rPr>
              <a:t>WRONG QUESTION</a:t>
            </a:r>
            <a:r>
              <a:rPr lang="en-US" sz="3409">
                <a:solidFill>
                  <a:srgbClr val="1E1E1E"/>
                </a:solidFill>
                <a:latin typeface="Open Sans"/>
                <a:ea typeface="Open Sans"/>
                <a:cs typeface="Open Sans"/>
                <a:sym typeface="Open Sans"/>
              </a:rPr>
              <a:t>!</a:t>
            </a:r>
            <a:endParaRPr sz="3409"/>
          </a:p>
        </p:txBody>
      </p:sp>
      <p:pic>
        <p:nvPicPr>
          <p:cNvPr descr="A picture containing person, indoor, table, sitting&#10;&#10;Description automatically generated" id="157" name="Google Shape;157;p7"/>
          <p:cNvPicPr preferRelativeResize="0"/>
          <p:nvPr/>
        </p:nvPicPr>
        <p:blipFill rotWithShape="1">
          <a:blip r:embed="rId3">
            <a:alphaModFix/>
          </a:blip>
          <a:srcRect b="0" l="0" r="0" t="0"/>
          <a:stretch/>
        </p:blipFill>
        <p:spPr>
          <a:xfrm>
            <a:off x="5987872" y="1568202"/>
            <a:ext cx="5164483" cy="3435504"/>
          </a:xfrm>
          <a:prstGeom prst="rect">
            <a:avLst/>
          </a:prstGeom>
          <a:noFill/>
          <a:ln>
            <a:noFill/>
          </a:ln>
        </p:spPr>
      </p:pic>
      <p:sp>
        <p:nvSpPr>
          <p:cNvPr id="158" name="Google Shape;158;p7"/>
          <p:cNvSpPr txBox="1"/>
          <p:nvPr/>
        </p:nvSpPr>
        <p:spPr>
          <a:xfrm>
            <a:off x="1605149" y="2008675"/>
            <a:ext cx="3896400" cy="21852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3400">
                <a:solidFill>
                  <a:srgbClr val="1E1E1E"/>
                </a:solidFill>
                <a:latin typeface="Open Sans"/>
                <a:ea typeface="Open Sans"/>
                <a:cs typeface="Open Sans"/>
                <a:sym typeface="Open Sans"/>
              </a:rPr>
              <a:t>Students can view </a:t>
            </a:r>
            <a:endParaRPr/>
          </a:p>
          <a:p>
            <a:pPr indent="0" lvl="0" marL="0" marR="0" rtl="0" algn="r">
              <a:spcBef>
                <a:spcPts val="0"/>
              </a:spcBef>
              <a:spcAft>
                <a:spcPts val="0"/>
              </a:spcAft>
              <a:buNone/>
            </a:pPr>
            <a:r>
              <a:rPr lang="en-US" sz="3400">
                <a:solidFill>
                  <a:srgbClr val="1E1E1E"/>
                </a:solidFill>
                <a:latin typeface="Open Sans"/>
                <a:ea typeface="Open Sans"/>
                <a:cs typeface="Open Sans"/>
                <a:sym typeface="Open Sans"/>
              </a:rPr>
              <a:t>this as forced, </a:t>
            </a:r>
            <a:endParaRPr/>
          </a:p>
          <a:p>
            <a:pPr indent="0" lvl="0" marL="0" marR="0" rtl="0" algn="r">
              <a:spcBef>
                <a:spcPts val="0"/>
              </a:spcBef>
              <a:spcAft>
                <a:spcPts val="0"/>
              </a:spcAft>
              <a:buNone/>
            </a:pPr>
            <a:r>
              <a:rPr lang="en-US" sz="3400">
                <a:solidFill>
                  <a:srgbClr val="1E1E1E"/>
                </a:solidFill>
                <a:latin typeface="Open Sans"/>
                <a:ea typeface="Open Sans"/>
                <a:cs typeface="Open Sans"/>
                <a:sym typeface="Open Sans"/>
              </a:rPr>
              <a:t>formulaic, and </a:t>
            </a:r>
            <a:endParaRPr/>
          </a:p>
          <a:p>
            <a:pPr indent="0" lvl="0" marL="0" marR="0" rtl="0" algn="r">
              <a:spcBef>
                <a:spcPts val="0"/>
              </a:spcBef>
              <a:spcAft>
                <a:spcPts val="0"/>
              </a:spcAft>
              <a:buNone/>
            </a:pPr>
            <a:r>
              <a:rPr lang="en-US" sz="3400">
                <a:solidFill>
                  <a:srgbClr val="1E1E1E"/>
                </a:solidFill>
                <a:latin typeface="Open Sans"/>
                <a:ea typeface="Open Sans"/>
                <a:cs typeface="Open Sans"/>
                <a:sym typeface="Open Sans"/>
              </a:rPr>
              <a:t>scripted.</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3" name="Shape 163"/>
        <p:cNvGrpSpPr/>
        <p:nvPr/>
      </p:nvGrpSpPr>
      <p:grpSpPr>
        <a:xfrm>
          <a:off x="0" y="0"/>
          <a:ext cx="0" cy="0"/>
          <a:chOff x="0" y="0"/>
          <a:chExt cx="0" cy="0"/>
        </a:xfrm>
      </p:grpSpPr>
      <p:sp>
        <p:nvSpPr>
          <p:cNvPr id="164" name="Google Shape;164;p8"/>
          <p:cNvSpPr/>
          <p:nvPr/>
        </p:nvSpPr>
        <p:spPr>
          <a:xfrm>
            <a:off x="5769972" y="0"/>
            <a:ext cx="6421721" cy="6858000"/>
          </a:xfrm>
          <a:prstGeom prst="rect">
            <a:avLst/>
          </a:prstGeom>
          <a:gradFill>
            <a:gsLst>
              <a:gs pos="0">
                <a:srgbClr val="4472C3">
                  <a:alpha val="81960"/>
                </a:srgbClr>
              </a:gs>
              <a:gs pos="25000">
                <a:srgbClr val="4472C4">
                  <a:alpha val="60000"/>
                </a:srgbClr>
              </a:gs>
              <a:gs pos="94000">
                <a:srgbClr val="AEABAB"/>
              </a:gs>
              <a:gs pos="100000">
                <a:srgbClr val="AEABAB"/>
              </a:gs>
            </a:gsLst>
            <a:lin ang="4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65" name="Google Shape;165;p8"/>
          <p:cNvPicPr preferRelativeResize="0"/>
          <p:nvPr/>
        </p:nvPicPr>
        <p:blipFill rotWithShape="1">
          <a:blip r:embed="rId3">
            <a:alphaModFix/>
          </a:blip>
          <a:srcRect b="0" l="0" r="0" t="0"/>
          <a:stretch/>
        </p:blipFill>
        <p:spPr>
          <a:xfrm flipH="1">
            <a:off x="0" y="0"/>
            <a:ext cx="12192000" cy="6858000"/>
          </a:xfrm>
          <a:prstGeom prst="rect">
            <a:avLst/>
          </a:prstGeom>
          <a:noFill/>
          <a:ln>
            <a:noFill/>
          </a:ln>
        </p:spPr>
      </p:pic>
      <p:sp>
        <p:nvSpPr>
          <p:cNvPr id="166" name="Google Shape;166;p8"/>
          <p:cNvSpPr txBox="1"/>
          <p:nvPr>
            <p:ph idx="1" type="body"/>
          </p:nvPr>
        </p:nvSpPr>
        <p:spPr>
          <a:xfrm>
            <a:off x="502012" y="1161446"/>
            <a:ext cx="4765949" cy="481928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3600"/>
              <a:buNone/>
            </a:pPr>
            <a:r>
              <a:rPr lang="en-US" sz="3600">
                <a:solidFill>
                  <a:srgbClr val="000000"/>
                </a:solidFill>
                <a:latin typeface="Open Sans"/>
                <a:ea typeface="Open Sans"/>
                <a:cs typeface="Open Sans"/>
                <a:sym typeface="Open Sans"/>
              </a:rPr>
              <a:t>For SEL to be most effective, it needs to be embedded in the curriculum. </a:t>
            </a:r>
            <a:endParaRPr/>
          </a:p>
          <a:p>
            <a:pPr indent="0" lvl="0" marL="0" rtl="0" algn="l">
              <a:lnSpc>
                <a:spcPct val="90000"/>
              </a:lnSpc>
              <a:spcBef>
                <a:spcPts val="1000"/>
              </a:spcBef>
              <a:spcAft>
                <a:spcPts val="0"/>
              </a:spcAft>
              <a:buClr>
                <a:schemeClr val="dk1"/>
              </a:buClr>
              <a:buSzPts val="3600"/>
              <a:buNone/>
            </a:pPr>
            <a:r>
              <a:t/>
            </a:r>
            <a:endParaRPr sz="3600">
              <a:solidFill>
                <a:srgbClr val="000000"/>
              </a:solidFill>
              <a:latin typeface="Open Sans"/>
              <a:ea typeface="Open Sans"/>
              <a:cs typeface="Open Sans"/>
              <a:sym typeface="Open Sans"/>
            </a:endParaRPr>
          </a:p>
          <a:p>
            <a:pPr indent="0" lvl="0" marL="0" rtl="0" algn="l">
              <a:lnSpc>
                <a:spcPct val="90000"/>
              </a:lnSpc>
              <a:spcBef>
                <a:spcPts val="1000"/>
              </a:spcBef>
              <a:spcAft>
                <a:spcPts val="0"/>
              </a:spcAft>
              <a:buClr>
                <a:srgbClr val="000000"/>
              </a:buClr>
              <a:buSzPts val="3600"/>
              <a:buNone/>
            </a:pPr>
            <a:r>
              <a:rPr lang="en-US" sz="3600">
                <a:solidFill>
                  <a:srgbClr val="000000"/>
                </a:solidFill>
                <a:latin typeface="Open Sans"/>
                <a:ea typeface="Open Sans"/>
                <a:cs typeface="Open Sans"/>
                <a:sym typeface="Open Sans"/>
              </a:rPr>
              <a:t>Art teachers can do this in a much more authentic way—through </a:t>
            </a:r>
            <a:r>
              <a:rPr b="1" lang="en-US" sz="3600">
                <a:solidFill>
                  <a:srgbClr val="000000"/>
                </a:solidFill>
                <a:latin typeface="Open Sans"/>
                <a:ea typeface="Open Sans"/>
                <a:cs typeface="Open Sans"/>
                <a:sym typeface="Open Sans"/>
              </a:rPr>
              <a:t>Art</a:t>
            </a:r>
            <a:r>
              <a:rPr lang="en-US" sz="3600">
                <a:solidFill>
                  <a:srgbClr val="000000"/>
                </a:solidFill>
                <a:latin typeface="Open Sans"/>
                <a:ea typeface="Open Sans"/>
                <a:cs typeface="Open Sans"/>
                <a:sym typeface="Open Sans"/>
              </a:rPr>
              <a:t>!</a:t>
            </a:r>
            <a:endParaRPr sz="3600">
              <a:solidFill>
                <a:srgbClr val="000000"/>
              </a:solidFill>
            </a:endParaRPr>
          </a:p>
          <a:p>
            <a:pPr indent="0" lvl="0" marL="228600" rtl="0" algn="l">
              <a:lnSpc>
                <a:spcPct val="90000"/>
              </a:lnSpc>
              <a:spcBef>
                <a:spcPts val="1000"/>
              </a:spcBef>
              <a:spcAft>
                <a:spcPts val="0"/>
              </a:spcAft>
              <a:buClr>
                <a:schemeClr val="dk1"/>
              </a:buClr>
              <a:buSzPts val="3600"/>
              <a:buNone/>
            </a:pPr>
            <a:r>
              <a:t/>
            </a:r>
            <a:endParaRPr sz="3600">
              <a:solidFill>
                <a:srgbClr val="000000"/>
              </a:solidFill>
            </a:endParaRPr>
          </a:p>
        </p:txBody>
      </p:sp>
      <p:sp>
        <p:nvSpPr>
          <p:cNvPr id="167" name="Google Shape;167;p8"/>
          <p:cNvSpPr/>
          <p:nvPr/>
        </p:nvSpPr>
        <p:spPr>
          <a:xfrm>
            <a:off x="6727121" y="581159"/>
            <a:ext cx="5464879" cy="6276841"/>
          </a:xfrm>
          <a:custGeom>
            <a:rect b="b" l="l" r="r" t="t"/>
            <a:pathLst>
              <a:path extrusionOk="0" h="6276841" w="5464879">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cap="flat" cmpd="sng" w="12700">
            <a:solidFill>
              <a:srgbClr val="B3C6E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erson posing for a picture&#10;&#10;Description automatically generated" id="168" name="Google Shape;168;p8"/>
          <p:cNvPicPr preferRelativeResize="0"/>
          <p:nvPr/>
        </p:nvPicPr>
        <p:blipFill rotWithShape="1">
          <a:blip r:embed="rId4">
            <a:alphaModFix/>
          </a:blip>
          <a:srcRect b="0" l="0" r="1856" t="0"/>
          <a:stretch/>
        </p:blipFill>
        <p:spPr>
          <a:xfrm>
            <a:off x="7737634" y="1700784"/>
            <a:ext cx="4083748" cy="43799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2020-08-07T18:06:21Z</dcterms:created>
  <dc:creator>Deitz, Owen</dc:creator>
</cp:coreProperties>
</file>