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2" r:id="rId9"/>
    <p:sldId id="265" r:id="rId10"/>
    <p:sldId id="266" r:id="rId11"/>
    <p:sldId id="270" r:id="rId12"/>
    <p:sldId id="269" r:id="rId13"/>
    <p:sldId id="268" r:id="rId14"/>
    <p:sldId id="267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0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311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291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8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07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9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7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9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5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3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5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6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0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3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festivals@pmea.ne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mea.wufoo.com/forms/znbtcru0593gqi/" TargetMode="External"/><Relationship Id="rId2" Type="http://schemas.openxmlformats.org/officeDocument/2006/relationships/hyperlink" Target="https://pmea.wufoo.com/forms/z17fi0dp1jtqupv/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mea.net/act-48-informatio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mea.net/wp-content/uploads/2016/09/PMEA-Calendars-2016-17-2022-2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mea.wufoo.com/forms/zu4dfoo1qps4ty/" TargetMode="External"/><Relationship Id="rId2" Type="http://schemas.openxmlformats.org/officeDocument/2006/relationships/hyperlink" Target="https://pmea.wufoo.com/forms/z19j2ydp0bsaovj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mea.wufoo.com/forms/z1sncidd08ldx8j/" TargetMode="External"/><Relationship Id="rId5" Type="http://schemas.openxmlformats.org/officeDocument/2006/relationships/hyperlink" Target="https://pmea.wufoo.com/forms/z1r1d0dx1ewpw51/" TargetMode="External"/><Relationship Id="rId4" Type="http://schemas.openxmlformats.org/officeDocument/2006/relationships/hyperlink" Target="https://pmea.wufoo.com/forms/z19bukx10msda2c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PMEA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Fest/Festival Host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600" dirty="0" smtClean="0"/>
              <a:t>An introduction to hosting a PMEA event!  </a:t>
            </a:r>
          </a:p>
          <a:p>
            <a:pPr algn="ctr"/>
            <a:r>
              <a:rPr lang="en-US" sz="1600" dirty="0" smtClean="0"/>
              <a:t>Use this as a companion to the Host Manual.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5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Keep Key Parties Involved in Scheduling AND Budgeting!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your tentative </a:t>
            </a:r>
            <a:r>
              <a:rPr lang="en-US" dirty="0"/>
              <a:t>schedule (at least 3 months </a:t>
            </a:r>
            <a:r>
              <a:rPr lang="en-US" dirty="0" smtClean="0"/>
              <a:t>prior) and budget (at </a:t>
            </a:r>
            <a:r>
              <a:rPr lang="en-US" dirty="0"/>
              <a:t>least 6</a:t>
            </a:r>
            <a:r>
              <a:rPr lang="en-US" dirty="0" smtClean="0"/>
              <a:t> </a:t>
            </a:r>
            <a:r>
              <a:rPr lang="en-US" dirty="0"/>
              <a:t>months </a:t>
            </a:r>
            <a:r>
              <a:rPr lang="en-US" dirty="0" smtClean="0"/>
              <a:t>prior) </a:t>
            </a:r>
            <a:r>
              <a:rPr lang="en-US" dirty="0"/>
              <a:t>to </a:t>
            </a:r>
            <a:r>
              <a:rPr lang="en-US" dirty="0" smtClean="0"/>
              <a:t>your Coordinator as soon as you have a draft. </a:t>
            </a:r>
          </a:p>
          <a:p>
            <a:r>
              <a:rPr lang="en-US" dirty="0" smtClean="0"/>
              <a:t>If hosting a District or Region event, you or your coordinator should send a copy of your schedule to the State Office (</a:t>
            </a:r>
            <a:r>
              <a:rPr lang="en-US" dirty="0" smtClean="0">
                <a:hlinkClick r:id="rId2"/>
              </a:rPr>
              <a:t>festivals@pmea.net</a:t>
            </a:r>
            <a:r>
              <a:rPr lang="en-US" dirty="0" smtClean="0"/>
              <a:t>) AT LEAST 4 weeks prior to your event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35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 contact with participating directors.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Gather contact information at the event the year prior, or ask last year’s host for a contact list.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Utilize the online forms for </a:t>
            </a:r>
            <a:r>
              <a:rPr lang="en-US" dirty="0" smtClean="0">
                <a:hlinkClick r:id="rId2"/>
              </a:rPr>
              <a:t>Instrument Responsibility Form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Dietary Needs Form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Have students fill these out AFTER they have been selected/confirmed as participants!</a:t>
            </a:r>
          </a:p>
          <a:p>
            <a:endParaRPr lang="en-US" dirty="0"/>
          </a:p>
          <a:p>
            <a:r>
              <a:rPr lang="en-US" dirty="0" smtClean="0"/>
              <a:t>*Dietary Needs form is only required if a student, in fact, has special dietary needs.  This includes, but is not limited to:</a:t>
            </a:r>
          </a:p>
          <a:p>
            <a:r>
              <a:rPr lang="en-US" dirty="0" smtClean="0"/>
              <a:t>-Vegetarian</a:t>
            </a:r>
          </a:p>
          <a:p>
            <a:r>
              <a:rPr lang="en-US" dirty="0" smtClean="0"/>
              <a:t>-Vegan</a:t>
            </a:r>
          </a:p>
          <a:p>
            <a:r>
              <a:rPr lang="en-US" dirty="0" smtClean="0"/>
              <a:t>-Lactose Intolerant</a:t>
            </a:r>
          </a:p>
          <a:p>
            <a:r>
              <a:rPr lang="en-US" dirty="0" smtClean="0"/>
              <a:t>-Gluten-Free</a:t>
            </a:r>
          </a:p>
          <a:p>
            <a:r>
              <a:rPr lang="en-US" dirty="0" smtClean="0"/>
              <a:t>Food Allergies</a:t>
            </a:r>
          </a:p>
        </p:txBody>
      </p:sp>
    </p:spTree>
    <p:extLst>
      <p:ext uri="{BB962C8B-B14F-4D97-AF65-F5344CB8AC3E}">
        <p14:creationId xmlns:p14="http://schemas.microsoft.com/office/powerpoint/2010/main" val="14277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48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https://www.pmea.net/act-48-information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/>
          </a:p>
          <a:p>
            <a:r>
              <a:rPr lang="en-US" sz="2800" dirty="0" smtClean="0"/>
              <a:t>Please follow the deadlines to ensure credit for your attendees.  Your clinician needs to submit a form at least </a:t>
            </a:r>
            <a:r>
              <a:rPr lang="en-US" sz="2800" b="1" dirty="0" smtClean="0"/>
              <a:t>45 days</a:t>
            </a:r>
            <a:r>
              <a:rPr lang="en-US" sz="2800" dirty="0" smtClean="0"/>
              <a:t> before the event!</a:t>
            </a:r>
          </a:p>
          <a:p>
            <a:r>
              <a:rPr lang="en-US" sz="2800" dirty="0" smtClean="0"/>
              <a:t>Make sure attendees sign in on the </a:t>
            </a:r>
            <a:r>
              <a:rPr lang="en-US" sz="2800" b="1" dirty="0" smtClean="0"/>
              <a:t>Act 48 Roster</a:t>
            </a:r>
          </a:p>
          <a:p>
            <a:r>
              <a:rPr lang="en-US" sz="2800" dirty="0" smtClean="0"/>
              <a:t>Attendees must also complete 2 surveys!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34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EVENT…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Finalize paperwork!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 fees, final report, and program to state office.  Check with your coordinator to see what should be sent to the District Secretary/Treasurer.</a:t>
            </a:r>
          </a:p>
          <a:p>
            <a:r>
              <a:rPr lang="en-US" dirty="0"/>
              <a:t>ALL PAPERWORK MUST BE RECEIVED </a:t>
            </a:r>
            <a:r>
              <a:rPr lang="en-US" dirty="0" smtClean="0"/>
              <a:t>no later than 30 days after your event.  Hosting in May? Papers must be received BY </a:t>
            </a:r>
            <a:r>
              <a:rPr lang="en-US" dirty="0"/>
              <a:t>JUNE 1</a:t>
            </a:r>
            <a:r>
              <a:rPr lang="en-US" baseline="30000" dirty="0"/>
              <a:t>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Consider completing the HOST SURVEY that will be sent out in May.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 HELPFUL FOR THE NEXT HOST!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Send copies of the following to assist in the planning of next year’s event (especially if it is a first-time host)</a:t>
            </a:r>
          </a:p>
          <a:p>
            <a:pPr lvl="1"/>
            <a:r>
              <a:rPr lang="en-US" dirty="0" smtClean="0"/>
              <a:t>Proposed budget</a:t>
            </a:r>
          </a:p>
          <a:p>
            <a:pPr lvl="1"/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Press releases</a:t>
            </a:r>
          </a:p>
          <a:p>
            <a:pPr lvl="1"/>
            <a:r>
              <a:rPr lang="en-US" dirty="0" smtClean="0"/>
              <a:t>Sample schedules</a:t>
            </a:r>
          </a:p>
          <a:p>
            <a:pPr lvl="1"/>
            <a:r>
              <a:rPr lang="en-US" dirty="0" smtClean="0"/>
              <a:t>Director contact information</a:t>
            </a:r>
          </a:p>
          <a:p>
            <a:pPr lvl="1"/>
            <a:r>
              <a:rPr lang="en-US" dirty="0" smtClean="0"/>
              <a:t>Vendor Reviews (if next year’s host might utilize the same vendors)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PROFITS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Every effort should be made to avoid making a  profit from student registrations.  </a:t>
            </a:r>
          </a:p>
          <a:p>
            <a:r>
              <a:rPr lang="en-US" sz="2000" dirty="0" smtClean="0"/>
              <a:t>Hosts must submit their Final Financial Reports to the state office.</a:t>
            </a:r>
          </a:p>
          <a:p>
            <a:r>
              <a:rPr lang="en-US" sz="2000" dirty="0" smtClean="0"/>
              <a:t>Establish a preliminary budget at least 6 months prior to the event, and submit it to your coordinator and district president for review. 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Check with your district to see what their policy is on profit.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17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of that </a:t>
            </a:r>
            <a:br>
              <a:rPr lang="en-US" dirty="0" smtClean="0"/>
            </a:br>
            <a:r>
              <a:rPr lang="en-US" dirty="0" smtClean="0"/>
              <a:t>Final Report…</a:t>
            </a:r>
            <a:endParaRPr lang="en-US" dirty="0"/>
          </a:p>
        </p:txBody>
      </p:sp>
      <p:pic>
        <p:nvPicPr>
          <p:cNvPr id="5" name="Content Placeholder 4" descr="Host Financial Report Spreadsheet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5" t="13233" r="18781" b="4362"/>
          <a:stretch/>
        </p:blipFill>
        <p:spPr>
          <a:xfrm>
            <a:off x="5972175" y="369888"/>
            <a:ext cx="5029200" cy="60571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an editable Excel file- change the categories to fit your event.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Please send </a:t>
            </a:r>
            <a:r>
              <a:rPr lang="en-US" b="1" dirty="0" smtClean="0"/>
              <a:t>THIS FORM </a:t>
            </a:r>
            <a:r>
              <a:rPr lang="en-US" dirty="0" smtClean="0"/>
              <a:t>to the State Office, even if your district uses something different.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Double check your amounts with your Coordinator or Treasurer to avoid confusion and assure accuracy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CHECK </a:t>
            </a:r>
            <a:r>
              <a:rPr lang="en-US" dirty="0" smtClean="0">
                <a:sym typeface="Wingdings" panose="05000000000000000000" pitchFamily="2" charset="2"/>
              </a:rPr>
              <a:t>WITH YOUR DISTRICT to see if they charge a student fee IN ADDITION to the fee due to the state office.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Kind of Event am I Hosting?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If the event serves students in grades: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88983" y="3151043"/>
            <a:ext cx="2888979" cy="299258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u="sng" dirty="0" smtClean="0">
                <a:latin typeface="Agency FB" panose="020B0503020202020204" pitchFamily="34" charset="0"/>
              </a:rPr>
              <a:t>K-9</a:t>
            </a:r>
          </a:p>
          <a:p>
            <a:pPr algn="ctr"/>
            <a:r>
              <a:rPr lang="en-US" dirty="0" smtClean="0"/>
              <a:t>Fest (1 day) </a:t>
            </a:r>
          </a:p>
          <a:p>
            <a:pPr algn="ctr"/>
            <a:r>
              <a:rPr lang="en-US" dirty="0" smtClean="0"/>
              <a:t>OR Festival (2+days)</a:t>
            </a:r>
          </a:p>
          <a:p>
            <a:pPr algn="ctr"/>
            <a:r>
              <a:rPr lang="en-US" sz="1600" dirty="0" smtClean="0"/>
              <a:t>$3 per student State Fee</a:t>
            </a:r>
          </a:p>
          <a:p>
            <a:pPr algn="ctr"/>
            <a:r>
              <a:rPr lang="en-US" dirty="0" smtClean="0"/>
              <a:t>$25 Insurance Fee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762394" y="3151043"/>
            <a:ext cx="2888979" cy="299258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u="sng" dirty="0" smtClean="0">
                <a:latin typeface="Agency FB" panose="020B0503020202020204" pitchFamily="34" charset="0"/>
              </a:rPr>
              <a:t>10-12</a:t>
            </a:r>
          </a:p>
          <a:p>
            <a:pPr algn="ctr"/>
            <a:r>
              <a:rPr lang="en-US" dirty="0" smtClean="0"/>
              <a:t>FESTIVAL</a:t>
            </a:r>
          </a:p>
          <a:p>
            <a:pPr algn="ctr"/>
            <a:r>
              <a:rPr lang="en-US" dirty="0" smtClean="0"/>
              <a:t>1+ Days</a:t>
            </a:r>
          </a:p>
          <a:p>
            <a:pPr algn="ctr"/>
            <a:r>
              <a:rPr lang="en-US" sz="1600" dirty="0" smtClean="0"/>
              <a:t>$7 per student State Fee</a:t>
            </a:r>
          </a:p>
          <a:p>
            <a:pPr algn="ctr"/>
            <a:r>
              <a:rPr lang="en-US" sz="1600" dirty="0" smtClean="0"/>
              <a:t>NO Insurance Fee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Thing’s </a:t>
            </a:r>
            <a:r>
              <a:rPr lang="en-US" dirty="0"/>
              <a:t>F</a:t>
            </a:r>
            <a:r>
              <a:rPr lang="en-US" dirty="0" smtClean="0"/>
              <a:t>irst!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Obtain approval from your school district and send it to your PMEA District President.</a:t>
            </a:r>
          </a:p>
          <a:p>
            <a:r>
              <a:rPr lang="en-US" sz="2400" dirty="0" smtClean="0"/>
              <a:t>Set a date for your event (</a:t>
            </a:r>
            <a:r>
              <a:rPr lang="en-US" sz="2400" dirty="0" smtClean="0">
                <a:hlinkClick r:id="rId2"/>
              </a:rPr>
              <a:t>consult the PMEA Long Range Calendar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Print the Host Manual from the PMEA website</a:t>
            </a:r>
          </a:p>
          <a:p>
            <a:r>
              <a:rPr lang="en-US" sz="2400" dirty="0" smtClean="0"/>
              <a:t>Meet with your Fest or Festival Coordinator</a:t>
            </a:r>
          </a:p>
          <a:p>
            <a:r>
              <a:rPr lang="en-US" sz="2400" dirty="0" smtClean="0"/>
              <a:t>Obtain your </a:t>
            </a:r>
            <a:r>
              <a:rPr lang="en-US" sz="2400" i="1" dirty="0" smtClean="0"/>
              <a:t>District’s</a:t>
            </a:r>
            <a:r>
              <a:rPr lang="en-US" sz="2400" dirty="0" smtClean="0"/>
              <a:t> Host Manual (if one exists)</a:t>
            </a:r>
          </a:p>
        </p:txBody>
      </p:sp>
    </p:spTree>
    <p:extLst>
      <p:ext uri="{BB962C8B-B14F-4D97-AF65-F5344CB8AC3E}">
        <p14:creationId xmlns:p14="http://schemas.microsoft.com/office/powerpoint/2010/main" val="10255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Forms – Due ASAP </a:t>
            </a:r>
            <a:br>
              <a:rPr lang="en-US" dirty="0" smtClean="0"/>
            </a:br>
            <a:r>
              <a:rPr lang="en-US" sz="2000" dirty="0" smtClean="0"/>
              <a:t>(but no later than October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- also available at www.pmea.net)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FESTIVALS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85750" lvl="2" indent="-285750"/>
            <a:r>
              <a:rPr lang="en-US" sz="1600" dirty="0">
                <a:hlinkClick r:id="rId2"/>
              </a:rPr>
              <a:t>Host Financial Responsibility </a:t>
            </a:r>
            <a:r>
              <a:rPr lang="en-US" sz="1600" dirty="0" smtClean="0">
                <a:hlinkClick r:id="rId2"/>
              </a:rPr>
              <a:t>Form</a:t>
            </a:r>
            <a:endParaRPr lang="en-US" sz="1600" dirty="0">
              <a:hlinkClick r:id="rId3"/>
            </a:endParaRPr>
          </a:p>
          <a:p>
            <a:pPr marL="285750" lvl="2" indent="-285750"/>
            <a:r>
              <a:rPr lang="en-US" sz="1600" dirty="0" smtClean="0">
                <a:hlinkClick r:id="rId3"/>
              </a:rPr>
              <a:t>Festival </a:t>
            </a:r>
            <a:r>
              <a:rPr lang="en-US" sz="1600" dirty="0">
                <a:hlinkClick r:id="rId3"/>
              </a:rPr>
              <a:t>Concert Information Form</a:t>
            </a:r>
            <a:r>
              <a:rPr lang="en-US" sz="1600" dirty="0"/>
              <a:t> </a:t>
            </a:r>
          </a:p>
          <a:p>
            <a:pPr lvl="1"/>
            <a:r>
              <a:rPr lang="en-US" dirty="0" smtClean="0"/>
              <a:t>The phone number you provide for ticket information will be posted with the event on the PMEA website.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Festival </a:t>
            </a:r>
            <a:r>
              <a:rPr lang="en-US" dirty="0">
                <a:hlinkClick r:id="rId4"/>
              </a:rPr>
              <a:t>Insurance </a:t>
            </a:r>
            <a:r>
              <a:rPr lang="en-US" dirty="0" smtClean="0">
                <a:hlinkClick r:id="rId4"/>
              </a:rPr>
              <a:t>Form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*If you submit these online forms, you do NOT need to send a paper copy.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FESTS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342900" lvl="1" indent="-342900"/>
            <a:r>
              <a:rPr lang="en-US" dirty="0">
                <a:hlinkClick r:id="rId2"/>
              </a:rPr>
              <a:t>Host Financial Responsibility </a:t>
            </a:r>
            <a:r>
              <a:rPr lang="en-US" dirty="0" smtClean="0">
                <a:hlinkClick r:id="rId2"/>
              </a:rPr>
              <a:t>Form</a:t>
            </a:r>
            <a:endParaRPr lang="en-US" dirty="0">
              <a:hlinkClick r:id="rId5"/>
            </a:endParaRPr>
          </a:p>
          <a:p>
            <a:pPr marL="342900" lvl="1" indent="-342900"/>
            <a:r>
              <a:rPr lang="en-US" dirty="0" smtClean="0">
                <a:hlinkClick r:id="rId5"/>
              </a:rPr>
              <a:t>Fest </a:t>
            </a:r>
            <a:r>
              <a:rPr lang="en-US" dirty="0">
                <a:hlinkClick r:id="rId5"/>
              </a:rPr>
              <a:t>Concert Information Form</a:t>
            </a:r>
            <a:endParaRPr lang="en-US" dirty="0"/>
          </a:p>
          <a:p>
            <a:pPr lvl="1"/>
            <a:r>
              <a:rPr lang="en-US" dirty="0" smtClean="0"/>
              <a:t>The phone number you provide for ticket information will be posted with the event on the PMEA website.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>
                <a:hlinkClick r:id="rId6"/>
              </a:rPr>
              <a:t>Fest Insurance Form</a:t>
            </a:r>
            <a:endParaRPr lang="en-US" dirty="0"/>
          </a:p>
          <a:p>
            <a:pPr lvl="1"/>
            <a:r>
              <a:rPr lang="en-US" dirty="0" smtClean="0"/>
              <a:t>There is a $25 insurance fee PER DAY due to the state office NO LATER THAN 30 days prior to the event.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Utilize the Planning Timeline in your Host Manual.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79" y="457200"/>
            <a:ext cx="4451465" cy="5935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1951" y="2693137"/>
            <a:ext cx="2161306" cy="560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Conductor Information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810000" y="2457419"/>
            <a:ext cx="5185873" cy="36387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Secure a guest conductor as soon as you know you are hosting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Check with your district to see if you have specific conductor honorarium guidelines (the state recommendations are in the host manual)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Send your guest conductor the repertoire from the last 3 years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ontact Shanna Danielson if you need this information</a:t>
            </a:r>
          </a:p>
          <a:p>
            <a:pPr lvl="1"/>
            <a:r>
              <a:rPr lang="en-US" dirty="0" smtClean="0"/>
              <a:t>Utilize music libraries (state or district) to keep costs down!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87415" y="1921842"/>
            <a:ext cx="5194583" cy="36387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Guest Conductor contracts DO NOT need to come to the state office.  The District President, Host, and Guest Conductor should have copies.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 send a W-9 to the state office.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 send guest conductor CLEARANCES to the state office (if it is a PA conductor).</a:t>
            </a:r>
          </a:p>
          <a:p>
            <a:pPr lvl="1"/>
            <a:r>
              <a:rPr lang="en-US" dirty="0" smtClean="0"/>
              <a:t>If they are from out of state, make sure they are current with their state’s requirements)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using a past program as a template, remember to UPDATE the District and State Officers! </a:t>
            </a:r>
          </a:p>
          <a:p>
            <a:r>
              <a:rPr lang="en-US" dirty="0" smtClean="0"/>
              <a:t>Make sure to include the copyright statement in your program.</a:t>
            </a:r>
          </a:p>
          <a:p>
            <a:r>
              <a:rPr lang="en-US" dirty="0"/>
              <a:t>Send things to the State Office electronically to save postage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Programs, forms, etc.</a:t>
            </a:r>
            <a:endParaRPr lang="en-US" dirty="0"/>
          </a:p>
          <a:p>
            <a:pPr lvl="1"/>
            <a:r>
              <a:rPr lang="en-US" dirty="0" smtClean="0"/>
              <a:t>sdanielson@pmea.net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titling your event on paperwork and programs:</a:t>
            </a:r>
          </a:p>
          <a:p>
            <a:pPr lvl="1"/>
            <a:r>
              <a:rPr lang="en-US" dirty="0" smtClean="0"/>
              <a:t>Districts use Arabic Numerals (1-12)</a:t>
            </a:r>
          </a:p>
          <a:p>
            <a:pPr lvl="1"/>
            <a:r>
              <a:rPr lang="en-US" dirty="0" smtClean="0"/>
              <a:t>Region events use Roman Numerals (I-VI)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Consider Co-Hosting or </a:t>
            </a:r>
            <a:r>
              <a:rPr lang="en-US" dirty="0"/>
              <a:t>forming a “Host Committee”- this is a lot to take on by yourself.</a:t>
            </a:r>
          </a:p>
          <a:p>
            <a:pPr lvl="1"/>
            <a:r>
              <a:rPr lang="en-US" dirty="0"/>
              <a:t>This could include other music teachers in your district, booster parents, or other eager volunteers.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 GUIDELINES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16566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Medical Administration Forms should be forwarded to the Host at least ONE MONTH in advance, so that the </a:t>
            </a:r>
            <a:r>
              <a:rPr lang="en-US" dirty="0" smtClean="0"/>
              <a:t>event host and </a:t>
            </a:r>
            <a:r>
              <a:rPr lang="en-US" dirty="0"/>
              <a:t>nurse will be prepared.</a:t>
            </a:r>
          </a:p>
          <a:p>
            <a:pPr lvl="1"/>
            <a:r>
              <a:rPr lang="en-US" dirty="0"/>
              <a:t>On that note, consider setting a general form deadline 2-4 weeks prior to the event.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71845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Secure a nurse 3-6 months prior to the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is the host’s responsibility to ensure that students’ medical needs are met- arrange to have a nurse (at least on call) for the duration of the event.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67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Coordinator Is Your Friend.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It is recommended that you communicate with your Fest/Festival Coordinator </a:t>
            </a:r>
            <a:r>
              <a:rPr lang="en-US" sz="2400" u="sng" dirty="0" smtClean="0"/>
              <a:t>at least</a:t>
            </a:r>
            <a:r>
              <a:rPr lang="en-US" sz="2400" dirty="0" smtClean="0"/>
              <a:t> once a month while planning your event!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50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4002</TotalTime>
  <Words>1089</Words>
  <Application>Microsoft Office PowerPoint</Application>
  <PresentationFormat>Widescreen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Agency FB</vt:lpstr>
      <vt:lpstr>Arial</vt:lpstr>
      <vt:lpstr>Century Gothic</vt:lpstr>
      <vt:lpstr>Wingdings</vt:lpstr>
      <vt:lpstr>Wingdings 2</vt:lpstr>
      <vt:lpstr>Quotable</vt:lpstr>
      <vt:lpstr>PMEA  Fest/Festival Host Training</vt:lpstr>
      <vt:lpstr>What Kind of Event am I Hosting?</vt:lpstr>
      <vt:lpstr>First Thing’s First!</vt:lpstr>
      <vt:lpstr>Online Forms – Due ASAP  (but no later than October 1st - also available at www.pmea.net)</vt:lpstr>
      <vt:lpstr>Utilize the Planning Timeline in your Host Manual.</vt:lpstr>
      <vt:lpstr>Guest Conductor Information</vt:lpstr>
      <vt:lpstr>Useful Information</vt:lpstr>
      <vt:lpstr>NURSE GUIDELINES </vt:lpstr>
      <vt:lpstr>Your Coordinator Is Your Friend.</vt:lpstr>
      <vt:lpstr>Keep Key Parties Involved in Scheduling AND Budgeting!</vt:lpstr>
      <vt:lpstr>Stay in contact with participating directors.</vt:lpstr>
      <vt:lpstr>ACT 48 INFORMATION</vt:lpstr>
      <vt:lpstr>AFTER THE EVENT…</vt:lpstr>
      <vt:lpstr>PROFITS</vt:lpstr>
      <vt:lpstr>Speaking of that  Final Report…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PMEA  Fest/Festival Host Training</dc:title>
  <dc:creator>S Danielson</dc:creator>
  <cp:lastModifiedBy>Kayla Stiely</cp:lastModifiedBy>
  <cp:revision>66</cp:revision>
  <dcterms:created xsi:type="dcterms:W3CDTF">2017-03-08T15:59:50Z</dcterms:created>
  <dcterms:modified xsi:type="dcterms:W3CDTF">2018-09-18T14:08:54Z</dcterms:modified>
</cp:coreProperties>
</file>