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4"/>
  </p:notesMasterIdLst>
  <p:sldIdLst>
    <p:sldId id="268" r:id="rId2"/>
    <p:sldId id="269" r:id="rId3"/>
    <p:sldId id="270" r:id="rId4"/>
    <p:sldId id="271" r:id="rId5"/>
    <p:sldId id="272" r:id="rId6"/>
    <p:sldId id="274" r:id="rId7"/>
    <p:sldId id="285" r:id="rId8"/>
    <p:sldId id="276" r:id="rId9"/>
    <p:sldId id="277" r:id="rId10"/>
    <p:sldId id="286" r:id="rId11"/>
    <p:sldId id="278" r:id="rId12"/>
    <p:sldId id="287" r:id="rId13"/>
    <p:sldId id="275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279" r:id="rId27"/>
    <p:sldId id="300" r:id="rId28"/>
    <p:sldId id="283" r:id="rId29"/>
    <p:sldId id="280" r:id="rId30"/>
    <p:sldId id="281" r:id="rId31"/>
    <p:sldId id="282" r:id="rId32"/>
    <p:sldId id="28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670269645165825E-3"/>
          <c:y val="0.44058265408578795"/>
          <c:w val="0.59252043494563178"/>
          <c:h val="0.54148169823366676"/>
        </c:manualLayout>
      </c:layout>
      <c:pie3DChart>
        <c:varyColors val="1"/>
        <c:ser>
          <c:idx val="0"/>
          <c:order val="0"/>
          <c:spPr>
            <a:ln>
              <a:solidFill>
                <a:schemeClr val="accent4">
                  <a:lumMod val="60000"/>
                  <a:lumOff val="40000"/>
                </a:schemeClr>
              </a:solidFill>
            </a:ln>
          </c:spPr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8.715219277562301E-3"/>
                  <c:y val="4.66498095386356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Building Level Data,  </a:t>
                    </a:r>
                    <a:r>
                      <a:rPr lang="en-US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15%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7567794464260889E-2"/>
                  <c:y val="-3.488943192445771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Teacher </a:t>
                    </a:r>
                    <a:r>
                      <a:rPr lang="en-US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Specific Data, </a:t>
                    </a:r>
                    <a:r>
                      <a:rPr lang="en-US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15</a:t>
                    </a:r>
                    <a:r>
                      <a:rPr lang="en-US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2475067799657868"/>
                  <c:y val="-0.11660919540229885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Elective </a:t>
                    </a:r>
                    <a:r>
                      <a:rPr lang="en-US" sz="1600" b="1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Data, </a:t>
                    </a:r>
                    <a:r>
                      <a:rPr lang="en-US" sz="1600" b="1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</a:t>
                    </a:r>
                    <a:r>
                      <a:rPr lang="en-US" sz="1600" b="1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20%</a:t>
                    </a:r>
                    <a:endParaRPr lang="en-US" sz="16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6292595370210732E-2"/>
                  <c:y val="-2.078592371032810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Observation</a:t>
                    </a:r>
                    <a:r>
                      <a:rPr lang="en-US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/ </a:t>
                    </a:r>
                    <a:r>
                      <a:rPr lang="en-US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Practice, 50</a:t>
                    </a:r>
                    <a:r>
                      <a:rPr lang="en-US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Sheet1!$A$1:$A$4</c:f>
              <c:strCache>
                <c:ptCount val="4"/>
                <c:pt idx="0">
                  <c:v>Building Level Data</c:v>
                </c:pt>
                <c:pt idx="1">
                  <c:v>Teacher Specific Data</c:v>
                </c:pt>
                <c:pt idx="2">
                  <c:v>Elective Data</c:v>
                </c:pt>
                <c:pt idx="3">
                  <c:v>Observation/ Evidence</c:v>
                </c:pt>
              </c:strCache>
            </c:strRef>
          </c:cat>
          <c:val>
            <c:numRef>
              <c:f>Sheet1!$B$1:$B$4</c:f>
              <c:numCache>
                <c:formatCode>0%</c:formatCode>
                <c:ptCount val="4"/>
                <c:pt idx="0">
                  <c:v>0.15</c:v>
                </c:pt>
                <c:pt idx="1">
                  <c:v>0.15</c:v>
                </c:pt>
                <c:pt idx="2">
                  <c:v>0.2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1">
          <a:noFill/>
        </a:ln>
      </c:spPr>
    </c:plotArea>
    <c:plotVisOnly val="1"/>
    <c:dispBlanksAs val="zero"/>
    <c:showDLblsOverMax val="1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670269645165825E-3"/>
          <c:y val="0.44058265408578795"/>
          <c:w val="0.59252043494563178"/>
          <c:h val="0.54148169823366676"/>
        </c:manualLayout>
      </c:layout>
      <c:pie3DChart>
        <c:varyColors val="1"/>
        <c:ser>
          <c:idx val="0"/>
          <c:order val="0"/>
          <c:spPr>
            <a:ln>
              <a:solidFill>
                <a:schemeClr val="accent4">
                  <a:lumMod val="60000"/>
                  <a:lumOff val="40000"/>
                </a:schemeClr>
              </a:solidFill>
            </a:ln>
          </c:spPr>
          <c:explosion val="5"/>
          <c:dPt>
            <c:idx val="0"/>
            <c:bubble3D val="0"/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8.715219277562301E-3"/>
                  <c:y val="4.66498095386356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Building Level Data,  </a:t>
                    </a:r>
                    <a:r>
                      <a:rPr lang="en-US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15%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7567794464260889E-2"/>
                  <c:y val="-3.488943192445771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Teacher </a:t>
                    </a:r>
                    <a:r>
                      <a:rPr lang="en-US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Specific Data, </a:t>
                    </a:r>
                    <a:r>
                      <a:rPr lang="en-US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15</a:t>
                    </a:r>
                    <a:r>
                      <a:rPr lang="en-US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2475067799657868"/>
                  <c:y val="-0.11660919540229885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Elective </a:t>
                    </a:r>
                    <a:r>
                      <a:rPr lang="en-US" sz="1600" b="1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Data, </a:t>
                    </a:r>
                    <a:r>
                      <a:rPr lang="en-US" sz="1600" b="1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</a:t>
                    </a:r>
                    <a:r>
                      <a:rPr lang="en-US" sz="1600" b="1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20%</a:t>
                    </a:r>
                    <a:endParaRPr lang="en-US" sz="16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6292595370210732E-2"/>
                  <c:y val="-2.078592371032810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Observation</a:t>
                    </a:r>
                    <a:r>
                      <a:rPr lang="en-US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/ </a:t>
                    </a:r>
                    <a:r>
                      <a:rPr lang="en-US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Practice, 50</a:t>
                    </a:r>
                    <a:r>
                      <a:rPr lang="en-US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Sheet1!$A$1:$A$4</c:f>
              <c:strCache>
                <c:ptCount val="4"/>
                <c:pt idx="0">
                  <c:v>Building Level Data</c:v>
                </c:pt>
                <c:pt idx="1">
                  <c:v>Teacher Specific Data</c:v>
                </c:pt>
                <c:pt idx="2">
                  <c:v>Elective Data</c:v>
                </c:pt>
                <c:pt idx="3">
                  <c:v>Observation/ Evidence</c:v>
                </c:pt>
              </c:strCache>
            </c:strRef>
          </c:cat>
          <c:val>
            <c:numRef>
              <c:f>Sheet1!$B$1:$B$4</c:f>
              <c:numCache>
                <c:formatCode>0%</c:formatCode>
                <c:ptCount val="4"/>
                <c:pt idx="0">
                  <c:v>0.15</c:v>
                </c:pt>
                <c:pt idx="1">
                  <c:v>0.15</c:v>
                </c:pt>
                <c:pt idx="2">
                  <c:v>0.2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1">
          <a:noFill/>
        </a:ln>
      </c:spPr>
    </c:plotArea>
    <c:plotVisOnly val="1"/>
    <c:dispBlanksAs val="zero"/>
    <c:showDLblsOverMax val="1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A8BECB-7015-4A61-9CC7-6B538C40247C}" type="doc">
      <dgm:prSet loTypeId="urn:microsoft.com/office/officeart/2011/layout/CircleProcess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115072-5182-4146-ACF4-BF6D88F67C9D}">
      <dgm:prSet phldrT="[Text]" custT="1"/>
      <dgm:spPr/>
      <dgm:t>
        <a:bodyPr/>
        <a:lstStyle/>
        <a:p>
          <a:r>
            <a:rPr lang="en-US" sz="1800" b="1" dirty="0"/>
            <a:t>Context</a:t>
          </a:r>
        </a:p>
      </dgm:t>
    </dgm:pt>
    <dgm:pt modelId="{29E97AFC-679B-4FD5-AFF4-1BB1760BD4B9}" type="parTrans" cxnId="{099C990F-54E0-45F0-A8F7-2B6E1B852283}">
      <dgm:prSet/>
      <dgm:spPr/>
      <dgm:t>
        <a:bodyPr/>
        <a:lstStyle/>
        <a:p>
          <a:endParaRPr lang="en-US" sz="2400"/>
        </a:p>
      </dgm:t>
    </dgm:pt>
    <dgm:pt modelId="{088DF575-9FA2-4046-AE21-50D2F3C2C5F2}" type="sibTrans" cxnId="{099C990F-54E0-45F0-A8F7-2B6E1B852283}">
      <dgm:prSet/>
      <dgm:spPr/>
      <dgm:t>
        <a:bodyPr/>
        <a:lstStyle/>
        <a:p>
          <a:endParaRPr lang="en-US" sz="2400"/>
        </a:p>
      </dgm:t>
    </dgm:pt>
    <dgm:pt modelId="{C7D25E6A-383C-4455-9657-9F395ADB74E4}">
      <dgm:prSet phldrT="[Text]" custT="1"/>
      <dgm:spPr/>
      <dgm:t>
        <a:bodyPr/>
        <a:lstStyle/>
        <a:p>
          <a:r>
            <a:rPr lang="en-US" sz="1800" b="1" dirty="0"/>
            <a:t>Goal</a:t>
          </a:r>
        </a:p>
      </dgm:t>
    </dgm:pt>
    <dgm:pt modelId="{905CF583-C4E9-4DBB-B1B2-253218236FBE}" type="parTrans" cxnId="{BC728615-BE62-4DA2-B904-4A8A0170DBEF}">
      <dgm:prSet/>
      <dgm:spPr/>
      <dgm:t>
        <a:bodyPr/>
        <a:lstStyle/>
        <a:p>
          <a:endParaRPr lang="en-US" sz="2400"/>
        </a:p>
      </dgm:t>
    </dgm:pt>
    <dgm:pt modelId="{4CA5F02E-E71D-4613-9F9D-B4F436C4820D}" type="sibTrans" cxnId="{BC728615-BE62-4DA2-B904-4A8A0170DBEF}">
      <dgm:prSet/>
      <dgm:spPr/>
      <dgm:t>
        <a:bodyPr/>
        <a:lstStyle/>
        <a:p>
          <a:endParaRPr lang="en-US" sz="2400"/>
        </a:p>
      </dgm:t>
    </dgm:pt>
    <dgm:pt modelId="{F0E16F26-F286-457B-A0F7-AB9435397155}">
      <dgm:prSet phldrT="[Text]" custT="1"/>
      <dgm:spPr/>
      <dgm:t>
        <a:bodyPr/>
        <a:lstStyle/>
        <a:p>
          <a:r>
            <a:rPr lang="en-US" sz="1800" b="1" dirty="0" smtClean="0"/>
            <a:t>Measures</a:t>
          </a:r>
          <a:endParaRPr lang="en-US" sz="1800" b="1" dirty="0"/>
        </a:p>
      </dgm:t>
    </dgm:pt>
    <dgm:pt modelId="{1C080D5F-8022-4EA5-9023-97BA4FCFF2D1}" type="parTrans" cxnId="{5B72A10A-9F97-464A-85AF-2FAC282D8A64}">
      <dgm:prSet/>
      <dgm:spPr/>
      <dgm:t>
        <a:bodyPr/>
        <a:lstStyle/>
        <a:p>
          <a:endParaRPr lang="en-US" sz="2400"/>
        </a:p>
      </dgm:t>
    </dgm:pt>
    <dgm:pt modelId="{F7D647C2-9920-46C6-B261-C26D124B6892}" type="sibTrans" cxnId="{5B72A10A-9F97-464A-85AF-2FAC282D8A64}">
      <dgm:prSet/>
      <dgm:spPr/>
      <dgm:t>
        <a:bodyPr/>
        <a:lstStyle/>
        <a:p>
          <a:endParaRPr lang="en-US" sz="2400"/>
        </a:p>
      </dgm:t>
    </dgm:pt>
    <dgm:pt modelId="{2238F8D5-CC3F-43A5-9442-1671B5E47041}">
      <dgm:prSet phldrT="[Text]" custT="1"/>
      <dgm:spPr/>
      <dgm:t>
        <a:bodyPr/>
        <a:lstStyle/>
        <a:p>
          <a:r>
            <a:rPr lang="en-US" sz="1800" b="1" dirty="0" smtClean="0"/>
            <a:t>Indicators</a:t>
          </a:r>
          <a:endParaRPr lang="en-US" sz="1800" b="1" dirty="0"/>
        </a:p>
      </dgm:t>
    </dgm:pt>
    <dgm:pt modelId="{6C705C44-EAD2-400C-AFDA-7E8DDDF7F3C2}" type="parTrans" cxnId="{47B7A178-3F6E-4AB8-9EB5-5EB2D803ACAB}">
      <dgm:prSet/>
      <dgm:spPr/>
      <dgm:t>
        <a:bodyPr/>
        <a:lstStyle/>
        <a:p>
          <a:endParaRPr lang="en-US" sz="2400"/>
        </a:p>
      </dgm:t>
    </dgm:pt>
    <dgm:pt modelId="{EB827845-3583-40A0-9E90-2CBB186E02B6}" type="sibTrans" cxnId="{47B7A178-3F6E-4AB8-9EB5-5EB2D803ACAB}">
      <dgm:prSet/>
      <dgm:spPr/>
      <dgm:t>
        <a:bodyPr/>
        <a:lstStyle/>
        <a:p>
          <a:endParaRPr lang="en-US" sz="2400"/>
        </a:p>
      </dgm:t>
    </dgm:pt>
    <dgm:pt modelId="{9F13A900-7EEC-4F8E-9EA9-B62B7E38D287}">
      <dgm:prSet phldrT="[Text]" custT="1"/>
      <dgm:spPr/>
      <dgm:t>
        <a:bodyPr/>
        <a:lstStyle/>
        <a:p>
          <a:r>
            <a:rPr lang="en-US" sz="1800" b="1" dirty="0" smtClean="0"/>
            <a:t>Elective Rating</a:t>
          </a:r>
          <a:endParaRPr lang="en-US" sz="1800" b="1" dirty="0"/>
        </a:p>
      </dgm:t>
    </dgm:pt>
    <dgm:pt modelId="{712D2B20-BB5E-46E0-B97F-918CEDC4BE2C}" type="parTrans" cxnId="{DAB2879E-E016-4A73-92D0-6E0E7C8B0A06}">
      <dgm:prSet/>
      <dgm:spPr/>
      <dgm:t>
        <a:bodyPr/>
        <a:lstStyle/>
        <a:p>
          <a:endParaRPr lang="en-US" sz="2400"/>
        </a:p>
      </dgm:t>
    </dgm:pt>
    <dgm:pt modelId="{E858B59D-3754-439E-AECC-3F97403F4EB7}" type="sibTrans" cxnId="{DAB2879E-E016-4A73-92D0-6E0E7C8B0A06}">
      <dgm:prSet/>
      <dgm:spPr/>
      <dgm:t>
        <a:bodyPr/>
        <a:lstStyle/>
        <a:p>
          <a:endParaRPr lang="en-US" sz="2400"/>
        </a:p>
      </dgm:t>
    </dgm:pt>
    <dgm:pt modelId="{47464031-5835-4702-8A23-894ADD4AD959}" type="pres">
      <dgm:prSet presAssocID="{0CA8BECB-7015-4A61-9CC7-6B538C40247C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855C8BC1-1CC0-43DD-9161-0C94452311DB}" type="pres">
      <dgm:prSet presAssocID="{9F13A900-7EEC-4F8E-9EA9-B62B7E38D287}" presName="Accent5" presStyleCnt="0"/>
      <dgm:spPr/>
    </dgm:pt>
    <dgm:pt modelId="{08FF897E-E812-4C55-8166-D11DF979609C}" type="pres">
      <dgm:prSet presAssocID="{9F13A900-7EEC-4F8E-9EA9-B62B7E38D287}" presName="Accent" presStyleLbl="node1" presStyleIdx="0" presStyleCnt="5" custScaleX="180026" custScaleY="163956" custLinFactNeighborX="44839" custLinFactNeighborY="0"/>
      <dgm:spPr/>
    </dgm:pt>
    <dgm:pt modelId="{6454CEED-648E-42D5-B7CE-09ED283BDDBC}" type="pres">
      <dgm:prSet presAssocID="{9F13A900-7EEC-4F8E-9EA9-B62B7E38D287}" presName="ParentBackground5" presStyleCnt="0"/>
      <dgm:spPr/>
    </dgm:pt>
    <dgm:pt modelId="{C370D110-C8FE-4F54-AF4F-3AE13F939685}" type="pres">
      <dgm:prSet presAssocID="{9F13A900-7EEC-4F8E-9EA9-B62B7E38D287}" presName="ParentBackground" presStyleLbl="fgAcc1" presStyleIdx="0" presStyleCnt="5" custScaleX="166563" custScaleY="149506" custLinFactNeighborX="49693" custLinFactNeighborY="-79"/>
      <dgm:spPr/>
      <dgm:t>
        <a:bodyPr/>
        <a:lstStyle/>
        <a:p>
          <a:endParaRPr lang="en-US"/>
        </a:p>
      </dgm:t>
    </dgm:pt>
    <dgm:pt modelId="{A751EBC0-BFDC-403D-9CFD-36A29B9652EA}" type="pres">
      <dgm:prSet presAssocID="{9F13A900-7EEC-4F8E-9EA9-B62B7E38D287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75C6EB-4EEE-480B-8DB9-2320681A6065}" type="pres">
      <dgm:prSet presAssocID="{2238F8D5-CC3F-43A5-9442-1671B5E47041}" presName="Accent4" presStyleCnt="0"/>
      <dgm:spPr/>
    </dgm:pt>
    <dgm:pt modelId="{EC993C84-45E9-4065-B372-34FFD93045F5}" type="pres">
      <dgm:prSet presAssocID="{2238F8D5-CC3F-43A5-9442-1671B5E47041}" presName="Accent" presStyleLbl="node1" presStyleIdx="1" presStyleCnt="5" custScaleX="135587" custScaleY="121773" custLinFactNeighborX="-11512" custLinFactNeighborY="4906"/>
      <dgm:spPr/>
    </dgm:pt>
    <dgm:pt modelId="{CB7D1CA1-B2AF-4201-A8D7-55362EF6A810}" type="pres">
      <dgm:prSet presAssocID="{2238F8D5-CC3F-43A5-9442-1671B5E47041}" presName="ParentBackground4" presStyleCnt="0"/>
      <dgm:spPr/>
    </dgm:pt>
    <dgm:pt modelId="{B7551989-925D-4151-BF0D-5503090491EC}" type="pres">
      <dgm:prSet presAssocID="{2238F8D5-CC3F-43A5-9442-1671B5E47041}" presName="ParentBackground" presStyleLbl="fgAcc1" presStyleIdx="1" presStyleCnt="5" custScaleX="132888" custScaleY="120061" custLinFactNeighborX="-12633" custLinFactNeighborY="4718"/>
      <dgm:spPr/>
      <dgm:t>
        <a:bodyPr/>
        <a:lstStyle/>
        <a:p>
          <a:endParaRPr lang="en-US"/>
        </a:p>
      </dgm:t>
    </dgm:pt>
    <dgm:pt modelId="{BA9EA12B-2A9A-434B-B755-18E23299B02B}" type="pres">
      <dgm:prSet presAssocID="{2238F8D5-CC3F-43A5-9442-1671B5E47041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DC16DA-65E5-449E-8AE7-83795EEAF20C}" type="pres">
      <dgm:prSet presAssocID="{F0E16F26-F286-457B-A0F7-AB9435397155}" presName="Accent3" presStyleCnt="0"/>
      <dgm:spPr/>
    </dgm:pt>
    <dgm:pt modelId="{C2C132EE-EA6B-49C0-BF4C-C9D6F4EAEA5C}" type="pres">
      <dgm:prSet presAssocID="{F0E16F26-F286-457B-A0F7-AB9435397155}" presName="Accent" presStyleLbl="node1" presStyleIdx="2" presStyleCnt="5" custScaleX="121148" custScaleY="113235" custLinFactNeighborX="-21244" custLinFactNeighborY="7240"/>
      <dgm:spPr/>
    </dgm:pt>
    <dgm:pt modelId="{6E6903CC-B9F0-4E02-AED0-EB6180F7BA22}" type="pres">
      <dgm:prSet presAssocID="{F0E16F26-F286-457B-A0F7-AB9435397155}" presName="ParentBackground3" presStyleCnt="0"/>
      <dgm:spPr/>
    </dgm:pt>
    <dgm:pt modelId="{553EA51B-FB25-49EC-AD59-7976280634A2}" type="pres">
      <dgm:prSet presAssocID="{F0E16F26-F286-457B-A0F7-AB9435397155}" presName="ParentBackground" presStyleLbl="fgAcc1" presStyleIdx="2" presStyleCnt="5" custScaleX="121444" custScaleY="111147" custLinFactNeighborX="-25925" custLinFactNeighborY="6767"/>
      <dgm:spPr/>
      <dgm:t>
        <a:bodyPr/>
        <a:lstStyle/>
        <a:p>
          <a:endParaRPr lang="en-US"/>
        </a:p>
      </dgm:t>
    </dgm:pt>
    <dgm:pt modelId="{F003DDD8-B276-42AA-B41D-C81A301C56D5}" type="pres">
      <dgm:prSet presAssocID="{F0E16F26-F286-457B-A0F7-AB9435397155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A08C81-D47F-4428-9251-1C6C6BAA8AE5}" type="pres">
      <dgm:prSet presAssocID="{C7D25E6A-383C-4455-9657-9F395ADB74E4}" presName="Accent2" presStyleCnt="0"/>
      <dgm:spPr/>
    </dgm:pt>
    <dgm:pt modelId="{5BF56202-42AE-4CAB-9D7D-8F3B4C8AD508}" type="pres">
      <dgm:prSet presAssocID="{C7D25E6A-383C-4455-9657-9F395ADB74E4}" presName="Accent" presStyleLbl="node1" presStyleIdx="3" presStyleCnt="5" custLinFactNeighborX="-24287" custLinFactNeighborY="613"/>
      <dgm:spPr/>
    </dgm:pt>
    <dgm:pt modelId="{8C760C47-2DF8-4351-847E-2560088AB28A}" type="pres">
      <dgm:prSet presAssocID="{C7D25E6A-383C-4455-9657-9F395ADB74E4}" presName="ParentBackground2" presStyleCnt="0"/>
      <dgm:spPr/>
    </dgm:pt>
    <dgm:pt modelId="{B28B89E3-12E9-4164-9C7F-A4D1A64C9659}" type="pres">
      <dgm:prSet presAssocID="{C7D25E6A-383C-4455-9657-9F395ADB74E4}" presName="ParentBackground" presStyleLbl="fgAcc1" presStyleIdx="3" presStyleCnt="5" custLinFactNeighborX="-43042" custLinFactNeighborY="1203"/>
      <dgm:spPr/>
      <dgm:t>
        <a:bodyPr/>
        <a:lstStyle/>
        <a:p>
          <a:endParaRPr lang="en-US"/>
        </a:p>
      </dgm:t>
    </dgm:pt>
    <dgm:pt modelId="{83D743C4-8E7C-4F18-99B2-28FD158DA65D}" type="pres">
      <dgm:prSet presAssocID="{C7D25E6A-383C-4455-9657-9F395ADB74E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08B965-E259-453A-8400-5957A3463E5B}" type="pres">
      <dgm:prSet presAssocID="{AC115072-5182-4146-ACF4-BF6D88F67C9D}" presName="Accent1" presStyleCnt="0"/>
      <dgm:spPr/>
    </dgm:pt>
    <dgm:pt modelId="{A6842144-47C3-4D42-9D02-1859ED8784CB}" type="pres">
      <dgm:prSet presAssocID="{AC115072-5182-4146-ACF4-BF6D88F67C9D}" presName="Accent" presStyleLbl="node1" presStyleIdx="4" presStyleCnt="5" custLinFactNeighborX="-24214" custLinFactNeighborY="613"/>
      <dgm:spPr/>
    </dgm:pt>
    <dgm:pt modelId="{97E69B1A-9939-4299-9978-AC0450E84660}" type="pres">
      <dgm:prSet presAssocID="{AC115072-5182-4146-ACF4-BF6D88F67C9D}" presName="ParentBackground1" presStyleCnt="0"/>
      <dgm:spPr/>
    </dgm:pt>
    <dgm:pt modelId="{6D845ED8-23A0-400E-8AE4-7B881CCA11EA}" type="pres">
      <dgm:prSet presAssocID="{AC115072-5182-4146-ACF4-BF6D88F67C9D}" presName="ParentBackground" presStyleLbl="fgAcc1" presStyleIdx="4" presStyleCnt="5" custLinFactNeighborX="-42930" custLinFactNeighborY="1203"/>
      <dgm:spPr/>
      <dgm:t>
        <a:bodyPr/>
        <a:lstStyle/>
        <a:p>
          <a:endParaRPr lang="en-US"/>
        </a:p>
      </dgm:t>
    </dgm:pt>
    <dgm:pt modelId="{2B2183E2-113A-49FC-A648-77F63CF66956}" type="pres">
      <dgm:prSet presAssocID="{AC115072-5182-4146-ACF4-BF6D88F67C9D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FD3B11-79F1-49C0-AF3D-73D2C85DE47B}" type="presOf" srcId="{F0E16F26-F286-457B-A0F7-AB9435397155}" destId="{F003DDD8-B276-42AA-B41D-C81A301C56D5}" srcOrd="1" destOrd="0" presId="urn:microsoft.com/office/officeart/2011/layout/CircleProcess"/>
    <dgm:cxn modelId="{3F5A0924-F33D-4B73-90A2-3F916FB9777D}" type="presOf" srcId="{2238F8D5-CC3F-43A5-9442-1671B5E47041}" destId="{B7551989-925D-4151-BF0D-5503090491EC}" srcOrd="0" destOrd="0" presId="urn:microsoft.com/office/officeart/2011/layout/CircleProcess"/>
    <dgm:cxn modelId="{099C990F-54E0-45F0-A8F7-2B6E1B852283}" srcId="{0CA8BECB-7015-4A61-9CC7-6B538C40247C}" destId="{AC115072-5182-4146-ACF4-BF6D88F67C9D}" srcOrd="0" destOrd="0" parTransId="{29E97AFC-679B-4FD5-AFF4-1BB1760BD4B9}" sibTransId="{088DF575-9FA2-4046-AE21-50D2F3C2C5F2}"/>
    <dgm:cxn modelId="{D4F37CCA-261E-4507-8F0B-019BD06C1456}" type="presOf" srcId="{0CA8BECB-7015-4A61-9CC7-6B538C40247C}" destId="{47464031-5835-4702-8A23-894ADD4AD959}" srcOrd="0" destOrd="0" presId="urn:microsoft.com/office/officeart/2011/layout/CircleProcess"/>
    <dgm:cxn modelId="{47B7A178-3F6E-4AB8-9EB5-5EB2D803ACAB}" srcId="{0CA8BECB-7015-4A61-9CC7-6B538C40247C}" destId="{2238F8D5-CC3F-43A5-9442-1671B5E47041}" srcOrd="3" destOrd="0" parTransId="{6C705C44-EAD2-400C-AFDA-7E8DDDF7F3C2}" sibTransId="{EB827845-3583-40A0-9E90-2CBB186E02B6}"/>
    <dgm:cxn modelId="{FC1025BA-BF0E-4D0B-9323-1F26C1123617}" type="presOf" srcId="{AC115072-5182-4146-ACF4-BF6D88F67C9D}" destId="{6D845ED8-23A0-400E-8AE4-7B881CCA11EA}" srcOrd="0" destOrd="0" presId="urn:microsoft.com/office/officeart/2011/layout/CircleProcess"/>
    <dgm:cxn modelId="{670A9C21-0749-4917-8CB6-0CF78C862887}" type="presOf" srcId="{9F13A900-7EEC-4F8E-9EA9-B62B7E38D287}" destId="{A751EBC0-BFDC-403D-9CFD-36A29B9652EA}" srcOrd="1" destOrd="0" presId="urn:microsoft.com/office/officeart/2011/layout/CircleProcess"/>
    <dgm:cxn modelId="{2CCDF753-47B4-4888-AC70-960C819651DC}" type="presOf" srcId="{9F13A900-7EEC-4F8E-9EA9-B62B7E38D287}" destId="{C370D110-C8FE-4F54-AF4F-3AE13F939685}" srcOrd="0" destOrd="0" presId="urn:microsoft.com/office/officeart/2011/layout/CircleProcess"/>
    <dgm:cxn modelId="{A4C110F5-7130-4DEA-A512-C93CAC8887C1}" type="presOf" srcId="{C7D25E6A-383C-4455-9657-9F395ADB74E4}" destId="{B28B89E3-12E9-4164-9C7F-A4D1A64C9659}" srcOrd="0" destOrd="0" presId="urn:microsoft.com/office/officeart/2011/layout/CircleProcess"/>
    <dgm:cxn modelId="{DAB2879E-E016-4A73-92D0-6E0E7C8B0A06}" srcId="{0CA8BECB-7015-4A61-9CC7-6B538C40247C}" destId="{9F13A900-7EEC-4F8E-9EA9-B62B7E38D287}" srcOrd="4" destOrd="0" parTransId="{712D2B20-BB5E-46E0-B97F-918CEDC4BE2C}" sibTransId="{E858B59D-3754-439E-AECC-3F97403F4EB7}"/>
    <dgm:cxn modelId="{5B72A10A-9F97-464A-85AF-2FAC282D8A64}" srcId="{0CA8BECB-7015-4A61-9CC7-6B538C40247C}" destId="{F0E16F26-F286-457B-A0F7-AB9435397155}" srcOrd="2" destOrd="0" parTransId="{1C080D5F-8022-4EA5-9023-97BA4FCFF2D1}" sibTransId="{F7D647C2-9920-46C6-B261-C26D124B6892}"/>
    <dgm:cxn modelId="{A9BC4471-F1DE-4E8B-8EC8-D8D9650BD500}" type="presOf" srcId="{C7D25E6A-383C-4455-9657-9F395ADB74E4}" destId="{83D743C4-8E7C-4F18-99B2-28FD158DA65D}" srcOrd="1" destOrd="0" presId="urn:microsoft.com/office/officeart/2011/layout/CircleProcess"/>
    <dgm:cxn modelId="{08DE087B-0BFE-4BC7-83A7-93496567FD55}" type="presOf" srcId="{F0E16F26-F286-457B-A0F7-AB9435397155}" destId="{553EA51B-FB25-49EC-AD59-7976280634A2}" srcOrd="0" destOrd="0" presId="urn:microsoft.com/office/officeart/2011/layout/CircleProcess"/>
    <dgm:cxn modelId="{520E6B4C-FE58-419C-8CFD-95779FEFA144}" type="presOf" srcId="{2238F8D5-CC3F-43A5-9442-1671B5E47041}" destId="{BA9EA12B-2A9A-434B-B755-18E23299B02B}" srcOrd="1" destOrd="0" presId="urn:microsoft.com/office/officeart/2011/layout/CircleProcess"/>
    <dgm:cxn modelId="{BC728615-BE62-4DA2-B904-4A8A0170DBEF}" srcId="{0CA8BECB-7015-4A61-9CC7-6B538C40247C}" destId="{C7D25E6A-383C-4455-9657-9F395ADB74E4}" srcOrd="1" destOrd="0" parTransId="{905CF583-C4E9-4DBB-B1B2-253218236FBE}" sibTransId="{4CA5F02E-E71D-4613-9F9D-B4F436C4820D}"/>
    <dgm:cxn modelId="{042A5142-77A4-4F0F-A537-99D8E3CC40F1}" type="presOf" srcId="{AC115072-5182-4146-ACF4-BF6D88F67C9D}" destId="{2B2183E2-113A-49FC-A648-77F63CF66956}" srcOrd="1" destOrd="0" presId="urn:microsoft.com/office/officeart/2011/layout/CircleProcess"/>
    <dgm:cxn modelId="{BE5C2B29-60CC-408F-BBCC-BDB216DAF8B8}" type="presParOf" srcId="{47464031-5835-4702-8A23-894ADD4AD959}" destId="{855C8BC1-1CC0-43DD-9161-0C94452311DB}" srcOrd="0" destOrd="0" presId="urn:microsoft.com/office/officeart/2011/layout/CircleProcess"/>
    <dgm:cxn modelId="{0A018B01-3DD9-4F6B-97CF-37DEE67C8784}" type="presParOf" srcId="{855C8BC1-1CC0-43DD-9161-0C94452311DB}" destId="{08FF897E-E812-4C55-8166-D11DF979609C}" srcOrd="0" destOrd="0" presId="urn:microsoft.com/office/officeart/2011/layout/CircleProcess"/>
    <dgm:cxn modelId="{4C26EA1B-946F-426F-BD04-5187B6D0F284}" type="presParOf" srcId="{47464031-5835-4702-8A23-894ADD4AD959}" destId="{6454CEED-648E-42D5-B7CE-09ED283BDDBC}" srcOrd="1" destOrd="0" presId="urn:microsoft.com/office/officeart/2011/layout/CircleProcess"/>
    <dgm:cxn modelId="{EC10E940-CA3E-440F-B086-B29D313676EC}" type="presParOf" srcId="{6454CEED-648E-42D5-B7CE-09ED283BDDBC}" destId="{C370D110-C8FE-4F54-AF4F-3AE13F939685}" srcOrd="0" destOrd="0" presId="urn:microsoft.com/office/officeart/2011/layout/CircleProcess"/>
    <dgm:cxn modelId="{12623E70-C650-4E57-B0D0-62348843FA85}" type="presParOf" srcId="{47464031-5835-4702-8A23-894ADD4AD959}" destId="{A751EBC0-BFDC-403D-9CFD-36A29B9652EA}" srcOrd="2" destOrd="0" presId="urn:microsoft.com/office/officeart/2011/layout/CircleProcess"/>
    <dgm:cxn modelId="{904B1A7C-956A-477C-8D29-E24381019D40}" type="presParOf" srcId="{47464031-5835-4702-8A23-894ADD4AD959}" destId="{1075C6EB-4EEE-480B-8DB9-2320681A6065}" srcOrd="3" destOrd="0" presId="urn:microsoft.com/office/officeart/2011/layout/CircleProcess"/>
    <dgm:cxn modelId="{ABF4E7BE-FD68-49FF-A5C9-77A2BB7BC687}" type="presParOf" srcId="{1075C6EB-4EEE-480B-8DB9-2320681A6065}" destId="{EC993C84-45E9-4065-B372-34FFD93045F5}" srcOrd="0" destOrd="0" presId="urn:microsoft.com/office/officeart/2011/layout/CircleProcess"/>
    <dgm:cxn modelId="{780FEE74-B203-4ECE-A022-746481B2FDFA}" type="presParOf" srcId="{47464031-5835-4702-8A23-894ADD4AD959}" destId="{CB7D1CA1-B2AF-4201-A8D7-55362EF6A810}" srcOrd="4" destOrd="0" presId="urn:microsoft.com/office/officeart/2011/layout/CircleProcess"/>
    <dgm:cxn modelId="{900294D0-9735-4186-99DE-C4D4BB905358}" type="presParOf" srcId="{CB7D1CA1-B2AF-4201-A8D7-55362EF6A810}" destId="{B7551989-925D-4151-BF0D-5503090491EC}" srcOrd="0" destOrd="0" presId="urn:microsoft.com/office/officeart/2011/layout/CircleProcess"/>
    <dgm:cxn modelId="{4B713093-723D-42F3-8030-B2113A3B1FB0}" type="presParOf" srcId="{47464031-5835-4702-8A23-894ADD4AD959}" destId="{BA9EA12B-2A9A-434B-B755-18E23299B02B}" srcOrd="5" destOrd="0" presId="urn:microsoft.com/office/officeart/2011/layout/CircleProcess"/>
    <dgm:cxn modelId="{96135DA7-C44F-423F-9818-C71F9E5FA1A6}" type="presParOf" srcId="{47464031-5835-4702-8A23-894ADD4AD959}" destId="{A4DC16DA-65E5-449E-8AE7-83795EEAF20C}" srcOrd="6" destOrd="0" presId="urn:microsoft.com/office/officeart/2011/layout/CircleProcess"/>
    <dgm:cxn modelId="{F18ED12B-DE5F-4051-B723-13E3CA46A6DB}" type="presParOf" srcId="{A4DC16DA-65E5-449E-8AE7-83795EEAF20C}" destId="{C2C132EE-EA6B-49C0-BF4C-C9D6F4EAEA5C}" srcOrd="0" destOrd="0" presId="urn:microsoft.com/office/officeart/2011/layout/CircleProcess"/>
    <dgm:cxn modelId="{D46F8DA1-6C78-459A-8E0B-CCE31DF5D0B8}" type="presParOf" srcId="{47464031-5835-4702-8A23-894ADD4AD959}" destId="{6E6903CC-B9F0-4E02-AED0-EB6180F7BA22}" srcOrd="7" destOrd="0" presId="urn:microsoft.com/office/officeart/2011/layout/CircleProcess"/>
    <dgm:cxn modelId="{820D7D65-A1B1-451F-A468-0C64F7777DEE}" type="presParOf" srcId="{6E6903CC-B9F0-4E02-AED0-EB6180F7BA22}" destId="{553EA51B-FB25-49EC-AD59-7976280634A2}" srcOrd="0" destOrd="0" presId="urn:microsoft.com/office/officeart/2011/layout/CircleProcess"/>
    <dgm:cxn modelId="{6BD3AC82-3976-46AF-8B23-4E545F89DF5A}" type="presParOf" srcId="{47464031-5835-4702-8A23-894ADD4AD959}" destId="{F003DDD8-B276-42AA-B41D-C81A301C56D5}" srcOrd="8" destOrd="0" presId="urn:microsoft.com/office/officeart/2011/layout/CircleProcess"/>
    <dgm:cxn modelId="{99309E8D-E6A6-4B7C-914E-FF35577252B8}" type="presParOf" srcId="{47464031-5835-4702-8A23-894ADD4AD959}" destId="{16A08C81-D47F-4428-9251-1C6C6BAA8AE5}" srcOrd="9" destOrd="0" presId="urn:microsoft.com/office/officeart/2011/layout/CircleProcess"/>
    <dgm:cxn modelId="{017F2E38-BCD5-451D-BB89-1ED5865A0D4B}" type="presParOf" srcId="{16A08C81-D47F-4428-9251-1C6C6BAA8AE5}" destId="{5BF56202-42AE-4CAB-9D7D-8F3B4C8AD508}" srcOrd="0" destOrd="0" presId="urn:microsoft.com/office/officeart/2011/layout/CircleProcess"/>
    <dgm:cxn modelId="{98FA8FB5-E0D5-4D56-9C79-201B265593E5}" type="presParOf" srcId="{47464031-5835-4702-8A23-894ADD4AD959}" destId="{8C760C47-2DF8-4351-847E-2560088AB28A}" srcOrd="10" destOrd="0" presId="urn:microsoft.com/office/officeart/2011/layout/CircleProcess"/>
    <dgm:cxn modelId="{5306BBA5-423B-43A6-A489-E99B53D87C6A}" type="presParOf" srcId="{8C760C47-2DF8-4351-847E-2560088AB28A}" destId="{B28B89E3-12E9-4164-9C7F-A4D1A64C9659}" srcOrd="0" destOrd="0" presId="urn:microsoft.com/office/officeart/2011/layout/CircleProcess"/>
    <dgm:cxn modelId="{9B9DEB7E-ECF2-4046-B0B7-13F9F8BC9EEF}" type="presParOf" srcId="{47464031-5835-4702-8A23-894ADD4AD959}" destId="{83D743C4-8E7C-4F18-99B2-28FD158DA65D}" srcOrd="11" destOrd="0" presId="urn:microsoft.com/office/officeart/2011/layout/CircleProcess"/>
    <dgm:cxn modelId="{4D7139F8-2683-4607-B106-E1A790DB3BEB}" type="presParOf" srcId="{47464031-5835-4702-8A23-894ADD4AD959}" destId="{B208B965-E259-453A-8400-5957A3463E5B}" srcOrd="12" destOrd="0" presId="urn:microsoft.com/office/officeart/2011/layout/CircleProcess"/>
    <dgm:cxn modelId="{9F62717C-DE20-480C-A224-5EC9F7DF5B5A}" type="presParOf" srcId="{B208B965-E259-453A-8400-5957A3463E5B}" destId="{A6842144-47C3-4D42-9D02-1859ED8784CB}" srcOrd="0" destOrd="0" presId="urn:microsoft.com/office/officeart/2011/layout/CircleProcess"/>
    <dgm:cxn modelId="{4CF0EF59-E74D-4A8E-B276-69D85C5DB2C3}" type="presParOf" srcId="{47464031-5835-4702-8A23-894ADD4AD959}" destId="{97E69B1A-9939-4299-9978-AC0450E84660}" srcOrd="13" destOrd="0" presId="urn:microsoft.com/office/officeart/2011/layout/CircleProcess"/>
    <dgm:cxn modelId="{9849D106-FF68-4E23-BD70-25C1050DA50E}" type="presParOf" srcId="{97E69B1A-9939-4299-9978-AC0450E84660}" destId="{6D845ED8-23A0-400E-8AE4-7B881CCA11EA}" srcOrd="0" destOrd="0" presId="urn:microsoft.com/office/officeart/2011/layout/CircleProcess"/>
    <dgm:cxn modelId="{FD6D6E36-1537-4946-955B-A90D1AFB73B1}" type="presParOf" srcId="{47464031-5835-4702-8A23-894ADD4AD959}" destId="{2B2183E2-113A-49FC-A648-77F63CF66956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0.01759</cdr:x>
      <cdr:y>0.14076</cdr:y>
    </cdr:from>
    <cdr:to>
      <cdr:x>0.37237</cdr:x>
      <cdr:y>0.42228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2400" y="838200"/>
          <a:ext cx="3073976" cy="1676400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accent4">
                <a:shade val="30000"/>
                <a:satMod val="115000"/>
              </a:schemeClr>
            </a:gs>
            <a:gs pos="50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2700000" scaled="1"/>
          <a:tileRect/>
        </a:gra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Teacher Observation &amp; Practice</a:t>
          </a:r>
        </a:p>
        <a:p xmlns:a="http://schemas.openxmlformats.org/drawingml/2006/main">
          <a:r>
            <a:rPr lang="en-US" sz="1400" b="1" i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Effective 2013-2014 SY</a:t>
          </a:r>
          <a:endParaRPr lang="en-US" sz="1400" b="1" i="1" dirty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 xmlns:a="http://schemas.openxmlformats.org/drawingml/2006/main">
          <a:r>
            <a:rPr lang="en-US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Danielson Framework Domains</a:t>
          </a:r>
        </a:p>
        <a:p xmlns:a="http://schemas.openxmlformats.org/drawingml/2006/main">
          <a:pPr marL="228600" indent="-228600">
            <a:buAutoNum type="arabicPeriod"/>
          </a:pPr>
          <a:r>
            <a:rPr lang="en-US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Planning and Preparation</a:t>
          </a:r>
        </a:p>
        <a:p xmlns:a="http://schemas.openxmlformats.org/drawingml/2006/main">
          <a:pPr marL="228600" indent="-228600">
            <a:buAutoNum type="arabicPeriod"/>
          </a:pPr>
          <a:r>
            <a:rPr lang="en-US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Classroom Environment</a:t>
          </a:r>
        </a:p>
        <a:p xmlns:a="http://schemas.openxmlformats.org/drawingml/2006/main">
          <a:pPr marL="228600" indent="-228600">
            <a:buAutoNum type="arabicPeriod"/>
          </a:pPr>
          <a:r>
            <a:rPr lang="en-US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Instruction</a:t>
          </a:r>
        </a:p>
        <a:p xmlns:a="http://schemas.openxmlformats.org/drawingml/2006/main">
          <a:pPr marL="228600" indent="-228600">
            <a:buAutoNum type="arabicPeriod"/>
          </a:pPr>
          <a:r>
            <a:rPr lang="en-US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Professional </a:t>
          </a:r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Responsibilities</a:t>
          </a:r>
        </a:p>
        <a:p xmlns:a="http://schemas.openxmlformats.org/drawingml/2006/main">
          <a:endParaRPr lang="en-US" sz="1400" i="1" dirty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  <cdr:relSizeAnchor xmlns:cdr="http://schemas.openxmlformats.org/drawingml/2006/chartDrawing">
    <cdr:from>
      <cdr:x>0.07547</cdr:x>
      <cdr:y>0.57143</cdr:y>
    </cdr:from>
    <cdr:to>
      <cdr:x>0.35849</cdr:x>
      <cdr:y>0.88312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9600" y="3352800"/>
          <a:ext cx="2286000" cy="1828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4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cdr:txBody>
    </cdr:sp>
  </cdr:relSizeAnchor>
  <cdr:relSizeAnchor xmlns:cdr="http://schemas.openxmlformats.org/drawingml/2006/chartDrawing">
    <cdr:from>
      <cdr:x>0.5283</cdr:x>
      <cdr:y>0.09091</cdr:y>
    </cdr:from>
    <cdr:to>
      <cdr:x>0.91509</cdr:x>
      <cdr:y>0.2987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267200" y="533400"/>
          <a:ext cx="31242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0.44852</cdr:x>
      <cdr:y>0.09195</cdr:y>
    </cdr:from>
    <cdr:to>
      <cdr:x>0.99614</cdr:x>
      <cdr:y>0.3975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86200" y="609600"/>
          <a:ext cx="4744853" cy="2025614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8100000" scaled="1"/>
          <a:tileRect/>
        </a:gra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Building Level Data/School Performance Profile</a:t>
          </a:r>
        </a:p>
        <a:p xmlns:a="http://schemas.openxmlformats.org/drawingml/2006/main">
          <a:r>
            <a:rPr lang="en-US" sz="1400" b="1" i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Effective 2013-2014 SY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Indicators of Academic Achievement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Indicators of Closing the Achievement Gap, All Students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Indicators of Closing the Achievement Gap, Subgroups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Academic Growth PVAAS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Other Academic Indicators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Credit for Advanced Achievement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endParaRPr lang="en-US" sz="1400" dirty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  <cdr:relSizeAnchor xmlns:cdr="http://schemas.openxmlformats.org/drawingml/2006/chartDrawing">
    <cdr:from>
      <cdr:x>0.61207</cdr:x>
      <cdr:y>0.44828</cdr:y>
    </cdr:from>
    <cdr:to>
      <cdr:x>0.99302</cdr:x>
      <cdr:y>0.65818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410200" y="2971800"/>
          <a:ext cx="3367294" cy="1391537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accent2">
                <a:shade val="30000"/>
                <a:satMod val="115000"/>
              </a:schemeClr>
            </a:gs>
            <a:gs pos="50000">
              <a:schemeClr val="accent2">
                <a:shade val="67500"/>
                <a:satMod val="115000"/>
              </a:schemeClr>
            </a:gs>
            <a:gs pos="100000">
              <a:schemeClr val="accent2">
                <a:shade val="100000"/>
                <a:satMod val="115000"/>
              </a:schemeClr>
            </a:gs>
          </a:gsLst>
          <a:lin ang="10800000" scaled="1"/>
          <a:tileRect/>
        </a:gra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Teacher Specific Data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PVAAS / Growth 3 Year Rolling Average</a:t>
          </a:r>
        </a:p>
        <a:p xmlns:a="http://schemas.openxmlformats.org/drawingml/2006/main">
          <a:pPr marL="342900" indent="-342900">
            <a:buAutoNum type="arabicPeriod"/>
          </a:pPr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2013-2014 SY</a:t>
          </a:r>
        </a:p>
        <a:p xmlns:a="http://schemas.openxmlformats.org/drawingml/2006/main">
          <a:pPr marL="342900" indent="-342900">
            <a:buAutoNum type="arabicPeriod"/>
          </a:pPr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2014-2015 SY</a:t>
          </a:r>
        </a:p>
        <a:p xmlns:a="http://schemas.openxmlformats.org/drawingml/2006/main">
          <a:pPr marL="342900" indent="-342900">
            <a:buAutoNum type="arabicPeriod"/>
          </a:pPr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2015-2016 SY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Other data as provided in Act 82</a:t>
          </a:r>
        </a:p>
        <a:p xmlns:a="http://schemas.openxmlformats.org/drawingml/2006/main">
          <a:endParaRPr lang="en-US" sz="1400" dirty="0" smtClean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 xmlns:a="http://schemas.openxmlformats.org/drawingml/2006/main">
          <a:pPr marL="342900" indent="-342900">
            <a:buAutoNum type="arabicPeriod"/>
          </a:pPr>
          <a:endParaRPr lang="en-US" sz="1400" dirty="0" smtClean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 xmlns:a="http://schemas.openxmlformats.org/drawingml/2006/main">
          <a:pPr marL="342900" indent="-342900">
            <a:buAutoNum type="arabicPeriod"/>
          </a:pPr>
          <a:endParaRPr lang="en-US" sz="1400" dirty="0" smtClean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 xmlns:a="http://schemas.openxmlformats.org/drawingml/2006/main">
          <a:endParaRPr lang="en-US" sz="1400" b="1" i="1" dirty="0" smtClean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 xmlns:a="http://schemas.openxmlformats.org/drawingml/2006/main">
          <a:r>
            <a:rPr lang="en-US" sz="1400" b="1" i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  </a:t>
          </a:r>
        </a:p>
        <a:p xmlns:a="http://schemas.openxmlformats.org/drawingml/2006/main">
          <a:endParaRPr lang="en-US" sz="1400" dirty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  <cdr:relSizeAnchor xmlns:cdr="http://schemas.openxmlformats.org/drawingml/2006/chartDrawing">
    <cdr:from>
      <cdr:x>0.51724</cdr:x>
      <cdr:y>0.67816</cdr:y>
    </cdr:from>
    <cdr:to>
      <cdr:x>0.99612</cdr:x>
      <cdr:y>0.98851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572000" y="4495800"/>
          <a:ext cx="4232917" cy="2057400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accent3">
                <a:shade val="30000"/>
                <a:satMod val="115000"/>
              </a:schemeClr>
            </a:gs>
            <a:gs pos="50000">
              <a:schemeClr val="accent3">
                <a:shade val="67500"/>
                <a:satMod val="115000"/>
              </a:schemeClr>
            </a:gs>
            <a:gs pos="100000">
              <a:schemeClr val="accent3">
                <a:shade val="100000"/>
                <a:satMod val="115000"/>
              </a:schemeClr>
            </a:gs>
          </a:gsLst>
          <a:lin ang="13500000" scaled="1"/>
          <a:tileRect/>
        </a:gra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000" b="1" dirty="0" smtClean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 xmlns:a="http://schemas.openxmlformats.org/drawingml/2006/main">
          <a:r>
            <a:rPr lang="en-US" sz="1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Elective Data/ </a:t>
          </a:r>
        </a:p>
        <a:p xmlns:a="http://schemas.openxmlformats.org/drawingml/2006/main">
          <a:r>
            <a:rPr lang="en-US" sz="1400" b="1" i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Optional 2013-2014 SY</a:t>
          </a:r>
        </a:p>
        <a:p xmlns:a="http://schemas.openxmlformats.org/drawingml/2006/main">
          <a:r>
            <a:rPr lang="en-US" sz="1400" b="1" i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Effective 2014-2015 SY</a:t>
          </a:r>
        </a:p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District Designed Measures and Examinations</a:t>
          </a:r>
        </a:p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Nationally Recognized Standardized Tests</a:t>
          </a:r>
        </a:p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Industry Certification Examinations</a:t>
          </a:r>
        </a:p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Student Projects Pursuant to Local Requirements</a:t>
          </a:r>
        </a:p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Student Portfolios Pursuant to Local Requirements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0.12297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-228600" y="-838200"/>
          <a:ext cx="8664498" cy="7322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800" b="1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Teacher Effectiveness System in Act 82 of 2012 </a:t>
          </a:r>
        </a:p>
        <a:p xmlns:a="http://schemas.openxmlformats.org/drawingml/2006/main">
          <a:pPr algn="ctr"/>
          <a:endParaRPr lang="en-US" sz="2000" b="1" dirty="0">
            <a:solidFill>
              <a:schemeClr val="tx2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  <cdr:relSizeAnchor xmlns:cdr="http://schemas.openxmlformats.org/drawingml/2006/chartDrawing">
    <cdr:from>
      <cdr:x>0.01759</cdr:x>
      <cdr:y>0.06897</cdr:y>
    </cdr:from>
    <cdr:to>
      <cdr:x>0.40455</cdr:x>
      <cdr:y>0.12644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152400" y="457200"/>
          <a:ext cx="3352800" cy="3810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Teachers </a:t>
          </a:r>
          <a:r>
            <a:rPr lang="en-US" sz="1800" b="1" u="sng" dirty="0" smtClean="0"/>
            <a:t>with</a:t>
          </a:r>
          <a:r>
            <a:rPr lang="en-US" sz="1800" dirty="0" smtClean="0"/>
            <a:t> Eligible PVAAS Data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0.68103</cdr:x>
      <cdr:y>0.68966</cdr:y>
    </cdr:from>
    <cdr:to>
      <cdr:x>0.76019</cdr:x>
      <cdr:y>0.73563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019800" y="4572000"/>
          <a:ext cx="699628" cy="3048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SLOs</a:t>
          </a:r>
          <a:endParaRPr lang="en-US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0.01759</cdr:x>
      <cdr:y>0.14076</cdr:y>
    </cdr:from>
    <cdr:to>
      <cdr:x>0.37237</cdr:x>
      <cdr:y>0.42228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2400" y="838200"/>
          <a:ext cx="3073976" cy="1676400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accent4">
                <a:shade val="30000"/>
                <a:satMod val="115000"/>
              </a:schemeClr>
            </a:gs>
            <a:gs pos="50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2700000" scaled="1"/>
          <a:tileRect/>
        </a:gra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Teacher Observation &amp; Practice</a:t>
          </a:r>
        </a:p>
        <a:p xmlns:a="http://schemas.openxmlformats.org/drawingml/2006/main">
          <a:r>
            <a:rPr lang="en-US" sz="1400" b="1" i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Effective 2013-2014 SY</a:t>
          </a:r>
          <a:endParaRPr lang="en-US" sz="1400" b="1" i="1" dirty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 xmlns:a="http://schemas.openxmlformats.org/drawingml/2006/main">
          <a:r>
            <a:rPr lang="en-US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Danielson Framework Domains</a:t>
          </a:r>
        </a:p>
        <a:p xmlns:a="http://schemas.openxmlformats.org/drawingml/2006/main">
          <a:pPr marL="228600" indent="-228600">
            <a:buAutoNum type="arabicPeriod"/>
          </a:pPr>
          <a:r>
            <a:rPr lang="en-US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Planning and Preparation</a:t>
          </a:r>
        </a:p>
        <a:p xmlns:a="http://schemas.openxmlformats.org/drawingml/2006/main">
          <a:pPr marL="228600" indent="-228600">
            <a:buAutoNum type="arabicPeriod"/>
          </a:pPr>
          <a:r>
            <a:rPr lang="en-US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Classroom Environment</a:t>
          </a:r>
        </a:p>
        <a:p xmlns:a="http://schemas.openxmlformats.org/drawingml/2006/main">
          <a:pPr marL="228600" indent="-228600">
            <a:buAutoNum type="arabicPeriod"/>
          </a:pPr>
          <a:r>
            <a:rPr lang="en-US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Instruction</a:t>
          </a:r>
        </a:p>
        <a:p xmlns:a="http://schemas.openxmlformats.org/drawingml/2006/main">
          <a:pPr marL="228600" indent="-228600">
            <a:buAutoNum type="arabicPeriod"/>
          </a:pPr>
          <a:r>
            <a:rPr lang="en-US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Professional </a:t>
          </a:r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Responsibilities</a:t>
          </a:r>
        </a:p>
        <a:p xmlns:a="http://schemas.openxmlformats.org/drawingml/2006/main">
          <a:endParaRPr lang="en-US" sz="1400" i="1" dirty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  <cdr:relSizeAnchor xmlns:cdr="http://schemas.openxmlformats.org/drawingml/2006/chartDrawing">
    <cdr:from>
      <cdr:x>0.07547</cdr:x>
      <cdr:y>0.57143</cdr:y>
    </cdr:from>
    <cdr:to>
      <cdr:x>0.35849</cdr:x>
      <cdr:y>0.88312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9600" y="3352800"/>
          <a:ext cx="2286000" cy="1828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4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cdr:txBody>
    </cdr:sp>
  </cdr:relSizeAnchor>
  <cdr:relSizeAnchor xmlns:cdr="http://schemas.openxmlformats.org/drawingml/2006/chartDrawing">
    <cdr:from>
      <cdr:x>0.5283</cdr:x>
      <cdr:y>0.09091</cdr:y>
    </cdr:from>
    <cdr:to>
      <cdr:x>0.91509</cdr:x>
      <cdr:y>0.2987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267200" y="533400"/>
          <a:ext cx="31242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0.44852</cdr:x>
      <cdr:y>0.09195</cdr:y>
    </cdr:from>
    <cdr:to>
      <cdr:x>0.99614</cdr:x>
      <cdr:y>0.3975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86200" y="609600"/>
          <a:ext cx="4744853" cy="2025614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8100000" scaled="1"/>
          <a:tileRect/>
        </a:gra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Building Level Data/School Performance Profile</a:t>
          </a:r>
        </a:p>
        <a:p xmlns:a="http://schemas.openxmlformats.org/drawingml/2006/main">
          <a:r>
            <a:rPr lang="en-US" sz="1400" b="1" i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Effective 2013-2014 SY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Indicators of Academic Achievement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Indicators of Closing the Achievement Gap, All Students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Indicators of Closing the Achievement Gap, Subgroups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Academic Growth PVAAS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Other Academic Indicators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Credit for Advanced Achievement</a:t>
          </a:r>
        </a:p>
        <a:p xmlns:a="http://schemas.openxmlformats.org/drawingml/2006/main">
          <a:r>
            <a:rPr lang="en-US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endParaRPr lang="en-US" sz="1400" dirty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  <cdr:relSizeAnchor xmlns:cdr="http://schemas.openxmlformats.org/drawingml/2006/chartDrawing">
    <cdr:from>
      <cdr:x>0.61207</cdr:x>
      <cdr:y>0.44828</cdr:y>
    </cdr:from>
    <cdr:to>
      <cdr:x>0.99302</cdr:x>
      <cdr:y>0.58621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410209" y="2971827"/>
          <a:ext cx="3367293" cy="91437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400" b="1" dirty="0" smtClean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 xmlns:a="http://schemas.openxmlformats.org/drawingml/2006/main">
          <a:r>
            <a:rPr lang="en-US" sz="1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Elective Data/ </a:t>
          </a:r>
        </a:p>
      </cdr:txBody>
    </cdr:sp>
  </cdr:relSizeAnchor>
  <cdr:relSizeAnchor xmlns:cdr="http://schemas.openxmlformats.org/drawingml/2006/chartDrawing">
    <cdr:from>
      <cdr:x>0.51724</cdr:x>
      <cdr:y>0.67816</cdr:y>
    </cdr:from>
    <cdr:to>
      <cdr:x>0.99612</cdr:x>
      <cdr:y>0.98851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572000" y="4495800"/>
          <a:ext cx="4232917" cy="2057400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accent3">
                <a:shade val="30000"/>
                <a:satMod val="115000"/>
              </a:schemeClr>
            </a:gs>
            <a:gs pos="50000">
              <a:schemeClr val="accent3">
                <a:shade val="67500"/>
                <a:satMod val="115000"/>
              </a:schemeClr>
            </a:gs>
            <a:gs pos="100000">
              <a:schemeClr val="accent3">
                <a:shade val="100000"/>
                <a:satMod val="115000"/>
              </a:schemeClr>
            </a:gs>
          </a:gsLst>
          <a:lin ang="13500000" scaled="1"/>
          <a:tileRect/>
        </a:gra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000" b="1" dirty="0" smtClean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 xmlns:a="http://schemas.openxmlformats.org/drawingml/2006/main">
          <a:r>
            <a:rPr lang="en-US" sz="1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Elective Data/ </a:t>
          </a:r>
        </a:p>
        <a:p xmlns:a="http://schemas.openxmlformats.org/drawingml/2006/main">
          <a:r>
            <a:rPr lang="en-US" sz="1400" b="1" i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Optional 2013-2014 SY</a:t>
          </a:r>
        </a:p>
        <a:p xmlns:a="http://schemas.openxmlformats.org/drawingml/2006/main">
          <a:r>
            <a:rPr lang="en-US" sz="1400" b="1" i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Effective 2014-2015 SY</a:t>
          </a:r>
        </a:p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District Designed Measures and Examinations</a:t>
          </a:r>
        </a:p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Nationally Recognized Standardized Tests</a:t>
          </a:r>
        </a:p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Industry Certification Examinations</a:t>
          </a:r>
        </a:p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Student Projects Pursuant to Local Requirements</a:t>
          </a:r>
        </a:p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Student Portfolios Pursuant to Local Requirements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0.12297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-228600" y="-838200"/>
          <a:ext cx="8664498" cy="7322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800" b="1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Teacher Effectiveness System in Act 82 of 2012 </a:t>
          </a:r>
        </a:p>
        <a:p xmlns:a="http://schemas.openxmlformats.org/drawingml/2006/main">
          <a:pPr algn="ctr"/>
          <a:endParaRPr lang="en-US" sz="2000" b="1" dirty="0">
            <a:solidFill>
              <a:schemeClr val="tx2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  <cdr:relSizeAnchor xmlns:cdr="http://schemas.openxmlformats.org/drawingml/2006/chartDrawing">
    <cdr:from>
      <cdr:x>0.01724</cdr:x>
      <cdr:y>0.06897</cdr:y>
    </cdr:from>
    <cdr:to>
      <cdr:x>0.43966</cdr:x>
      <cdr:y>0.12644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152400" y="457200"/>
          <a:ext cx="3733800" cy="3810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Teachers </a:t>
          </a:r>
          <a:r>
            <a:rPr lang="en-US" sz="1800" b="1" dirty="0" smtClean="0"/>
            <a:t>without </a:t>
          </a:r>
          <a:r>
            <a:rPr lang="en-US" sz="1800" dirty="0" smtClean="0"/>
            <a:t>Eligible PVAAS Data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0.78448</cdr:x>
      <cdr:y>0.48276</cdr:y>
    </cdr:from>
    <cdr:to>
      <cdr:x>0.86364</cdr:x>
      <cdr:y>0.52873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934200" y="3200400"/>
          <a:ext cx="699711" cy="30475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SLOs</a:t>
          </a:r>
          <a:endParaRPr lang="en-US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0.68103</cdr:x>
      <cdr:y>0.68966</cdr:y>
    </cdr:from>
    <cdr:to>
      <cdr:x>0.76019</cdr:x>
      <cdr:y>0.73563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019800" y="4572000"/>
          <a:ext cx="699711" cy="30475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SLOs</a:t>
          </a:r>
          <a:endParaRPr lang="en-US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0.02004</cdr:x>
      <cdr:y>0.91647</cdr:y>
    </cdr:from>
    <cdr:to>
      <cdr:x>0.26004</cdr:x>
      <cdr:y>0.99617</cdr:y>
    </cdr:to>
    <cdr:sp macro="" textlink="">
      <cdr:nvSpPr>
        <cdr:cNvPr id="14" name="Left Arrow 13"/>
        <cdr:cNvSpPr/>
      </cdr:nvSpPr>
      <cdr:spPr>
        <a:xfrm xmlns:a="http://schemas.openxmlformats.org/drawingml/2006/main">
          <a:off x="177159" y="6075615"/>
          <a:ext cx="2121397" cy="528385"/>
        </a:xfrm>
        <a:prstGeom xmlns:a="http://schemas.openxmlformats.org/drawingml/2006/main" prst="leftArrow">
          <a:avLst/>
        </a:prstGeom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dirty="0" smtClean="0"/>
            <a:t>Teacher Observation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0.2931</cdr:x>
      <cdr:y>0.9203</cdr:y>
    </cdr:from>
    <cdr:to>
      <cdr:x>0.52019</cdr:x>
      <cdr:y>1</cdr:y>
    </cdr:to>
    <cdr:sp macro="" textlink="">
      <cdr:nvSpPr>
        <cdr:cNvPr id="15" name="Right Arrow 14"/>
        <cdr:cNvSpPr/>
      </cdr:nvSpPr>
      <cdr:spPr>
        <a:xfrm xmlns:a="http://schemas.openxmlformats.org/drawingml/2006/main">
          <a:off x="2590800" y="6101015"/>
          <a:ext cx="2007251" cy="528385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 smtClean="0"/>
            <a:t>Student Achievement</a:t>
          </a:r>
          <a:endParaRPr lang="en-US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31E89-7D80-44D9-BF86-32C507D2C7F1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B1BAC-3D6B-41FB-8EDD-516477E34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93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Every teacher is expected to create an SLO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IMT Orientation Draft 02Sept11-CS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67B408-068D-4A43-BE07-8A0861D1081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2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36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7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87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2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21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17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4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05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2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31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14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7B0D2-D767-40BB-A433-95DB1DB4548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5EEF9-6881-4AC9-9B09-0B79CCF5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7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hyperlink" Target="file:///C:\Users\FUBARFIXER6\Desktop\Template%2010\Help%20Desk%205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http://homeroom.ria2001.org/resources.php?r=video&amp;m=2&amp;c=design" TargetMode="External"/><Relationship Id="rId7" Type="http://schemas.openxmlformats.org/officeDocument/2006/relationships/hyperlink" Target="http://homeroom.ria2001.org/resources.php?r=template&amp;m=2&amp;c=design" TargetMode="Externa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hyperlink" Target="http://homeroom.ria2001.org/resources.php?r=guide&amp;m=2&amp;c=design" TargetMode="External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openxmlformats.org/officeDocument/2006/relationships/hyperlink" Target="http://homeroom.ria2001.org/resources.php?r=other&amp;m=2&amp;c=design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pmea.net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hyperlink" Target="http://pdesas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pdesas.org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homeroom.ria2001.org/resources.php?c=review&amp;m=2" TargetMode="External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hyperlink" Target="http://homeroom.ria2001.org/index.ph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homeroom.ria2001.org/resources.php?c=build&amp;m=2" TargetMode="External"/><Relationship Id="rId11" Type="http://schemas.openxmlformats.org/officeDocument/2006/relationships/hyperlink" Target="http://www.pde.sas.org/" TargetMode="External"/><Relationship Id="rId5" Type="http://schemas.openxmlformats.org/officeDocument/2006/relationships/image" Target="../media/image19.png"/><Relationship Id="rId10" Type="http://schemas.openxmlformats.org/officeDocument/2006/relationships/hyperlink" Target="pdesas.org" TargetMode="External"/><Relationship Id="rId4" Type="http://schemas.openxmlformats.org/officeDocument/2006/relationships/hyperlink" Target="http://homeroom.ria2001.org/resources.php?c=design&amp;m=2" TargetMode="External"/><Relationship Id="rId9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homeroom.ria2001.org/resources.php?r=video&amp;m=2&amp;c=design" TargetMode="External"/><Relationship Id="rId13" Type="http://schemas.openxmlformats.org/officeDocument/2006/relationships/image" Target="../media/image20.pn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12" Type="http://schemas.openxmlformats.org/officeDocument/2006/relationships/hyperlink" Target="http://homeroom.ria2001.org/resources.php?c=build&amp;m=2" TargetMode="External"/><Relationship Id="rId2" Type="http://schemas.openxmlformats.org/officeDocument/2006/relationships/hyperlink" Target="http://homeroom.ria2001.org/resources.php?r=guide&amp;m=2&amp;c=desig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homeroom.ria2001.org/resources.php?r=other&amp;m=2&amp;c=design" TargetMode="External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5" Type="http://schemas.openxmlformats.org/officeDocument/2006/relationships/image" Target="../media/image21.png"/><Relationship Id="rId10" Type="http://schemas.openxmlformats.org/officeDocument/2006/relationships/hyperlink" Target="http://homeroom.ria2001.org/resources.php?c=design&amp;m=2" TargetMode="External"/><Relationship Id="rId4" Type="http://schemas.openxmlformats.org/officeDocument/2006/relationships/hyperlink" Target="http://homeroom.ria2001.org/resources.php?r=template&amp;m=2&amp;c=design" TargetMode="External"/><Relationship Id="rId9" Type="http://schemas.openxmlformats.org/officeDocument/2006/relationships/image" Target="../media/image13.png"/><Relationship Id="rId14" Type="http://schemas.openxmlformats.org/officeDocument/2006/relationships/hyperlink" Target="http://homeroom.ria2001.org/resources.php?c=review&amp;m=2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homeroom.ria2001.org/resources.php?r=video&amp;m=2&amp;c=design" TargetMode="External"/><Relationship Id="rId13" Type="http://schemas.openxmlformats.org/officeDocument/2006/relationships/image" Target="../media/image20.pn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12" Type="http://schemas.openxmlformats.org/officeDocument/2006/relationships/hyperlink" Target="http://homeroom.ria2001.org/resources.php?c=build&amp;m=2" TargetMode="External"/><Relationship Id="rId2" Type="http://schemas.openxmlformats.org/officeDocument/2006/relationships/hyperlink" Target="http://homeroom.ria2001.org/resources.php?r=guide&amp;m=2&amp;c=desig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homeroom.ria2001.org/resources.php?r=other&amp;m=2&amp;c=design" TargetMode="External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5" Type="http://schemas.openxmlformats.org/officeDocument/2006/relationships/image" Target="../media/image21.png"/><Relationship Id="rId10" Type="http://schemas.openxmlformats.org/officeDocument/2006/relationships/hyperlink" Target="http://homeroom.ria2001.org/resources.php?c=design&amp;m=2" TargetMode="External"/><Relationship Id="rId4" Type="http://schemas.openxmlformats.org/officeDocument/2006/relationships/hyperlink" Target="http://homeroom.ria2001.org/resources.php?r=template&amp;m=2&amp;c=design" TargetMode="External"/><Relationship Id="rId9" Type="http://schemas.openxmlformats.org/officeDocument/2006/relationships/image" Target="../media/image13.png"/><Relationship Id="rId14" Type="http://schemas.openxmlformats.org/officeDocument/2006/relationships/hyperlink" Target="http://homeroom.ria2001.org/resources.php?c=review&amp;m=2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/>
        </p:nvSpPr>
        <p:spPr>
          <a:xfrm>
            <a:off x="685800" y="381000"/>
            <a:ext cx="7772400" cy="2895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/>
              <a:t>Teacher Effectiveness </a:t>
            </a:r>
          </a:p>
          <a:p>
            <a:pPr algn="ctr"/>
            <a:r>
              <a:rPr lang="en-US" sz="4400" dirty="0" smtClean="0"/>
              <a:t>and the </a:t>
            </a:r>
            <a:br>
              <a:rPr lang="en-US" sz="4400" dirty="0" smtClean="0"/>
            </a:br>
            <a:r>
              <a:rPr lang="en-US" sz="4400" dirty="0" smtClean="0"/>
              <a:t>Student Learning Objectives Process</a:t>
            </a:r>
            <a:endParaRPr lang="en-US" sz="4400" dirty="0"/>
          </a:p>
        </p:txBody>
      </p:sp>
      <p:sp>
        <p:nvSpPr>
          <p:cNvPr id="15" name="Subtitle 2"/>
          <p:cNvSpPr>
            <a:spLocks noGrp="1"/>
          </p:cNvSpPr>
          <p:nvPr/>
        </p:nvSpPr>
        <p:spPr>
          <a:xfrm>
            <a:off x="1371600" y="3848100"/>
            <a:ext cx="6400800" cy="2514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/>
              <a:t>An update from O David </a:t>
            </a:r>
            <a:r>
              <a:rPr lang="en-US" sz="2800" dirty="0" err="1" smtClean="0"/>
              <a:t>Deitz</a:t>
            </a:r>
            <a:endParaRPr lang="en-US" sz="2800" dirty="0" smtClean="0"/>
          </a:p>
          <a:p>
            <a:pPr algn="ctr"/>
            <a:r>
              <a:rPr lang="en-US" sz="2800" dirty="0" smtClean="0"/>
              <a:t>Consultant, Educator Effectiveness, PDE</a:t>
            </a:r>
          </a:p>
          <a:p>
            <a:pPr algn="ctr"/>
            <a:r>
              <a:rPr lang="en-US" sz="2800" dirty="0"/>
              <a:t>f</a:t>
            </a:r>
            <a:r>
              <a:rPr lang="en-US" sz="2800" dirty="0" smtClean="0"/>
              <a:t>or the</a:t>
            </a:r>
          </a:p>
          <a:p>
            <a:pPr algn="ctr"/>
            <a:r>
              <a:rPr lang="en-US" sz="2800" dirty="0" smtClean="0"/>
              <a:t>PMEA Annual Conference, Hershey</a:t>
            </a:r>
          </a:p>
          <a:p>
            <a:pPr algn="ctr"/>
            <a:r>
              <a:rPr lang="en-US" sz="2800" dirty="0" smtClean="0"/>
              <a:t>3.26.14</a:t>
            </a:r>
          </a:p>
        </p:txBody>
      </p:sp>
    </p:spTree>
    <p:extLst>
      <p:ext uri="{BB962C8B-B14F-4D97-AF65-F5344CB8AC3E}">
        <p14:creationId xmlns:p14="http://schemas.microsoft.com/office/powerpoint/2010/main" val="142557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243985"/>
              </p:ext>
            </p:extLst>
          </p:nvPr>
        </p:nvGraphicFramePr>
        <p:xfrm>
          <a:off x="457201" y="381000"/>
          <a:ext cx="8229598" cy="6132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1063"/>
                <a:gridCol w="811536"/>
                <a:gridCol w="1371600"/>
                <a:gridCol w="914400"/>
                <a:gridCol w="914400"/>
                <a:gridCol w="1764726"/>
                <a:gridCol w="1511873"/>
              </a:tblGrid>
              <a:tr h="239640">
                <a:tc gridSpan="7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effectLst/>
                        </a:rPr>
                        <a:t>3. Performance </a:t>
                      </a:r>
                      <a:r>
                        <a:rPr lang="en-US" sz="1800" dirty="0">
                          <a:effectLst/>
                        </a:rPr>
                        <a:t>Measures (PM) 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032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>
                          <a:effectLst/>
                        </a:rPr>
                        <a:t>3a.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>
                          <a:effectLst/>
                        </a:rPr>
                        <a:t>Name 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#1: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#2: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#3: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#4: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#5: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3b.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Type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31470" marR="0" indent="-3314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District-designed Measures and Examinations</a:t>
                      </a:r>
                    </a:p>
                    <a:p>
                      <a:pPr marL="331470" marR="0" indent="-3314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400" dirty="0">
                          <a:effectLst/>
                        </a:rPr>
                        <a:t> Nationally Recognized Standardized Tests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400" dirty="0">
                          <a:effectLst/>
                        </a:rPr>
                        <a:t> Industry Certification Examinations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400" dirty="0">
                          <a:effectLst/>
                        </a:rPr>
                        <a:t> Student Projects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400" dirty="0">
                          <a:effectLst/>
                        </a:rPr>
                        <a:t> Student Portfolios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400" dirty="0">
                          <a:effectLst/>
                        </a:rPr>
                        <a:t> Other</a:t>
                      </a:r>
                      <a:r>
                        <a:rPr lang="en-US" sz="1400" dirty="0" smtClean="0">
                          <a:effectLst/>
                        </a:rPr>
                        <a:t>:_________________________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594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>
                          <a:effectLst/>
                        </a:rPr>
                        <a:t>3c. Purpose 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#1: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#2: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#3: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#4: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60070" algn="l"/>
                        </a:tabLst>
                      </a:pPr>
                      <a:r>
                        <a:rPr lang="en-US" sz="1400" dirty="0">
                          <a:effectLst/>
                        </a:rPr>
                        <a:t>PM #5: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3d. Metric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19710" marR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Growth (change in student performance across two or more points in time)</a:t>
                      </a:r>
                    </a:p>
                    <a:p>
                      <a:pPr marL="219710" marR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Mastery (attainment of a defined level of achievement)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400" dirty="0">
                          <a:effectLst/>
                        </a:rPr>
                        <a:t> Growth and Mastery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9835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dirty="0">
                          <a:effectLst/>
                        </a:rPr>
                        <a:t>3e.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dirty="0">
                          <a:effectLst/>
                        </a:rPr>
                        <a:t>Administration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dirty="0">
                          <a:effectLst/>
                        </a:rPr>
                        <a:t>Frequency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#1: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#2: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#3: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#4: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#5: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3f.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Adaptations/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Accommodations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9710" marR="0" indent="-22860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IEP</a:t>
                      </a:r>
                    </a:p>
                    <a:p>
                      <a:pPr marL="219710" marR="0" indent="-22860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219710" marR="0" indent="-22860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ELL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Gifted IEP</a:t>
                      </a:r>
                    </a:p>
                    <a:p>
                      <a:pPr marL="219710" marR="0" indent="-22860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219710" marR="0" indent="-22860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Other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</a:tr>
              <a:tr h="109835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>
                          <a:effectLst/>
                        </a:rPr>
                        <a:t>3g.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>
                          <a:effectLst/>
                        </a:rPr>
                        <a:t>Resources/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>
                          <a:effectLst/>
                        </a:rPr>
                        <a:t>Equipment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#1: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#2: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#3: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#4: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#5: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3h.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Scoring Tools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#1: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#2: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#3: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#4: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#5: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9835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>
                          <a:effectLst/>
                        </a:rPr>
                        <a:t>3i. Administration &amp; Scoring Personnel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#1: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#2: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#3: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#4: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#5: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3j.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8145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Performance Reporting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#1: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#2: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#3: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#4: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PM #5: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301" marR="573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554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457200" y="1402159"/>
            <a:ext cx="8229600" cy="700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 smtClean="0"/>
              <a:t>Performance Indicator</a:t>
            </a:r>
            <a:endParaRPr lang="en-US" sz="4400" b="1" dirty="0"/>
          </a:p>
        </p:txBody>
      </p:sp>
      <p:pic>
        <p:nvPicPr>
          <p:cNvPr id="4" name="Picture 3" descr="C:\Users\David\AppData\Local\Microsoft\Windows\Temporary Internet Files\Content.IE5\XH8HMBJS\MC9003890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0220" y="2209800"/>
            <a:ext cx="2610853" cy="2362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24543" y="328094"/>
            <a:ext cx="4973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Key SLO Process Component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199" y="4800600"/>
            <a:ext cx="8991601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Based on the performance measure, what are </a:t>
            </a:r>
          </a:p>
          <a:p>
            <a:pPr algn="ctr"/>
            <a:r>
              <a:rPr lang="en-US" sz="3200" dirty="0" smtClean="0"/>
              <a:t>the expectations for individual student achievement?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57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563003"/>
              </p:ext>
            </p:extLst>
          </p:nvPr>
        </p:nvGraphicFramePr>
        <p:xfrm>
          <a:off x="533400" y="838200"/>
          <a:ext cx="8229602" cy="499808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96038"/>
                <a:gridCol w="2111185"/>
                <a:gridCol w="1519518"/>
                <a:gridCol w="2702861"/>
              </a:tblGrid>
              <a:tr h="242446">
                <a:tc gridSpan="4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800" dirty="0" smtClean="0">
                          <a:effectLst/>
                        </a:rPr>
                        <a:t>4. Performance </a:t>
                      </a:r>
                      <a:r>
                        <a:rPr lang="en-US" sz="2800" dirty="0">
                          <a:effectLst/>
                        </a:rPr>
                        <a:t>Indicators (PI)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51" marR="2955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000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4a.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PI Targets: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All Student Group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51" marR="29551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PI Target #1: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PI Target #2: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PI Target #3: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PI Target #4: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PI Target #5: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51" marR="2955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334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0900" algn="ctr"/>
                        </a:tabLst>
                      </a:pPr>
                      <a:r>
                        <a:rPr lang="en-US" sz="2000">
                          <a:effectLst/>
                        </a:rPr>
                        <a:t>4b.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0900" algn="ctr"/>
                        </a:tabLst>
                      </a:pPr>
                      <a:r>
                        <a:rPr lang="en-US" sz="2000">
                          <a:effectLst/>
                        </a:rPr>
                        <a:t>PI Targets: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0900" algn="ctr"/>
                        </a:tabLst>
                      </a:pPr>
                      <a:r>
                        <a:rPr lang="en-US" sz="2000">
                          <a:effectLst/>
                        </a:rPr>
                        <a:t>Focused Student Group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0900" algn="ctr"/>
                        </a:tabLst>
                      </a:pPr>
                      <a:r>
                        <a:rPr lang="en-US" sz="2000">
                          <a:effectLst/>
                        </a:rPr>
                        <a:t>(optional)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51" marR="29551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PI Target #1: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PI Target #2: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PI Target #3: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PI Target #4: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PI Target #5: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51" marR="2955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308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0900" algn="ctr"/>
                        </a:tabLst>
                      </a:pPr>
                      <a:r>
                        <a:rPr lang="en-US" sz="2000" dirty="0">
                          <a:effectLst/>
                        </a:rPr>
                        <a:t>4c.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0900" algn="ctr"/>
                        </a:tabLst>
                      </a:pPr>
                      <a:r>
                        <a:rPr lang="en-US" sz="2000" dirty="0">
                          <a:effectLst/>
                        </a:rPr>
                        <a:t>PI Linked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0900" algn="ctr"/>
                        </a:tabLst>
                      </a:pPr>
                      <a:r>
                        <a:rPr lang="en-US" sz="2000" dirty="0">
                          <a:effectLst/>
                        </a:rPr>
                        <a:t>(optional)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51" marR="2955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51" marR="2955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4d.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PI Weighting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(optional)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551" marR="29551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29551" marR="2955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069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743649"/>
            <a:ext cx="7620000" cy="38318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 smtClean="0">
                <a:latin typeface="Calibri" pitchFamily="34" charset="0"/>
                <a:cs typeface="Calibri" pitchFamily="34" charset="0"/>
              </a:rPr>
              <a:t>Teacher Elective Rating</a:t>
            </a:r>
          </a:p>
          <a:p>
            <a:r>
              <a:rPr lang="en-US" sz="3200" u="sng" dirty="0" smtClean="0">
                <a:latin typeface="Calibri" pitchFamily="34" charset="0"/>
                <a:cs typeface="Calibri" pitchFamily="34" charset="0"/>
              </a:rPr>
              <a:t>Describes the number of students expected to meet the performance indicator criteria. </a:t>
            </a:r>
          </a:p>
          <a:p>
            <a:endParaRPr lang="en-US" sz="3200" u="sng" dirty="0">
              <a:latin typeface="Calibri" pitchFamily="34" charset="0"/>
              <a:cs typeface="Calibri" pitchFamily="34" charset="0"/>
            </a:endParaRPr>
          </a:p>
          <a:p>
            <a:endParaRPr lang="en-US" sz="1000" i="1" dirty="0" smtClean="0">
              <a:latin typeface="Calibri" pitchFamily="34" charset="0"/>
              <a:cs typeface="Calibri" pitchFamily="34" charset="0"/>
            </a:endParaRPr>
          </a:p>
          <a:p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endParaRPr lang="en-US" sz="9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 descr="C:\Users\David\AppData\Local\Microsoft\Windows\Temporary Internet Files\Content.IE5\XH8HMBJS\MC9003890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" y="2667000"/>
            <a:ext cx="1223467" cy="1532416"/>
          </a:xfrm>
          <a:prstGeom prst="rect">
            <a:avLst/>
          </a:prstGeom>
          <a:noFill/>
        </p:spPr>
      </p:pic>
      <p:pic>
        <p:nvPicPr>
          <p:cNvPr id="7" name="Picture 6" descr="C:\Users\David\AppData\Local\Microsoft\Windows\Temporary Internet Files\Content.IE5\XH8HMBJS\MC9003890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7954" y="2683429"/>
            <a:ext cx="1223467" cy="1532416"/>
          </a:xfrm>
          <a:prstGeom prst="rect">
            <a:avLst/>
          </a:prstGeom>
          <a:noFill/>
        </p:spPr>
      </p:pic>
      <p:pic>
        <p:nvPicPr>
          <p:cNvPr id="8" name="Picture 7" descr="C:\Users\David\AppData\Local\Microsoft\Windows\Temporary Internet Files\Content.IE5\XH8HMBJS\MC9003890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675818"/>
            <a:ext cx="1223467" cy="1532416"/>
          </a:xfrm>
          <a:prstGeom prst="rect">
            <a:avLst/>
          </a:prstGeom>
          <a:noFill/>
        </p:spPr>
      </p:pic>
      <p:pic>
        <p:nvPicPr>
          <p:cNvPr id="9" name="Picture 8" descr="C:\Users\David\AppData\Local\Microsoft\Windows\Temporary Internet Files\Content.IE5\XH8HMBJS\MC9003890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691870"/>
            <a:ext cx="1223467" cy="1532416"/>
          </a:xfrm>
          <a:prstGeom prst="rect">
            <a:avLst/>
          </a:prstGeom>
          <a:noFill/>
        </p:spPr>
      </p:pic>
      <p:pic>
        <p:nvPicPr>
          <p:cNvPr id="10" name="Picture 9" descr="C:\Users\David\AppData\Local\Microsoft\Windows\Temporary Internet Files\Content.IE5\WW07PLC3\MC9003208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734178"/>
            <a:ext cx="1524000" cy="14478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62000" y="171282"/>
            <a:ext cx="4973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Key SLO Process Component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602734"/>
              </p:ext>
            </p:extLst>
          </p:nvPr>
        </p:nvGraphicFramePr>
        <p:xfrm>
          <a:off x="733545" y="4538311"/>
          <a:ext cx="7648455" cy="1968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6655"/>
                <a:gridCol w="1524000"/>
                <a:gridCol w="2058446"/>
                <a:gridCol w="1624672"/>
                <a:gridCol w="1574682"/>
              </a:tblGrid>
              <a:tr h="391036">
                <a:tc gridSpan="5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effectLst/>
                        </a:rPr>
                        <a:t>5.  Elective Rating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29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5a. Level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Failing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0% to ___ % of students will meet the PI targets.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Needs Improvement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___% to ___% of students will meet the PI targets.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Proficient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___% to ___% of students will meet the PI targets.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Distinguished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___% to 100% of students will meet the PI targets.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pic>
        <p:nvPicPr>
          <p:cNvPr id="7169" name="Picture 3" descr="j0293236">
            <a:hlinkClick r:id="rId4" action="ppaction://hlinkfile" tooltip="Help-Section 5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688" y="3362325"/>
            <a:ext cx="236537" cy="17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5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Grade Band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Students will demonstrate progress and improvement toward developing essential independent instrumental performance skills, with the goal of performing alone and with others in a variety of musical settings.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u="sng" dirty="0" smtClean="0"/>
              <a:t>Performance Measure</a:t>
            </a:r>
          </a:p>
          <a:p>
            <a:r>
              <a:rPr lang="en-US" dirty="0" smtClean="0"/>
              <a:t>6th Grade Instrumental Music IPA: Individual assessments inform each student of his/her progress as an independent musician. The purpose of this assessment is to provide data regarding student progress in the development of essential instrumental skills.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75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HS Concert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Demonstrate comprehensive musicianship through performing the skills, techniques, elements, and concepts appropriate for an instrumental performing ensemble.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Performance Measure</a:t>
            </a:r>
          </a:p>
          <a:p>
            <a:r>
              <a:rPr lang="en-US" dirty="0" smtClean="0"/>
              <a:t>Individual Performance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85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Choral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Demonstrate the independent performance skills, techniques, elements, and principles appropriate for a choral performing ensemble.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Performance Measure</a:t>
            </a:r>
          </a:p>
          <a:p>
            <a:r>
              <a:rPr lang="en-US" dirty="0" smtClean="0"/>
              <a:t>Individual Vocal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530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HS Choir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Demonstrate how music provides a medium to understand and exchange ideas.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Performance Measure</a:t>
            </a:r>
          </a:p>
          <a:p>
            <a:r>
              <a:rPr lang="en-US" dirty="0" smtClean="0"/>
              <a:t>Listening Analysis: Measure student ability to correctly analyze a recording of choral music</a:t>
            </a:r>
          </a:p>
          <a:p>
            <a:r>
              <a:rPr lang="en-US" dirty="0" smtClean="0"/>
              <a:t>Blogging Analysis: Measure student </a:t>
            </a:r>
            <a:r>
              <a:rPr lang="en-US" dirty="0" smtClean="0">
                <a:solidFill>
                  <a:srgbClr val="FF0000"/>
                </a:solidFill>
              </a:rPr>
              <a:t>ability to write</a:t>
            </a:r>
            <a:r>
              <a:rPr lang="en-US" dirty="0" smtClean="0"/>
              <a:t> their analysis through blogging</a:t>
            </a:r>
          </a:p>
          <a:p>
            <a:r>
              <a:rPr lang="en-US" dirty="0" smtClean="0"/>
              <a:t>Oral Presentation:  Measure student </a:t>
            </a:r>
            <a:r>
              <a:rPr lang="en-US" dirty="0" smtClean="0">
                <a:solidFill>
                  <a:srgbClr val="FF0000"/>
                </a:solidFill>
              </a:rPr>
              <a:t>ability to give an oral presentation</a:t>
            </a:r>
            <a:r>
              <a:rPr lang="en-US" dirty="0" smtClean="0"/>
              <a:t> on their analysis of the choral work</a:t>
            </a:r>
          </a:p>
        </p:txBody>
      </p:sp>
    </p:spTree>
    <p:extLst>
      <p:ext uri="{BB962C8B-B14F-4D97-AF65-F5344CB8AC3E}">
        <p14:creationId xmlns:p14="http://schemas.microsoft.com/office/powerpoint/2010/main" val="1304226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 Grade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Practice the skills, techniques, elements and principles of music to perform an understanding of musical concepts.</a:t>
            </a:r>
          </a:p>
          <a:p>
            <a:endParaRPr lang="en-US" sz="900" dirty="0"/>
          </a:p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r>
              <a:rPr lang="en-US" dirty="0" smtClean="0"/>
              <a:t>Visual Awareness: Representations must include a minimum of three valid examples of the target rhythm in forms such as, but not limited to, 3 sounds on one beat, the words short-short-long, iconic representations	</a:t>
            </a:r>
          </a:p>
          <a:p>
            <a:r>
              <a:rPr lang="en-US" dirty="0" smtClean="0"/>
              <a:t>Performance of Song with rhythm syllables , 7 out of 8 beats correct is considered mastered	</a:t>
            </a:r>
          </a:p>
          <a:p>
            <a:r>
              <a:rPr lang="en-US" dirty="0" smtClean="0"/>
              <a:t>Growth sing target song with rhythm names pretest/posttest Student Growth percentile (75% or higher)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18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The skills, techniques, elements, and principles of the arts can be learned, refined, studied, and practiced.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Performance Measure</a:t>
            </a:r>
          </a:p>
          <a:p>
            <a:r>
              <a:rPr lang="en-US" dirty="0" smtClean="0"/>
              <a:t>Melody Assessment:  To measure student proficiency on steady beat and ability to read standard notation in treble clef via guitar.</a:t>
            </a:r>
          </a:p>
          <a:p>
            <a:r>
              <a:rPr lang="en-US" dirty="0" smtClean="0"/>
              <a:t>Song Performance Assessment: To measure student ability to interpret an exemplar work of music and perform with appropriate and aesthetic style via guitar</a:t>
            </a:r>
          </a:p>
        </p:txBody>
      </p:sp>
    </p:spTree>
    <p:extLst>
      <p:ext uri="{BB962C8B-B14F-4D97-AF65-F5344CB8AC3E}">
        <p14:creationId xmlns:p14="http://schemas.microsoft.com/office/powerpoint/2010/main" val="36442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62000"/>
            <a:ext cx="7086600" cy="56938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u="sng" dirty="0" smtClean="0"/>
              <a:t>This Presentation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Brief background on teacher evaluation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Look at the SLO Process Template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Critique Goal Statements and aligned Performance Measures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Experience online materials and resources to support SLO implementation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76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Create and perform music that incorporates innovative techniques using both traditional methods and contemporary technologies.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u="sng" dirty="0" smtClean="0"/>
              <a:t>Performance Measure</a:t>
            </a:r>
          </a:p>
          <a:p>
            <a:r>
              <a:rPr lang="en-US" dirty="0" smtClean="0"/>
              <a:t>Guitar Melody Composition: are appropriate for measuring a student’s mastery or development of independent composition skills that prepare students to create and perform music outside the music classroom.</a:t>
            </a:r>
          </a:p>
          <a:p>
            <a:endParaRPr lang="en-US" sz="1000" dirty="0" smtClean="0"/>
          </a:p>
          <a:p>
            <a:r>
              <a:rPr lang="en-US" dirty="0" smtClean="0"/>
              <a:t>Keyboard Melody Composition: are appropriate for measuring a student’s mastery or development of independent composition skills that prepare students to create and perform music outside the music classroom.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668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Students will develop an understanding of the importance of music in today's society by studying composers, performers, and major works of cultural impact from the Renaissance through modern times.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u="sng" dirty="0" smtClean="0"/>
              <a:t>Performance Measure</a:t>
            </a:r>
          </a:p>
          <a:p>
            <a:r>
              <a:rPr lang="en-US" dirty="0" smtClean="0"/>
              <a:t>Written Exams: To discover extent of student's retention of facts</a:t>
            </a:r>
          </a:p>
          <a:p>
            <a:r>
              <a:rPr lang="en-US" dirty="0" smtClean="0"/>
              <a:t>Classroom Discussion: To discover extent of student's grasp of concepts presented in the class</a:t>
            </a:r>
          </a:p>
          <a:p>
            <a:r>
              <a:rPr lang="en-US" dirty="0" smtClean="0"/>
              <a:t>Group Presentation: To foster independent learning and research skills</a:t>
            </a:r>
          </a:p>
        </p:txBody>
      </p:sp>
    </p:spTree>
    <p:extLst>
      <p:ext uri="{BB962C8B-B14F-4D97-AF65-F5344CB8AC3E}">
        <p14:creationId xmlns:p14="http://schemas.microsoft.com/office/powerpoint/2010/main" val="20187326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38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Kindergarten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Students will create, recreate and express music through the use of their voice, instruments and movement.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Performance Measure</a:t>
            </a:r>
            <a:endParaRPr lang="en-US" u="sng" dirty="0"/>
          </a:p>
          <a:p>
            <a:r>
              <a:rPr lang="en-US" dirty="0" smtClean="0"/>
              <a:t>Express Vocally Rubric: Measure students ability to duplicate a response to a musical call </a:t>
            </a:r>
          </a:p>
          <a:p>
            <a:r>
              <a:rPr lang="en-US" dirty="0" smtClean="0"/>
              <a:t>Express and Create movement Rubric:</a:t>
            </a:r>
          </a:p>
          <a:p>
            <a:r>
              <a:rPr lang="en-US" dirty="0" smtClean="0"/>
              <a:t>Express with Instruments Rubric: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105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Jazz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Students will demonstrate the ability to independently create, recreate, rehearse and perform improvisation in a variety of jazz styles and explain why this is important.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u="sng" dirty="0" smtClean="0"/>
              <a:t>Performance Measure</a:t>
            </a:r>
            <a:endParaRPr lang="en-US" u="sng" dirty="0"/>
          </a:p>
          <a:p>
            <a:pPr marL="0" indent="0">
              <a:buNone/>
            </a:pPr>
            <a:r>
              <a:rPr lang="en-US" dirty="0" smtClean="0"/>
              <a:t>12 Bar Blues Improvisation: To measure a student’s ability to perform an improvisation while applying the concepts of melodic phrasing, balance, tempo, stylistic elements, and the given harmonic progression of a 12-Bar Blues progression (only 3 chord changes to interpret)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Standard Jazz Solo Improvisation: To measure a student’s ability to perform an improvisation while applying the concepts of melodic phrasing, balance, tempo, stylistic elements, and the given harmonic progression of a standard jazz solo (minimum of 5 chord changes to interpret)</a:t>
            </a:r>
          </a:p>
        </p:txBody>
      </p:sp>
    </p:spTree>
    <p:extLst>
      <p:ext uri="{BB962C8B-B14F-4D97-AF65-F5344CB8AC3E}">
        <p14:creationId xmlns:p14="http://schemas.microsoft.com/office/powerpoint/2010/main" val="1290670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As an </a:t>
            </a:r>
            <a:r>
              <a:rPr lang="en-US" dirty="0" smtClean="0">
                <a:solidFill>
                  <a:srgbClr val="FF0000"/>
                </a:solidFill>
              </a:rPr>
              <a:t>ensemble</a:t>
            </a:r>
            <a:r>
              <a:rPr lang="en-US" dirty="0" smtClean="0"/>
              <a:t> how do we produce a characteristic tone, achieve ensemble intonation, and properly warm up during the instrumental rehearsal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u="sng" dirty="0" smtClean="0"/>
              <a:t>Performance Measure</a:t>
            </a:r>
          </a:p>
          <a:p>
            <a:r>
              <a:rPr lang="en-US" dirty="0"/>
              <a:t>S</a:t>
            </a:r>
            <a:r>
              <a:rPr lang="en-US" dirty="0" smtClean="0"/>
              <a:t>cale and long tone performance: to understand the fundamentals of tone production and the relationship of various key signatures on the student’s chosen instrument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375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Goal Statement</a:t>
            </a:r>
          </a:p>
          <a:p>
            <a:pPr marL="0" indent="0">
              <a:buNone/>
            </a:pPr>
            <a:r>
              <a:rPr lang="en-US" dirty="0" smtClean="0"/>
              <a:t>Students will develop an understanding of the importance of music in today's society by studying composers, performers, and major works of cultural impact from the Renaissance through modern times.</a:t>
            </a:r>
          </a:p>
          <a:p>
            <a:pPr marL="0" indent="0">
              <a:buNone/>
            </a:pPr>
            <a:endParaRPr lang="en-US" sz="900" u="sng" dirty="0"/>
          </a:p>
          <a:p>
            <a:pPr marL="0" indent="0">
              <a:buNone/>
            </a:pPr>
            <a:r>
              <a:rPr lang="en-US" u="sng" dirty="0" smtClean="0"/>
              <a:t>Performance Measures</a:t>
            </a:r>
          </a:p>
          <a:p>
            <a:r>
              <a:rPr lang="en-US" dirty="0" smtClean="0"/>
              <a:t>Written exams: </a:t>
            </a:r>
            <a:r>
              <a:rPr lang="en-US" dirty="0" smtClean="0">
                <a:solidFill>
                  <a:srgbClr val="FF0000"/>
                </a:solidFill>
              </a:rPr>
              <a:t>To discover extent of student's retention of facts</a:t>
            </a:r>
          </a:p>
          <a:p>
            <a:r>
              <a:rPr lang="en-US" dirty="0" smtClean="0"/>
              <a:t>Classroom discussion: </a:t>
            </a:r>
            <a:r>
              <a:rPr lang="en-US" dirty="0" smtClean="0">
                <a:solidFill>
                  <a:srgbClr val="FF0000"/>
                </a:solidFill>
              </a:rPr>
              <a:t>To discover extent of student's grasp of concepts presented in class</a:t>
            </a:r>
          </a:p>
          <a:p>
            <a:r>
              <a:rPr lang="en-US" dirty="0" smtClean="0"/>
              <a:t>Group presentation: </a:t>
            </a:r>
            <a:r>
              <a:rPr lang="en-US" dirty="0" smtClean="0">
                <a:solidFill>
                  <a:srgbClr val="FF0000"/>
                </a:solidFill>
              </a:rPr>
              <a:t>To foster independent learning and research skills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281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72206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 </a:t>
            </a:r>
            <a:r>
              <a:rPr lang="en-US" sz="2800" dirty="0" smtClean="0"/>
              <a:t>is available, in the form of…</a:t>
            </a:r>
          </a:p>
        </p:txBody>
      </p:sp>
      <p:pic>
        <p:nvPicPr>
          <p:cNvPr id="1029" name="Picture 5" descr="C:\Users\David\AppData\Local\Microsoft\Windows\Temporary Internet Files\Content.IE5\28GANW3X\MC9000788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031" y="234417"/>
            <a:ext cx="3778466" cy="4883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840" y="152400"/>
            <a:ext cx="358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Jokerman" panose="04090605060D06020702" pitchFamily="82" charset="0"/>
              </a:rPr>
              <a:t>Help!</a:t>
            </a:r>
            <a:endParaRPr lang="en-US" sz="9600" dirty="0"/>
          </a:p>
        </p:txBody>
      </p:sp>
      <p:sp>
        <p:nvSpPr>
          <p:cNvPr id="9" name="TextBox 8"/>
          <p:cNvSpPr txBox="1"/>
          <p:nvPr/>
        </p:nvSpPr>
        <p:spPr>
          <a:xfrm>
            <a:off x="5108564" y="5363844"/>
            <a:ext cx="358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Let’s learn more about these materials.</a:t>
            </a:r>
            <a:endParaRPr lang="en-US" sz="2800" dirty="0"/>
          </a:p>
        </p:txBody>
      </p:sp>
      <p:pic>
        <p:nvPicPr>
          <p:cNvPr id="10" name="Picture 11" descr="http://homeroom.ria2001.org/images/resource_video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9400"/>
            <a:ext cx="4965250" cy="802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http://homeroom.ria2001.org/images/resource_guide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3800"/>
            <a:ext cx="4974753" cy="80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homeroom.ria2001.org/images/resource_template.pn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31582"/>
            <a:ext cx="4927600" cy="79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http://homeroom.ria2001.org/images/resource_other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077"/>
            <a:ext cx="4927600" cy="7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44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733800"/>
            <a:ext cx="86868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Music-specific Webinar</a:t>
            </a:r>
            <a:br>
              <a:rPr lang="en-US" dirty="0" smtClean="0"/>
            </a:br>
            <a:r>
              <a:rPr lang="en-US" dirty="0" smtClean="0"/>
              <a:t>PDE Music Curriculum Framework</a:t>
            </a:r>
            <a:br>
              <a:rPr lang="en-US" dirty="0" smtClean="0"/>
            </a:br>
            <a:r>
              <a:rPr lang="en-US" dirty="0" smtClean="0"/>
              <a:t>All SLO PowerPoint designed for PMEA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1000" dirty="0" smtClean="0">
                <a:hlinkClick r:id="rId2" action="ppaction://hlinkfile"/>
              </a:rPr>
              <a:t>pmea.net</a:t>
            </a:r>
          </a:p>
          <a:p>
            <a:pPr marL="0" indent="0" algn="ctr">
              <a:buNone/>
            </a:pPr>
            <a:r>
              <a:rPr lang="en-US" dirty="0" smtClean="0">
                <a:hlinkClick r:id="rId2" action="ppaction://hlinkfile"/>
              </a:rPr>
              <a:t>/resources/</a:t>
            </a:r>
            <a:r>
              <a:rPr lang="en-US" dirty="0" err="1" smtClean="0">
                <a:hlinkClick r:id="rId2" action="ppaction://hlinkfile"/>
              </a:rPr>
              <a:t>pennsylvania</a:t>
            </a:r>
            <a:r>
              <a:rPr lang="en-US" dirty="0" smtClean="0">
                <a:hlinkClick r:id="rId2" action="ppaction://hlinkfile"/>
              </a:rPr>
              <a:t>-</a:t>
            </a:r>
            <a:r>
              <a:rPr lang="en-US" dirty="0" err="1" smtClean="0">
                <a:hlinkClick r:id="rId2" action="ppaction://hlinkfile"/>
              </a:rPr>
              <a:t>dept</a:t>
            </a:r>
            <a:r>
              <a:rPr lang="en-US" dirty="0" smtClean="0">
                <a:hlinkClick r:id="rId2" action="ppaction://hlinkfile"/>
              </a:rPr>
              <a:t>-of-education-information/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480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jbeaudoin\Desktop\sas-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0238" y="1524000"/>
            <a:ext cx="7175183" cy="1851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3" name="TextBox 2">
            <a:hlinkClick r:id="rId4" action="ppaction://hlinkfile"/>
          </p:cNvPr>
          <p:cNvSpPr txBox="1"/>
          <p:nvPr/>
        </p:nvSpPr>
        <p:spPr>
          <a:xfrm>
            <a:off x="921771" y="2333685"/>
            <a:ext cx="72316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9600" dirty="0" smtClean="0">
              <a:hlinkClick r:id="rId4" action="ppaction://hlinkfile"/>
            </a:endParaRPr>
          </a:p>
          <a:p>
            <a:pPr algn="ctr"/>
            <a:r>
              <a:rPr lang="en-US" sz="9600" dirty="0" smtClean="0">
                <a:hlinkClick r:id="rId4" action="ppaction://hlinkfile"/>
              </a:rPr>
              <a:t>pdesas.org</a:t>
            </a:r>
            <a:endParaRPr lang="en-US" sz="9600" dirty="0" smtClean="0"/>
          </a:p>
          <a:p>
            <a:pPr algn="ctr"/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28755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228600" y="125810"/>
            <a:ext cx="8686800" cy="166625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Training SLO and Assessment Literacy in PA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/>
        </p:nvSpPr>
        <p:spPr>
          <a:xfrm>
            <a:off x="228600" y="1219200"/>
            <a:ext cx="8686800" cy="4267200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4300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2" descr="http://homeroom.ria2001.org/images/header_logo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8" y="1905000"/>
            <a:ext cx="7387389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ttp://homeroom.ria2001.org/images/head_btn_design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91000"/>
            <a:ext cx="1471612" cy="147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homeroom.ria2001.org/images/head_btn_build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765" y="4226006"/>
            <a:ext cx="1401600" cy="140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http://homeroom.ria2001.org/images/head_btn_review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442" y="4240067"/>
            <a:ext cx="1419225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hlinkClick r:id="rId10" action="ppaction://hlinkfile"/>
          </p:cNvPr>
          <p:cNvSpPr txBox="1"/>
          <p:nvPr/>
        </p:nvSpPr>
        <p:spPr>
          <a:xfrm>
            <a:off x="2912688" y="5894298"/>
            <a:ext cx="28917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hlinkClick r:id="rId11"/>
              </a:rPr>
              <a:t>pdesas.org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4580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95300" y="331738"/>
            <a:ext cx="81534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(B) FOR PROFESSIONAL EMPLOYES AND TEMPORARY PROFESSIONAL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EMPLOYES WHO SERVE AS CLASSROOM TEACHERS, THE FOLLOWING SHALL APPLY: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(1) BEGINNING IN THE 2013-201 4 SCHOOL YEAR, THE EVALUATIO 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OF THE EFFECTIVENESS OF PROFESSIONAL EMPLOYES AND TEMPORARY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PROFESSIONAL EMPLOYES SERVING AS CLASSROOM TEACHERS SHALL GIVE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DUE CONSIDERATION TO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(I) CLASSROOM OBSERVATION AND PRACTICE MODELS THAT ARE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RELATED TO STUDENT ACHIEVEMENT IN EACH OF THE FOLLOWING AREAS: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(A) PLANNING AND PREPARATION.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(B) CLASSROOM ENVIRONMENT.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(C) INSTRUCTION.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(D) PROFESSIONAL RESPONSIBILITIES.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(II) STUDENT PERFORMANCE, WHICH SHALL COMPRISE FIFTY PER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CENTUM (50%) OF THE OVERALL RATING OF THE PROFESSIONAL EMPLOYE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OR TEMPORARY PROFESSIONAL EMPLOYE SERVING AS A CLASSROOM TEACHER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AND SHALL BE BASED UPON MULTIPLE MEASURES OF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43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 rot="9633037" flipV="1">
            <a:off x="1856533" y="2264053"/>
            <a:ext cx="5776131" cy="698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House Bill 1901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5"/>
          <p:cNvSpPr txBox="1"/>
          <p:nvPr/>
        </p:nvSpPr>
        <p:spPr>
          <a:xfrm rot="20408167">
            <a:off x="1165222" y="1105146"/>
            <a:ext cx="6108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b="1" i="1" dirty="0" smtClean="0"/>
              <a:t>Race to the </a:t>
            </a:r>
            <a:r>
              <a:rPr lang="en-US" sz="6000" b="1" i="1" dirty="0" smtClean="0"/>
              <a:t>Top</a:t>
            </a:r>
            <a:endParaRPr lang="en-US" sz="6000" b="1" i="1" dirty="0"/>
          </a:p>
        </p:txBody>
      </p:sp>
      <p:sp>
        <p:nvSpPr>
          <p:cNvPr id="8" name="TextBox 5"/>
          <p:cNvSpPr txBox="1"/>
          <p:nvPr/>
        </p:nvSpPr>
        <p:spPr>
          <a:xfrm>
            <a:off x="0" y="4217938"/>
            <a:ext cx="9144000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200" dirty="0" smtClean="0">
                <a:latin typeface="Castellar" pitchFamily="18" charset="0"/>
              </a:rPr>
              <a:t>Teacher Effectiveness</a:t>
            </a:r>
            <a:endParaRPr lang="en-US" sz="7200" dirty="0"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64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http://homeroom.ria2001.org/images/resource_guid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910" y="890680"/>
            <a:ext cx="3016250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8" descr="http://homeroom.ria2001.org/images/resource_template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55" y="5753579"/>
            <a:ext cx="3016249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9" descr="http://homeroom.ria2001.org/images/resource_other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111" y="1863361"/>
            <a:ext cx="2990849" cy="48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1" descr="http://homeroom.ria2001.org/images/resource_vide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955" y="408854"/>
            <a:ext cx="2979560" cy="48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http://homeroom.ria2001.org/images/resource_vide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844" y="4871224"/>
            <a:ext cx="2979560" cy="48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http://homeroom.ria2001.org/images/resource_vide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55" y="2635033"/>
            <a:ext cx="2979560" cy="48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http://homeroom.ria2001.org/images/resource_guid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54" y="5303366"/>
            <a:ext cx="3016250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http://homeroom.ria2001.org/images/resource_guid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55" y="3118350"/>
            <a:ext cx="3016250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://homeroom.ria2001.org/images/resource_template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955" y="1375603"/>
            <a:ext cx="3016249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ttp://homeroom.ria2001.org/images/resource_template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56" y="3623230"/>
            <a:ext cx="3016249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http://homeroom.ria2001.org/images/resource_other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556" y="4101575"/>
            <a:ext cx="2990849" cy="48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http://homeroom.ria2001.org/images/resource_other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556" y="6241337"/>
            <a:ext cx="2990849" cy="48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http://homeroom.ria2001.org/images/head_btn_design.pn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47245"/>
            <a:ext cx="1940992" cy="1940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http://homeroom.ria2001.org/images/head_btn_build.png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651898"/>
            <a:ext cx="1908421" cy="190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http://homeroom.ria2001.org/images/head_btn_review.png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836622"/>
            <a:ext cx="1833915" cy="183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36222" y="300506"/>
            <a:ext cx="800219" cy="6252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en-US" sz="4000" dirty="0" smtClean="0"/>
              <a:t>Student Learning Objectives</a:t>
            </a:r>
            <a:endParaRPr lang="en-US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6744405" y="521348"/>
            <a:ext cx="207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PowerPoints</a:t>
            </a:r>
            <a:r>
              <a:rPr lang="en-US" dirty="0" smtClean="0"/>
              <a:t>/Videos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744405" y="1434816"/>
            <a:ext cx="1706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Blank Templates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44405" y="995124"/>
            <a:ext cx="1882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Templates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44405" y="1920520"/>
            <a:ext cx="208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Additional Materials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64260" y="4934034"/>
            <a:ext cx="207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PowerPoints</a:t>
            </a:r>
            <a:r>
              <a:rPr lang="en-US" dirty="0" smtClean="0"/>
              <a:t>/Videos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727471" y="2691280"/>
            <a:ext cx="207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PowerPoints</a:t>
            </a:r>
            <a:r>
              <a:rPr lang="en-US" dirty="0" smtClean="0"/>
              <a:t>/Videos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792482" y="5384247"/>
            <a:ext cx="1882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Templates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89660" y="3177563"/>
            <a:ext cx="1882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Templates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809612" y="3731539"/>
            <a:ext cx="1706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Blank Templates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832570" y="5812792"/>
            <a:ext cx="1706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Blank Templates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806593" y="4158734"/>
            <a:ext cx="208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Additional Materials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32570" y="6298496"/>
            <a:ext cx="208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Additional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3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http://homeroom.ria2001.org/images/resource_guid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910" y="890680"/>
            <a:ext cx="3016250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8" descr="http://homeroom.ria2001.org/images/resource_template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55" y="5753579"/>
            <a:ext cx="3016249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9" descr="http://homeroom.ria2001.org/images/resource_other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111" y="1863361"/>
            <a:ext cx="2990849" cy="48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http://homeroom.ria2001.org/images/resource_vide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955" y="408854"/>
            <a:ext cx="2979560" cy="48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http://homeroom.ria2001.org/images/resource_vide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844" y="4871224"/>
            <a:ext cx="2979560" cy="48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http://homeroom.ria2001.org/images/resource_vide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55" y="2635033"/>
            <a:ext cx="2979560" cy="48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http://homeroom.ria2001.org/images/resource_guid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54" y="5303366"/>
            <a:ext cx="3016250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http://homeroom.ria2001.org/images/resource_guid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55" y="3118350"/>
            <a:ext cx="3016250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ttp://homeroom.ria2001.org/images/resource_template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955" y="1375603"/>
            <a:ext cx="3016249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homeroom.ria2001.org/images/resource_template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56" y="3623230"/>
            <a:ext cx="3016249" cy="4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http://homeroom.ria2001.org/images/resource_other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556" y="4101575"/>
            <a:ext cx="2990849" cy="48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http://homeroom.ria2001.org/images/resource_other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556" y="6241337"/>
            <a:ext cx="2990849" cy="48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http://homeroom.ria2001.org/images/head_btn_design.pn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47245"/>
            <a:ext cx="1940992" cy="1940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http://homeroom.ria2001.org/images/head_btn_build.png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651898"/>
            <a:ext cx="1908421" cy="190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http://homeroom.ria2001.org/images/head_btn_review.png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836622"/>
            <a:ext cx="1833915" cy="183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36222" y="300506"/>
            <a:ext cx="800219" cy="625269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en-US" sz="4000" dirty="0" smtClean="0"/>
              <a:t>Assessment Literacy Series</a:t>
            </a:r>
            <a:endParaRPr lang="en-US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6744405" y="521348"/>
            <a:ext cx="198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PowerPoint/Videos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44405" y="1434816"/>
            <a:ext cx="1706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Blank Templates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44405" y="995124"/>
            <a:ext cx="1882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Templates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44405" y="1920520"/>
            <a:ext cx="208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Additional Materials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764260" y="4934034"/>
            <a:ext cx="198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PowerPoint/Videos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727471" y="2691280"/>
            <a:ext cx="198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PowerPoint/Videos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92482" y="5384247"/>
            <a:ext cx="1882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Templates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789660" y="3177563"/>
            <a:ext cx="1882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Templates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809612" y="3731539"/>
            <a:ext cx="1706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Blank Templates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832570" y="5812792"/>
            <a:ext cx="1706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Blank Templates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806593" y="4158734"/>
            <a:ext cx="208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Additional Materials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832570" y="6298496"/>
            <a:ext cx="208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Additional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8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avid\AppData\Local\Microsoft\Windows\Temporary Internet Files\Content.IE5\QR25DZUJ\MC900105222[1].wmf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361" y="719435"/>
            <a:ext cx="7219277" cy="3886199"/>
          </a:xfrm>
          <a:prstGeom prst="rect">
            <a:avLst/>
          </a:prstGeom>
          <a:noFill/>
        </p:spPr>
      </p:pic>
      <p:sp>
        <p:nvSpPr>
          <p:cNvPr id="4" name="TextBox 4"/>
          <p:cNvSpPr txBox="1"/>
          <p:nvPr/>
        </p:nvSpPr>
        <p:spPr>
          <a:xfrm>
            <a:off x="1854135" y="4876800"/>
            <a:ext cx="57873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O David </a:t>
            </a:r>
            <a:r>
              <a:rPr lang="en-US" sz="2400" dirty="0" err="1" smtClean="0"/>
              <a:t>Deitz</a:t>
            </a:r>
            <a:endParaRPr lang="en-US" sz="2400" dirty="0" smtClean="0"/>
          </a:p>
          <a:p>
            <a:pPr algn="ctr"/>
            <a:r>
              <a:rPr lang="en-US" sz="2400" dirty="0" smtClean="0"/>
              <a:t>Consultant, PDE Educator Effectiveness Team</a:t>
            </a:r>
          </a:p>
          <a:p>
            <a:pPr algn="ctr"/>
            <a:r>
              <a:rPr lang="en-US" sz="2400" dirty="0" smtClean="0"/>
              <a:t>Lead for the SLO Project</a:t>
            </a:r>
          </a:p>
          <a:p>
            <a:pPr algn="ctr"/>
            <a:r>
              <a:rPr lang="en-US" sz="2400" dirty="0" smtClean="0"/>
              <a:t>oddeitz@comcast.net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234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036327"/>
              </p:ext>
            </p:extLst>
          </p:nvPr>
        </p:nvGraphicFramePr>
        <p:xfrm>
          <a:off x="152400" y="228600"/>
          <a:ext cx="88392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738946" y="6467707"/>
            <a:ext cx="1193180" cy="390293"/>
          </a:xfrm>
        </p:spPr>
        <p:txBody>
          <a:bodyPr/>
          <a:lstStyle/>
          <a:p>
            <a:fld id="{69E29E33-B620-47F9-BB04-8846C2A5AF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9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685004"/>
              </p:ext>
            </p:extLst>
          </p:nvPr>
        </p:nvGraphicFramePr>
        <p:xfrm>
          <a:off x="152400" y="228600"/>
          <a:ext cx="88392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738946" y="6467707"/>
            <a:ext cx="1193180" cy="390293"/>
          </a:xfrm>
        </p:spPr>
        <p:txBody>
          <a:bodyPr/>
          <a:lstStyle/>
          <a:p>
            <a:fld id="{69E29E33-B620-47F9-BB04-8846C2A5AF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36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507927" y="148432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is a SLO?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(Student Learning Objective)</a:t>
            </a:r>
            <a:endParaRPr lang="en-US" sz="40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/>
        </p:nvSpPr>
        <p:spPr>
          <a:xfrm>
            <a:off x="0" y="1680369"/>
            <a:ext cx="91440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None/>
            </a:pP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(5)</a:t>
            </a:r>
            <a:r>
              <a:rPr lang="en-US" sz="44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process</a:t>
            </a: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to </a:t>
            </a:r>
          </a:p>
          <a:p>
            <a:pPr marL="0" lvl="1" indent="0" algn="ctr">
              <a:buNone/>
            </a:pP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(4)</a:t>
            </a: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document a </a:t>
            </a:r>
          </a:p>
          <a:p>
            <a:pPr marL="0" lvl="1" indent="0" algn="ctr">
              <a:buNone/>
            </a:pP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(3)</a:t>
            </a: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measure of educator effectiveness </a:t>
            </a:r>
          </a:p>
          <a:p>
            <a:pPr marL="0" lvl="1" indent="0" algn="ctr">
              <a:buNone/>
            </a:pP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based on </a:t>
            </a: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(2)</a:t>
            </a: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student achievement of </a:t>
            </a: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(1)</a:t>
            </a: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content standards.</a:t>
            </a:r>
          </a:p>
          <a:p>
            <a:pPr marL="0" indent="0" algn="ctr">
              <a:buNone/>
            </a:pP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/>
        </p:nvSpPr>
        <p:spPr>
          <a:xfrm>
            <a:off x="6527727" y="604758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2760E4-E15F-4226-A417-F645F59E93F2}" type="slidenum">
              <a:rPr kumimoji="0" lang="en-US" smtClean="0"/>
              <a:pPr/>
              <a:t>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8667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49C-94F5-436C-B26B-9E7469F5C5AD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8217" y="304800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Every teacher designs an SLO</a:t>
            </a:r>
          </a:p>
        </p:txBody>
      </p:sp>
      <p:pic>
        <p:nvPicPr>
          <p:cNvPr id="1027" name="Picture 3" descr="C:\Users\Karen\AppData\Local\Microsoft\Windows\Temporary Internet Files\Content.IE5\11A4QN9J\MP90039953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957" y="1185688"/>
            <a:ext cx="2915829" cy="233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aren\AppData\Local\Microsoft\Windows\Temporary Internet Files\Content.IE5\11A4QN9J\MP90018264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705" y="2861184"/>
            <a:ext cx="4063026" cy="289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aren\AppData\Local\Microsoft\Windows\Temporary Internet Files\Content.IE5\8C1W1GT5\MP900400401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3352800"/>
            <a:ext cx="2915829" cy="1943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aren\AppData\Local\Microsoft\Windows\Temporary Internet Files\Content.IE5\8C1W1GT5\MP900430615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066" y="1099453"/>
            <a:ext cx="2819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Karen\AppData\Local\Microsoft\Windows\Temporary Internet Files\Content.IE5\AG1MU18K\MP900341496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882" y="4800601"/>
            <a:ext cx="211773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Karen\AppData\Local\Microsoft\Windows\Temporary Internet Files\Content.IE5\11A4QN9J\MP900409048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365" y="5029201"/>
            <a:ext cx="3600043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Karen\AppData\Local\Microsoft\Windows\Temporary Internet Files\Content.IE5\11A4QN9J\MP900409042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199" y="5357247"/>
            <a:ext cx="1714501" cy="1500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Karen\AppData\Local\Microsoft\Windows\Temporary Internet Files\Content.IE5\8C1W1GT5\MP900409045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033" y="1207680"/>
            <a:ext cx="2100220" cy="186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32194" y="1220474"/>
            <a:ext cx="1646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Calibri" panose="020F0502020204030204" pitchFamily="34" charset="0"/>
              </a:rPr>
              <a:t>Math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37291" y="1220474"/>
            <a:ext cx="11245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solidFill>
                  <a:prstClr val="black"/>
                </a:solidFill>
                <a:latin typeface="Calibri" panose="020F0502020204030204" pitchFamily="34" charset="0"/>
              </a:rPr>
              <a:t>Physics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28322" y="2848599"/>
            <a:ext cx="1409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solidFill>
                  <a:prstClr val="black"/>
                </a:solidFill>
                <a:latin typeface="Calibri" panose="020F0502020204030204" pitchFamily="34" charset="0"/>
              </a:rPr>
              <a:t>Physical Education</a:t>
            </a:r>
            <a:endParaRPr lang="en-US" sz="23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85262" y="3395633"/>
            <a:ext cx="1646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Calibri" panose="020F0502020204030204" pitchFamily="34" charset="0"/>
              </a:rPr>
              <a:t>History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96000" y="3804009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Chemistry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6774" y="4957758"/>
            <a:ext cx="2277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Kindergarten</a:t>
            </a:r>
            <a:endParaRPr lang="en-US" sz="28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33066" y="5339776"/>
            <a:ext cx="16878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Special </a:t>
            </a:r>
            <a:b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07869" y="5868284"/>
            <a:ext cx="1826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Journalism</a:t>
            </a:r>
          </a:p>
        </p:txBody>
      </p:sp>
    </p:spTree>
    <p:extLst>
      <p:ext uri="{BB962C8B-B14F-4D97-AF65-F5344CB8AC3E}">
        <p14:creationId xmlns:p14="http://schemas.microsoft.com/office/powerpoint/2010/main" val="130558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465668" y="304800"/>
            <a:ext cx="8229600" cy="1600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does the SLO 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40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Student Learning Objective)</a:t>
            </a: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process look like?</a:t>
            </a:r>
            <a:endParaRPr lang="en-US" sz="4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23516090"/>
              </p:ext>
            </p:extLst>
          </p:nvPr>
        </p:nvGraphicFramePr>
        <p:xfrm>
          <a:off x="182033" y="4267200"/>
          <a:ext cx="8796869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238884"/>
              </p:ext>
            </p:extLst>
          </p:nvPr>
        </p:nvGraphicFramePr>
        <p:xfrm>
          <a:off x="502357" y="2133600"/>
          <a:ext cx="8305800" cy="1981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5800"/>
              </a:tblGrid>
              <a:tr h="1981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STUDENT LEARNING OBJECTIVE (SLO) PROCESS TEMPLATE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SLO is a process to document a measure of educator effectiveness based on student achievement of content standards.  SLOs are a part of Pennsylvania’s multiple-measure, comprehensive system of Educator Effectiveness authorized by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Act </a:t>
                      </a:r>
                      <a:r>
                        <a:rPr lang="en-US" sz="1800" dirty="0">
                          <a:effectLst/>
                        </a:rPr>
                        <a:t>82 (HB 1901).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37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929979"/>
              </p:ext>
            </p:extLst>
          </p:nvPr>
        </p:nvGraphicFramePr>
        <p:xfrm>
          <a:off x="457200" y="304800"/>
          <a:ext cx="8382000" cy="30873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200"/>
                <a:gridCol w="838200"/>
                <a:gridCol w="1600200"/>
                <a:gridCol w="990600"/>
                <a:gridCol w="1656977"/>
                <a:gridCol w="1314823"/>
              </a:tblGrid>
              <a:tr h="545163">
                <a:tc gridSpan="6"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9075" algn="l"/>
                        </a:tabLst>
                      </a:pPr>
                      <a:r>
                        <a:rPr lang="en-US" sz="2200" dirty="0">
                          <a:effectLst/>
                        </a:rPr>
                        <a:t>Classroom Context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43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1a. Name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1b. School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1c. District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56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1d. Class/ Course Title 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1e. Grade Level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1f. Total # of Students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56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1g. Typical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Class Size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1h. Class Frequency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1i. Typical Class Duration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171134"/>
              </p:ext>
            </p:extLst>
          </p:nvPr>
        </p:nvGraphicFramePr>
        <p:xfrm>
          <a:off x="457200" y="3581400"/>
          <a:ext cx="8458200" cy="3096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400"/>
                <a:gridCol w="6019800"/>
              </a:tblGrid>
              <a:tr h="410730"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 smtClean="0">
                          <a:effectLst/>
                        </a:rPr>
                        <a:t>2.  SLO </a:t>
                      </a:r>
                      <a:r>
                        <a:rPr lang="en-US" sz="2200" dirty="0">
                          <a:effectLst/>
                        </a:rPr>
                        <a:t>Goal 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2a. Goal Statement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</a:endParaRPr>
                    </a:p>
                  </a:txBody>
                  <a:tcPr marL="68580" marR="68580" marT="0" marB="0" anchor="ctr"/>
                </a:tc>
              </a:tr>
              <a:tr h="364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2b. PA Standards 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42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2c. Rationale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1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1981</Words>
  <Application>Microsoft Office PowerPoint</Application>
  <PresentationFormat>On-screen Show (4:3)</PresentationFormat>
  <Paragraphs>422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Castellar</vt:lpstr>
      <vt:lpstr>Jokerman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6th Grade Band</vt:lpstr>
      <vt:lpstr>HS Concert Band</vt:lpstr>
      <vt:lpstr>8th Grade Choral</vt:lpstr>
      <vt:lpstr>HS Choir</vt:lpstr>
      <vt:lpstr>3rd  Grade General</vt:lpstr>
      <vt:lpstr>7th Grade General</vt:lpstr>
      <vt:lpstr>7th Grade General</vt:lpstr>
      <vt:lpstr>8th Grade General</vt:lpstr>
      <vt:lpstr>Kindergarten General</vt:lpstr>
      <vt:lpstr>Jazz Band</vt:lpstr>
      <vt:lpstr>7th Grade Band</vt:lpstr>
      <vt:lpstr>9th Grade General</vt:lpstr>
      <vt:lpstr>PowerPoint Presentation</vt:lpstr>
      <vt:lpstr>Music-specific Webinar PDE Music Curriculum Framework All SLO PowerPoint designed for PMEA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Statement: 6th Grade Band</dc:title>
  <dc:creator>O David Deitz</dc:creator>
  <cp:lastModifiedBy>Abi Young</cp:lastModifiedBy>
  <cp:revision>21</cp:revision>
  <dcterms:created xsi:type="dcterms:W3CDTF">2014-03-26T23:19:01Z</dcterms:created>
  <dcterms:modified xsi:type="dcterms:W3CDTF">2014-04-15T18:03:58Z</dcterms:modified>
</cp:coreProperties>
</file>