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2" r:id="rId3"/>
    <p:sldId id="258" r:id="rId4"/>
    <p:sldId id="259" r:id="rId5"/>
    <p:sldId id="260" r:id="rId6"/>
    <p:sldId id="261" r:id="rId7"/>
    <p:sldId id="262" r:id="rId8"/>
    <p:sldId id="268" r:id="rId9"/>
    <p:sldId id="269" r:id="rId10"/>
    <p:sldId id="270" r:id="rId11"/>
    <p:sldId id="271" r:id="rId12"/>
    <p:sldId id="293" r:id="rId13"/>
    <p:sldId id="298" r:id="rId14"/>
    <p:sldId id="316" r:id="rId15"/>
    <p:sldId id="272" r:id="rId16"/>
    <p:sldId id="295" r:id="rId17"/>
    <p:sldId id="274" r:id="rId18"/>
    <p:sldId id="275" r:id="rId19"/>
    <p:sldId id="276" r:id="rId20"/>
    <p:sldId id="297" r:id="rId21"/>
    <p:sldId id="277" r:id="rId22"/>
    <p:sldId id="278" r:id="rId23"/>
    <p:sldId id="279" r:id="rId24"/>
    <p:sldId id="280" r:id="rId25"/>
    <p:sldId id="303" r:id="rId26"/>
    <p:sldId id="299" r:id="rId27"/>
    <p:sldId id="300" r:id="rId28"/>
    <p:sldId id="304" r:id="rId29"/>
    <p:sldId id="301" r:id="rId30"/>
    <p:sldId id="309" r:id="rId31"/>
    <p:sldId id="305" r:id="rId32"/>
    <p:sldId id="310" r:id="rId33"/>
    <p:sldId id="317" r:id="rId34"/>
    <p:sldId id="319" r:id="rId35"/>
    <p:sldId id="320" r:id="rId36"/>
    <p:sldId id="312" r:id="rId37"/>
    <p:sldId id="313" r:id="rId38"/>
    <p:sldId id="314" r:id="rId39"/>
    <p:sldId id="315" r:id="rId40"/>
    <p:sldId id="318" r:id="rId41"/>
    <p:sldId id="306" r:id="rId42"/>
    <p:sldId id="281" r:id="rId43"/>
    <p:sldId id="282" r:id="rId44"/>
    <p:sldId id="283" r:id="rId45"/>
    <p:sldId id="284" r:id="rId46"/>
    <p:sldId id="285" r:id="rId47"/>
    <p:sldId id="287" r:id="rId48"/>
    <p:sldId id="288" r:id="rId49"/>
    <p:sldId id="289" r:id="rId50"/>
    <p:sldId id="308" r:id="rId51"/>
    <p:sldId id="290" r:id="rId52"/>
    <p:sldId id="321" r:id="rId53"/>
    <p:sldId id="291"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39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2007_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1"/>
    </c:view3D>
    <c:floor>
      <c:thickness val="0"/>
    </c:floor>
    <c:sideWall>
      <c:thickness val="0"/>
    </c:sideWall>
    <c:backWall>
      <c:thickness val="0"/>
    </c:backWall>
    <c:plotArea>
      <c:layout>
        <c:manualLayout>
          <c:layoutTarget val="inner"/>
          <c:xMode val="edge"/>
          <c:yMode val="edge"/>
          <c:x val="1.445290299643958E-3"/>
          <c:y val="0.45679391106274397"/>
          <c:w val="0.58673926803671084"/>
          <c:h val="0.53514287563428542"/>
        </c:manualLayout>
      </c:layout>
      <c:pie3DChart>
        <c:varyColors val="1"/>
        <c:ser>
          <c:idx val="0"/>
          <c:order val="0"/>
          <c:spPr>
            <a:ln>
              <a:solidFill>
                <a:schemeClr val="accent4">
                  <a:lumMod val="60000"/>
                  <a:lumOff val="40000"/>
                </a:schemeClr>
              </a:solidFill>
            </a:ln>
          </c:spPr>
          <c:explosion val="25"/>
          <c:dPt>
            <c:idx val="1"/>
            <c:bubble3D val="0"/>
            <c:explosion val="17"/>
            <c:spPr>
              <a:solidFill>
                <a:schemeClr val="accent3"/>
              </a:solidFill>
              <a:ln>
                <a:solidFill>
                  <a:schemeClr val="accent4">
                    <a:lumMod val="60000"/>
                    <a:lumOff val="40000"/>
                  </a:schemeClr>
                </a:solidFill>
              </a:ln>
            </c:spPr>
          </c:dPt>
          <c:dPt>
            <c:idx val="2"/>
            <c:bubble3D val="0"/>
            <c:spPr>
              <a:solidFill>
                <a:schemeClr val="accent4"/>
              </a:solidFill>
              <a:ln>
                <a:solidFill>
                  <a:schemeClr val="accent4">
                    <a:lumMod val="60000"/>
                    <a:lumOff val="40000"/>
                  </a:schemeClr>
                </a:solidFill>
              </a:ln>
            </c:spPr>
          </c:dPt>
          <c:dLbls>
            <c:dLbl>
              <c:idx val="0"/>
              <c:layout>
                <c:manualLayout>
                  <c:x val="2.0085438279162281E-2"/>
                  <c:y val="5.9472187620778119E-2"/>
                </c:manualLayout>
              </c:layout>
              <c:tx>
                <c:rich>
                  <a:bodyPr/>
                  <a:lstStyle/>
                  <a:p>
                    <a:r>
                      <a:rPr lang="en-US" dirty="0" smtClean="0">
                        <a:solidFill>
                          <a:schemeClr val="tx1"/>
                        </a:solidFill>
                        <a:latin typeface="Tahoma" pitchFamily="34" charset="0"/>
                        <a:ea typeface="Tahoma" pitchFamily="34" charset="0"/>
                        <a:cs typeface="Tahoma" pitchFamily="34" charset="0"/>
                      </a:rPr>
                      <a:t> </a:t>
                    </a:r>
                    <a:r>
                      <a:rPr lang="en-US" dirty="0">
                        <a:solidFill>
                          <a:schemeClr val="tx1"/>
                        </a:solidFill>
                        <a:latin typeface="Tahoma" pitchFamily="34" charset="0"/>
                        <a:ea typeface="Tahoma" pitchFamily="34" charset="0"/>
                        <a:cs typeface="Tahoma" pitchFamily="34" charset="0"/>
                      </a:rPr>
                      <a:t>Building Level Data, </a:t>
                    </a:r>
                    <a:r>
                      <a:rPr lang="en-US" dirty="0" smtClean="0">
                        <a:solidFill>
                          <a:schemeClr val="tx1"/>
                        </a:solidFill>
                        <a:latin typeface="Tahoma" pitchFamily="34" charset="0"/>
                        <a:ea typeface="Tahoma" pitchFamily="34" charset="0"/>
                        <a:cs typeface="Tahoma" pitchFamily="34" charset="0"/>
                      </a:rPr>
                      <a:t> </a:t>
                    </a:r>
                    <a:r>
                      <a:rPr lang="en-US" dirty="0">
                        <a:solidFill>
                          <a:schemeClr val="tx1"/>
                        </a:solidFill>
                        <a:latin typeface="Tahoma" pitchFamily="34" charset="0"/>
                        <a:ea typeface="Tahoma" pitchFamily="34" charset="0"/>
                        <a:cs typeface="Tahoma" pitchFamily="34" charset="0"/>
                      </a:rPr>
                      <a:t>15%</a:t>
                    </a:r>
                    <a:endParaRPr lang="en-US" dirty="0">
                      <a:solidFill>
                        <a:schemeClr val="tx1"/>
                      </a:solidFill>
                    </a:endParaRPr>
                  </a:p>
                </c:rich>
              </c:tx>
              <c:showLegendKey val="0"/>
              <c:showVal val="0"/>
              <c:showCatName val="1"/>
              <c:showSerName val="0"/>
              <c:showPercent val="1"/>
              <c:showBubbleSize val="0"/>
            </c:dLbl>
            <c:dLbl>
              <c:idx val="1"/>
              <c:delete val="1"/>
            </c:dLbl>
            <c:dLbl>
              <c:idx val="2"/>
              <c:layout/>
              <c:tx>
                <c:rich>
                  <a:bodyPr/>
                  <a:lstStyle/>
                  <a:p>
                    <a:r>
                      <a:rPr lang="en-US" dirty="0" smtClean="0">
                        <a:solidFill>
                          <a:schemeClr val="tx1"/>
                        </a:solidFill>
                        <a:latin typeface="Tahoma" pitchFamily="34" charset="0"/>
                        <a:ea typeface="Tahoma" pitchFamily="34" charset="0"/>
                        <a:cs typeface="Tahoma" pitchFamily="34" charset="0"/>
                      </a:rPr>
                      <a:t>Observation/ Evidence,  50</a:t>
                    </a:r>
                    <a:r>
                      <a:rPr lang="en-US" dirty="0">
                        <a:solidFill>
                          <a:schemeClr val="tx1"/>
                        </a:solidFill>
                        <a:latin typeface="Tahoma" pitchFamily="34" charset="0"/>
                        <a:ea typeface="Tahoma" pitchFamily="34" charset="0"/>
                        <a:cs typeface="Tahoma" pitchFamily="34" charset="0"/>
                      </a:rPr>
                      <a:t>%</a:t>
                    </a:r>
                    <a:endParaRPr lang="en-US" dirty="0">
                      <a:solidFill>
                        <a:schemeClr val="tx1"/>
                      </a:solidFill>
                    </a:endParaRPr>
                  </a:p>
                </c:rich>
              </c:tx>
              <c:showLegendKey val="0"/>
              <c:showVal val="0"/>
              <c:showCatName val="1"/>
              <c:showSerName val="0"/>
              <c:showPercent val="1"/>
              <c:showBubbleSize val="0"/>
            </c:dLbl>
            <c:dLbl>
              <c:idx val="3"/>
              <c:tx>
                <c:rich>
                  <a:bodyPr/>
                  <a:lstStyle/>
                  <a:p>
                    <a:r>
                      <a:rPr lang="en-US" dirty="0" smtClean="0">
                        <a:solidFill>
                          <a:schemeClr val="tx1"/>
                        </a:solidFill>
                        <a:latin typeface="Tahoma" pitchFamily="34" charset="0"/>
                        <a:ea typeface="Tahoma" pitchFamily="34" charset="0"/>
                        <a:cs typeface="Tahoma" pitchFamily="34" charset="0"/>
                      </a:rPr>
                      <a:t>Observation</a:t>
                    </a:r>
                    <a:r>
                      <a:rPr lang="en-US" dirty="0">
                        <a:solidFill>
                          <a:schemeClr val="tx1"/>
                        </a:solidFill>
                        <a:latin typeface="Tahoma" pitchFamily="34" charset="0"/>
                        <a:ea typeface="Tahoma" pitchFamily="34" charset="0"/>
                        <a:cs typeface="Tahoma" pitchFamily="34" charset="0"/>
                      </a:rPr>
                      <a:t>/ Evidence, </a:t>
                    </a:r>
                    <a:r>
                      <a:rPr lang="en-US" dirty="0" smtClean="0">
                        <a:solidFill>
                          <a:schemeClr val="tx1"/>
                        </a:solidFill>
                        <a:latin typeface="Tahoma" pitchFamily="34" charset="0"/>
                        <a:ea typeface="Tahoma" pitchFamily="34" charset="0"/>
                        <a:cs typeface="Tahoma" pitchFamily="34" charset="0"/>
                      </a:rPr>
                      <a:t>50</a:t>
                    </a:r>
                    <a:r>
                      <a:rPr lang="en-US" dirty="0">
                        <a:solidFill>
                          <a:schemeClr val="tx1"/>
                        </a:solidFill>
                        <a:latin typeface="Tahoma" pitchFamily="34" charset="0"/>
                        <a:ea typeface="Tahoma" pitchFamily="34" charset="0"/>
                        <a:cs typeface="Tahoma" pitchFamily="34" charset="0"/>
                      </a:rPr>
                      <a:t>%</a:t>
                    </a:r>
                    <a:endParaRPr lang="en-US" dirty="0">
                      <a:solidFill>
                        <a:schemeClr val="tx1"/>
                      </a:solidFill>
                    </a:endParaRPr>
                  </a:p>
                </c:rich>
              </c:tx>
              <c:showLegendKey val="0"/>
              <c:showVal val="0"/>
              <c:showCatName val="1"/>
              <c:showSerName val="0"/>
              <c:showPercent val="1"/>
              <c:showBubbleSize val="0"/>
            </c:dLbl>
            <c:txPr>
              <a:bodyPr/>
              <a:lstStyle/>
              <a:p>
                <a:pPr>
                  <a:defRPr sz="1400" b="1">
                    <a:solidFill>
                      <a:schemeClr val="tx1"/>
                    </a:solidFill>
                    <a:latin typeface="Tahoma" pitchFamily="34" charset="0"/>
                    <a:ea typeface="Tahoma" pitchFamily="34" charset="0"/>
                    <a:cs typeface="Tahoma" pitchFamily="34" charset="0"/>
                  </a:defRPr>
                </a:pPr>
                <a:endParaRPr lang="en-US"/>
              </a:p>
            </c:txPr>
            <c:showLegendKey val="0"/>
            <c:showVal val="0"/>
            <c:showCatName val="1"/>
            <c:showSerName val="0"/>
            <c:showPercent val="1"/>
            <c:showBubbleSize val="0"/>
            <c:showLeaderLines val="1"/>
          </c:dLbls>
          <c:cat>
            <c:strRef>
              <c:f>Sheet1!$A$1:$A$3</c:f>
              <c:strCache>
                <c:ptCount val="3"/>
                <c:pt idx="0">
                  <c:v>Building Level Data</c:v>
                </c:pt>
                <c:pt idx="1">
                  <c:v>Elective Data</c:v>
                </c:pt>
                <c:pt idx="2">
                  <c:v>Observation/ Evidence</c:v>
                </c:pt>
              </c:strCache>
            </c:strRef>
          </c:cat>
          <c:val>
            <c:numRef>
              <c:f>Sheet1!$B$1:$B$3</c:f>
              <c:numCache>
                <c:formatCode>0%</c:formatCode>
                <c:ptCount val="3"/>
                <c:pt idx="0">
                  <c:v>0.15000000000000008</c:v>
                </c:pt>
                <c:pt idx="1">
                  <c:v>0.35000000000000014</c:v>
                </c:pt>
                <c:pt idx="2">
                  <c:v>0.5</c:v>
                </c:pt>
              </c:numCache>
            </c:numRef>
          </c:val>
        </c:ser>
        <c:dLbls>
          <c:showLegendKey val="0"/>
          <c:showVal val="0"/>
          <c:showCatName val="1"/>
          <c:showSerName val="0"/>
          <c:showPercent val="1"/>
          <c:showBubbleSize val="0"/>
          <c:showLeaderLines val="1"/>
        </c:dLbls>
      </c:pie3DChart>
      <c:spPr>
        <a:noFill/>
        <a:ln w="25401">
          <a:noFill/>
        </a:ln>
      </c:spPr>
    </c:plotArea>
    <c:plotVisOnly val="1"/>
    <c:dispBlanksAs val="zero"/>
    <c:showDLblsOverMax val="1"/>
  </c:chart>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0.58438</cdr:x>
      <cdr:y>0.46007</cdr:y>
    </cdr:from>
    <cdr:to>
      <cdr:x>0.85104</cdr:x>
      <cdr:y>0.76215</cdr:y>
    </cdr:to>
    <cdr:sp macro="" textlink="">
      <cdr:nvSpPr>
        <cdr:cNvPr id="2" name="TextBox 1"/>
        <cdr:cNvSpPr txBox="1"/>
      </cdr:nvSpPr>
      <cdr:spPr>
        <a:xfrm xmlns:a="http://schemas.openxmlformats.org/drawingml/2006/main">
          <a:off x="2671763" y="1262063"/>
          <a:ext cx="1219200" cy="8286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dirty="0"/>
        </a:p>
      </cdr:txBody>
    </cdr:sp>
  </cdr:relSizeAnchor>
  <cdr:relSizeAnchor xmlns:cdr="http://schemas.openxmlformats.org/drawingml/2006/chartDrawing">
    <cdr:from>
      <cdr:x>0.05495</cdr:x>
      <cdr:y>0.141</cdr:y>
    </cdr:from>
    <cdr:to>
      <cdr:x>0.36971</cdr:x>
      <cdr:y>0.41373</cdr:y>
    </cdr:to>
    <cdr:sp macro="" textlink="">
      <cdr:nvSpPr>
        <cdr:cNvPr id="3" name="TextBox 2"/>
        <cdr:cNvSpPr txBox="1"/>
      </cdr:nvSpPr>
      <cdr:spPr>
        <a:xfrm xmlns:a="http://schemas.openxmlformats.org/drawingml/2006/main">
          <a:off x="482889" y="847508"/>
          <a:ext cx="2765834" cy="1639214"/>
        </a:xfrm>
        <a:prstGeom xmlns:a="http://schemas.openxmlformats.org/drawingml/2006/main" prst="rect">
          <a:avLst/>
        </a:prstGeom>
        <a:gradFill xmlns:a="http://schemas.openxmlformats.org/drawingml/2006/main"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2700000" scaled="1"/>
          <a:tileRect/>
        </a:gradFill>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chemeClr val="bg1"/>
              </a:solidFill>
              <a:latin typeface="Tahoma" pitchFamily="34" charset="0"/>
              <a:ea typeface="Tahoma" pitchFamily="34" charset="0"/>
              <a:cs typeface="Tahoma" pitchFamily="34" charset="0"/>
            </a:rPr>
            <a:t>Observation/Evidence</a:t>
          </a:r>
        </a:p>
        <a:p xmlns:a="http://schemas.openxmlformats.org/drawingml/2006/main">
          <a:r>
            <a:rPr lang="en-US" sz="1400" b="1" i="1" dirty="0" smtClean="0">
              <a:solidFill>
                <a:schemeClr val="bg1"/>
              </a:solidFill>
              <a:latin typeface="Tahoma" pitchFamily="34" charset="0"/>
              <a:ea typeface="Tahoma" pitchFamily="34" charset="0"/>
              <a:cs typeface="Tahoma" pitchFamily="34" charset="0"/>
            </a:rPr>
            <a:t>Effective 2013-2014</a:t>
          </a:r>
          <a:endParaRPr lang="en-US" sz="1400" b="1" i="1" dirty="0">
            <a:solidFill>
              <a:schemeClr val="bg1"/>
            </a:solidFill>
            <a:latin typeface="Tahoma" pitchFamily="34" charset="0"/>
            <a:ea typeface="Tahoma" pitchFamily="34" charset="0"/>
            <a:cs typeface="Tahoma" pitchFamily="34" charset="0"/>
          </a:endParaRPr>
        </a:p>
        <a:p xmlns:a="http://schemas.openxmlformats.org/drawingml/2006/main">
          <a:r>
            <a:rPr lang="en-US" sz="1400" dirty="0">
              <a:solidFill>
                <a:schemeClr val="bg1"/>
              </a:solidFill>
              <a:latin typeface="Tahoma" pitchFamily="34" charset="0"/>
              <a:ea typeface="Tahoma" pitchFamily="34" charset="0"/>
              <a:cs typeface="Tahoma" pitchFamily="34" charset="0"/>
            </a:rPr>
            <a:t>Danielson Framework Domains</a:t>
          </a:r>
        </a:p>
        <a:p xmlns:a="http://schemas.openxmlformats.org/drawingml/2006/main">
          <a:pPr marL="228600" indent="-228600">
            <a:buAutoNum type="arabicPeriod"/>
          </a:pPr>
          <a:r>
            <a:rPr lang="en-US" sz="1400" dirty="0">
              <a:solidFill>
                <a:schemeClr val="bg1"/>
              </a:solidFill>
              <a:latin typeface="Tahoma" pitchFamily="34" charset="0"/>
              <a:ea typeface="Tahoma" pitchFamily="34" charset="0"/>
              <a:cs typeface="Tahoma" pitchFamily="34" charset="0"/>
            </a:rPr>
            <a:t>Planning and Preparation</a:t>
          </a:r>
        </a:p>
        <a:p xmlns:a="http://schemas.openxmlformats.org/drawingml/2006/main">
          <a:pPr marL="228600" indent="-228600">
            <a:buAutoNum type="arabicPeriod"/>
          </a:pPr>
          <a:r>
            <a:rPr lang="en-US" sz="1400" dirty="0">
              <a:solidFill>
                <a:schemeClr val="bg1"/>
              </a:solidFill>
              <a:latin typeface="Tahoma" pitchFamily="34" charset="0"/>
              <a:ea typeface="Tahoma" pitchFamily="34" charset="0"/>
              <a:cs typeface="Tahoma" pitchFamily="34" charset="0"/>
            </a:rPr>
            <a:t>Classroom Environment</a:t>
          </a:r>
        </a:p>
        <a:p xmlns:a="http://schemas.openxmlformats.org/drawingml/2006/main">
          <a:pPr marL="228600" indent="-228600">
            <a:buAutoNum type="arabicPeriod"/>
          </a:pPr>
          <a:r>
            <a:rPr lang="en-US" sz="1400" dirty="0">
              <a:solidFill>
                <a:schemeClr val="bg1"/>
              </a:solidFill>
              <a:latin typeface="Tahoma" pitchFamily="34" charset="0"/>
              <a:ea typeface="Tahoma" pitchFamily="34" charset="0"/>
              <a:cs typeface="Tahoma" pitchFamily="34" charset="0"/>
            </a:rPr>
            <a:t>Instruction</a:t>
          </a:r>
        </a:p>
        <a:p xmlns:a="http://schemas.openxmlformats.org/drawingml/2006/main">
          <a:pPr marL="228600" indent="-228600">
            <a:buAutoNum type="arabicPeriod"/>
          </a:pPr>
          <a:r>
            <a:rPr lang="en-US" sz="1400" dirty="0" smtClean="0">
              <a:solidFill>
                <a:schemeClr val="bg1"/>
              </a:solidFill>
              <a:latin typeface="Tahoma" pitchFamily="34" charset="0"/>
              <a:ea typeface="Tahoma" pitchFamily="34" charset="0"/>
              <a:cs typeface="Tahoma" pitchFamily="34" charset="0"/>
            </a:rPr>
            <a:t>Professional Responsibilities</a:t>
          </a:r>
        </a:p>
        <a:p xmlns:a="http://schemas.openxmlformats.org/drawingml/2006/main">
          <a:endParaRPr lang="en-US" sz="1400" i="1" dirty="0">
            <a:solidFill>
              <a:schemeClr val="bg1"/>
            </a:solidFill>
            <a:latin typeface="Tahoma" pitchFamily="34" charset="0"/>
            <a:ea typeface="Tahoma" pitchFamily="34" charset="0"/>
            <a:cs typeface="Tahoma" pitchFamily="34" charset="0"/>
          </a:endParaRPr>
        </a:p>
      </cdr:txBody>
    </cdr:sp>
  </cdr:relSizeAnchor>
  <cdr:relSizeAnchor xmlns:cdr="http://schemas.openxmlformats.org/drawingml/2006/chartDrawing">
    <cdr:from>
      <cdr:x>0.07547</cdr:x>
      <cdr:y>0.57143</cdr:y>
    </cdr:from>
    <cdr:to>
      <cdr:x>0.35849</cdr:x>
      <cdr:y>0.88312</cdr:y>
    </cdr:to>
    <cdr:sp macro="" textlink="">
      <cdr:nvSpPr>
        <cdr:cNvPr id="4" name="TextBox 3"/>
        <cdr:cNvSpPr txBox="1"/>
      </cdr:nvSpPr>
      <cdr:spPr>
        <a:xfrm xmlns:a="http://schemas.openxmlformats.org/drawingml/2006/main">
          <a:off x="609600" y="3352800"/>
          <a:ext cx="2286000" cy="1828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400" dirty="0">
            <a:solidFill>
              <a:schemeClr val="tx1"/>
            </a:solidFill>
            <a:latin typeface="Calibri" pitchFamily="34" charset="0"/>
            <a:cs typeface="Calibri" pitchFamily="34" charset="0"/>
          </a:endParaRPr>
        </a:p>
      </cdr:txBody>
    </cdr:sp>
  </cdr:relSizeAnchor>
  <cdr:relSizeAnchor xmlns:cdr="http://schemas.openxmlformats.org/drawingml/2006/chartDrawing">
    <cdr:from>
      <cdr:x>0.5283</cdr:x>
      <cdr:y>0.09091</cdr:y>
    </cdr:from>
    <cdr:to>
      <cdr:x>0.91509</cdr:x>
      <cdr:y>0.2987</cdr:y>
    </cdr:to>
    <cdr:sp macro="" textlink="">
      <cdr:nvSpPr>
        <cdr:cNvPr id="5" name="TextBox 4"/>
        <cdr:cNvSpPr txBox="1"/>
      </cdr:nvSpPr>
      <cdr:spPr>
        <a:xfrm xmlns:a="http://schemas.openxmlformats.org/drawingml/2006/main">
          <a:off x="4267200" y="533400"/>
          <a:ext cx="3124200" cy="1219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0.41624</cdr:x>
      <cdr:y>0.12678</cdr:y>
    </cdr:from>
    <cdr:to>
      <cdr:x>0.94522</cdr:x>
      <cdr:y>0.4397</cdr:y>
    </cdr:to>
    <cdr:sp macro="" textlink="">
      <cdr:nvSpPr>
        <cdr:cNvPr id="6" name="TextBox 5"/>
        <cdr:cNvSpPr txBox="1"/>
      </cdr:nvSpPr>
      <cdr:spPr>
        <a:xfrm xmlns:a="http://schemas.openxmlformats.org/drawingml/2006/main">
          <a:off x="3657568" y="762012"/>
          <a:ext cx="4648233" cy="1880827"/>
        </a:xfrm>
        <a:prstGeom xmlns:a="http://schemas.openxmlformats.org/drawingml/2006/main" prst="rect">
          <a:avLst/>
        </a:prstGeom>
        <a:gradFill xmlns:a="http://schemas.openxmlformats.org/drawingml/2006/main"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chemeClr val="bg1"/>
              </a:solidFill>
              <a:latin typeface="Tahoma" pitchFamily="34" charset="0"/>
              <a:ea typeface="Tahoma" pitchFamily="34" charset="0"/>
              <a:cs typeface="Tahoma" pitchFamily="34" charset="0"/>
            </a:rPr>
            <a:t>Building Level Data</a:t>
          </a:r>
        </a:p>
        <a:p xmlns:a="http://schemas.openxmlformats.org/drawingml/2006/main">
          <a:r>
            <a:rPr lang="en-US" sz="1400" b="1" i="1" dirty="0" smtClean="0">
              <a:solidFill>
                <a:schemeClr val="bg1"/>
              </a:solidFill>
              <a:latin typeface="Tahoma" pitchFamily="34" charset="0"/>
              <a:ea typeface="Tahoma" pitchFamily="34" charset="0"/>
              <a:cs typeface="Tahoma" pitchFamily="34" charset="0"/>
            </a:rPr>
            <a:t>Effective 2013-2014 SY</a:t>
          </a:r>
        </a:p>
        <a:p xmlns:a="http://schemas.openxmlformats.org/drawingml/2006/main">
          <a:r>
            <a:rPr lang="en-US" sz="1400" dirty="0" smtClean="0">
              <a:solidFill>
                <a:schemeClr val="bg1"/>
              </a:solidFill>
              <a:latin typeface="Tahoma" pitchFamily="34" charset="0"/>
              <a:ea typeface="Tahoma" pitchFamily="34" charset="0"/>
              <a:cs typeface="Tahoma" pitchFamily="34" charset="0"/>
            </a:rPr>
            <a:t>Indicators of Academic Achievement</a:t>
          </a:r>
        </a:p>
        <a:p xmlns:a="http://schemas.openxmlformats.org/drawingml/2006/main">
          <a:r>
            <a:rPr lang="en-US" sz="1400" dirty="0" smtClean="0">
              <a:solidFill>
                <a:schemeClr val="bg1"/>
              </a:solidFill>
              <a:latin typeface="Tahoma" pitchFamily="34" charset="0"/>
              <a:ea typeface="Tahoma" pitchFamily="34" charset="0"/>
              <a:cs typeface="Tahoma" pitchFamily="34" charset="0"/>
            </a:rPr>
            <a:t>Indicators of Closing the Achievement Gap, All Students</a:t>
          </a:r>
        </a:p>
        <a:p xmlns:a="http://schemas.openxmlformats.org/drawingml/2006/main">
          <a:r>
            <a:rPr lang="en-US" sz="1400" dirty="0" smtClean="0">
              <a:solidFill>
                <a:schemeClr val="bg1"/>
              </a:solidFill>
              <a:latin typeface="Tahoma" pitchFamily="34" charset="0"/>
              <a:ea typeface="Tahoma" pitchFamily="34" charset="0"/>
              <a:cs typeface="Tahoma" pitchFamily="34" charset="0"/>
            </a:rPr>
            <a:t>Indicators of Closing the Achievement Gap, Subgroups</a:t>
          </a:r>
        </a:p>
        <a:p xmlns:a="http://schemas.openxmlformats.org/drawingml/2006/main">
          <a:r>
            <a:rPr lang="en-US" sz="1400" dirty="0" smtClean="0">
              <a:solidFill>
                <a:schemeClr val="bg1"/>
              </a:solidFill>
              <a:latin typeface="Tahoma" pitchFamily="34" charset="0"/>
              <a:ea typeface="Tahoma" pitchFamily="34" charset="0"/>
              <a:cs typeface="Tahoma" pitchFamily="34" charset="0"/>
            </a:rPr>
            <a:t>Academic Growth PVAAS</a:t>
          </a:r>
        </a:p>
        <a:p xmlns:a="http://schemas.openxmlformats.org/drawingml/2006/main">
          <a:r>
            <a:rPr lang="en-US" sz="1400" dirty="0" smtClean="0">
              <a:solidFill>
                <a:schemeClr val="bg1"/>
              </a:solidFill>
              <a:latin typeface="Tahoma" pitchFamily="34" charset="0"/>
              <a:ea typeface="Tahoma" pitchFamily="34" charset="0"/>
              <a:cs typeface="Tahoma" pitchFamily="34" charset="0"/>
            </a:rPr>
            <a:t>Other Academic Indicators</a:t>
          </a:r>
        </a:p>
        <a:p xmlns:a="http://schemas.openxmlformats.org/drawingml/2006/main">
          <a:r>
            <a:rPr lang="en-US" sz="1400" dirty="0" smtClean="0">
              <a:solidFill>
                <a:schemeClr val="bg1"/>
              </a:solidFill>
              <a:latin typeface="Tahoma" pitchFamily="34" charset="0"/>
              <a:ea typeface="Tahoma" pitchFamily="34" charset="0"/>
              <a:cs typeface="Tahoma" pitchFamily="34" charset="0"/>
            </a:rPr>
            <a:t>Credit for Advanced Achievement</a:t>
          </a:r>
        </a:p>
        <a:p xmlns:a="http://schemas.openxmlformats.org/drawingml/2006/main">
          <a:r>
            <a:rPr lang="en-US" sz="1400" dirty="0" smtClean="0">
              <a:solidFill>
                <a:schemeClr val="bg1"/>
              </a:solidFill>
              <a:latin typeface="Tahoma" pitchFamily="34" charset="0"/>
              <a:ea typeface="Tahoma" pitchFamily="34" charset="0"/>
              <a:cs typeface="Tahoma" pitchFamily="34" charset="0"/>
            </a:rPr>
            <a:t> </a:t>
          </a:r>
          <a:endParaRPr lang="en-US" sz="1400" dirty="0">
            <a:solidFill>
              <a:schemeClr val="bg1"/>
            </a:solidFill>
            <a:latin typeface="Tahoma" pitchFamily="34" charset="0"/>
            <a:ea typeface="Tahoma" pitchFamily="34" charset="0"/>
            <a:cs typeface="Tahoma" pitchFamily="34" charset="0"/>
          </a:endParaRPr>
        </a:p>
      </cdr:txBody>
    </cdr:sp>
  </cdr:relSizeAnchor>
  <cdr:relSizeAnchor xmlns:cdr="http://schemas.openxmlformats.org/drawingml/2006/chartDrawing">
    <cdr:from>
      <cdr:x>0.51254</cdr:x>
      <cdr:y>0.5774</cdr:y>
    </cdr:from>
    <cdr:to>
      <cdr:x>0.99027</cdr:x>
      <cdr:y>0.89981</cdr:y>
    </cdr:to>
    <cdr:sp macro="" textlink="">
      <cdr:nvSpPr>
        <cdr:cNvPr id="8" name="TextBox 7"/>
        <cdr:cNvSpPr txBox="1"/>
      </cdr:nvSpPr>
      <cdr:spPr>
        <a:xfrm xmlns:a="http://schemas.openxmlformats.org/drawingml/2006/main">
          <a:off x="4503772" y="3470467"/>
          <a:ext cx="4197896" cy="1937874"/>
        </a:xfrm>
        <a:prstGeom xmlns:a="http://schemas.openxmlformats.org/drawingml/2006/main" prst="rect">
          <a:avLst/>
        </a:prstGeom>
        <a:gradFill xmlns:a="http://schemas.openxmlformats.org/drawingml/2006/main"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chemeClr val="tx1"/>
              </a:solidFill>
              <a:latin typeface="Tahoma" pitchFamily="34" charset="0"/>
              <a:ea typeface="Tahoma" pitchFamily="34" charset="0"/>
              <a:cs typeface="Tahoma" pitchFamily="34" charset="0"/>
            </a:rPr>
            <a:t>Elective Data/SLOs</a:t>
          </a:r>
        </a:p>
        <a:p xmlns:a="http://schemas.openxmlformats.org/drawingml/2006/main">
          <a:r>
            <a:rPr lang="en-US" sz="1400" b="1" i="1" dirty="0" smtClean="0">
              <a:solidFill>
                <a:schemeClr val="tx1"/>
              </a:solidFill>
              <a:latin typeface="Tahoma" pitchFamily="34" charset="0"/>
              <a:ea typeface="Tahoma" pitchFamily="34" charset="0"/>
              <a:cs typeface="Tahoma" pitchFamily="34" charset="0"/>
            </a:rPr>
            <a:t>Piloting 2013-2014 SY</a:t>
          </a:r>
        </a:p>
        <a:p xmlns:a="http://schemas.openxmlformats.org/drawingml/2006/main">
          <a:r>
            <a:rPr lang="en-US" sz="1400" b="1" i="1" dirty="0" smtClean="0">
              <a:solidFill>
                <a:schemeClr val="tx1"/>
              </a:solidFill>
              <a:latin typeface="Tahoma" pitchFamily="34" charset="0"/>
              <a:ea typeface="Tahoma" pitchFamily="34" charset="0"/>
              <a:cs typeface="Tahoma" pitchFamily="34" charset="0"/>
            </a:rPr>
            <a:t>Effective 2014-2015 SY</a:t>
          </a:r>
        </a:p>
        <a:p xmlns:a="http://schemas.openxmlformats.org/drawingml/2006/main">
          <a:r>
            <a:rPr lang="en-US" sz="1400" dirty="0" smtClean="0">
              <a:solidFill>
                <a:schemeClr val="tx1"/>
              </a:solidFill>
              <a:latin typeface="Tahoma" pitchFamily="34" charset="0"/>
              <a:ea typeface="Tahoma" pitchFamily="34" charset="0"/>
              <a:cs typeface="Tahoma" pitchFamily="34" charset="0"/>
            </a:rPr>
            <a:t>District Designed Measures and Examinations</a:t>
          </a:r>
        </a:p>
        <a:p xmlns:a="http://schemas.openxmlformats.org/drawingml/2006/main">
          <a:r>
            <a:rPr lang="en-US" sz="1400" dirty="0" smtClean="0">
              <a:solidFill>
                <a:schemeClr val="tx1"/>
              </a:solidFill>
              <a:latin typeface="Tahoma" pitchFamily="34" charset="0"/>
              <a:ea typeface="Tahoma" pitchFamily="34" charset="0"/>
              <a:cs typeface="Tahoma" pitchFamily="34" charset="0"/>
            </a:rPr>
            <a:t>Nationally Recognized Standardized Tests</a:t>
          </a:r>
        </a:p>
        <a:p xmlns:a="http://schemas.openxmlformats.org/drawingml/2006/main">
          <a:r>
            <a:rPr lang="en-US" sz="1400" dirty="0" smtClean="0">
              <a:solidFill>
                <a:schemeClr val="tx1"/>
              </a:solidFill>
              <a:latin typeface="Tahoma" pitchFamily="34" charset="0"/>
              <a:ea typeface="Tahoma" pitchFamily="34" charset="0"/>
              <a:cs typeface="Tahoma" pitchFamily="34" charset="0"/>
            </a:rPr>
            <a:t>Industry Certification Examinations</a:t>
          </a:r>
        </a:p>
        <a:p xmlns:a="http://schemas.openxmlformats.org/drawingml/2006/main">
          <a:r>
            <a:rPr lang="en-US" sz="1400" dirty="0" smtClean="0">
              <a:solidFill>
                <a:schemeClr val="tx1"/>
              </a:solidFill>
              <a:latin typeface="Tahoma" pitchFamily="34" charset="0"/>
              <a:ea typeface="Tahoma" pitchFamily="34" charset="0"/>
              <a:cs typeface="Tahoma" pitchFamily="34" charset="0"/>
            </a:rPr>
            <a:t>Student Projects Pursuant to Local Requirements</a:t>
          </a:r>
        </a:p>
        <a:p xmlns:a="http://schemas.openxmlformats.org/drawingml/2006/main">
          <a:r>
            <a:rPr lang="en-US" sz="1400" dirty="0" smtClean="0">
              <a:solidFill>
                <a:schemeClr val="tx1"/>
              </a:solidFill>
              <a:latin typeface="Tahoma" pitchFamily="34" charset="0"/>
              <a:ea typeface="Tahoma" pitchFamily="34" charset="0"/>
              <a:cs typeface="Tahoma" pitchFamily="34" charset="0"/>
            </a:rPr>
            <a:t>Student Portfolios Pursuant to Local Requirements</a:t>
          </a:r>
        </a:p>
      </cdr:txBody>
    </cdr:sp>
  </cdr:relSizeAnchor>
  <cdr:relSizeAnchor xmlns:cdr="http://schemas.openxmlformats.org/drawingml/2006/chartDrawing">
    <cdr:from>
      <cdr:x>0.31918</cdr:x>
      <cdr:y>0.62921</cdr:y>
    </cdr:from>
    <cdr:to>
      <cdr:x>0.4852</cdr:x>
      <cdr:y>0.76592</cdr:y>
    </cdr:to>
    <cdr:sp macro="" textlink="">
      <cdr:nvSpPr>
        <cdr:cNvPr id="11" name="TextBox 10"/>
        <cdr:cNvSpPr txBox="1"/>
      </cdr:nvSpPr>
      <cdr:spPr>
        <a:xfrm xmlns:a="http://schemas.openxmlformats.org/drawingml/2006/main">
          <a:off x="2765503" y="3746811"/>
          <a:ext cx="1438508" cy="8140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latin typeface="Tahoma" pitchFamily="34" charset="0"/>
              <a:ea typeface="Tahoma" pitchFamily="34" charset="0"/>
              <a:cs typeface="Tahoma" pitchFamily="34" charset="0"/>
            </a:rPr>
            <a:t>Elective Data, 35%</a:t>
          </a:r>
          <a:endParaRPr lang="en-US" sz="1400" b="1" dirty="0">
            <a:latin typeface="Tahoma" pitchFamily="34" charset="0"/>
            <a:ea typeface="Tahoma" pitchFamily="34" charset="0"/>
            <a:cs typeface="Tahoma" pitchFamily="34" charset="0"/>
          </a:endParaRPr>
        </a:p>
      </cdr:txBody>
    </cdr:sp>
  </cdr:relSizeAnchor>
  <cdr:relSizeAnchor xmlns:cdr="http://schemas.openxmlformats.org/drawingml/2006/chartDrawing">
    <cdr:from>
      <cdr:x>0</cdr:x>
      <cdr:y>0</cdr:y>
    </cdr:from>
    <cdr:to>
      <cdr:x>1</cdr:x>
      <cdr:y>0.12375</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52400" y="-847493"/>
          <a:ext cx="8787162" cy="743776"/>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C6FD25-B230-4E6F-B54C-F6F1D8BA45D8}" type="datetimeFigureOut">
              <a:rPr lang="en-US" smtClean="0"/>
              <a:t>7/22/2013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F7F28-1A80-4D6C-A000-BDC6859703EF}" type="slidenum">
              <a:rPr lang="en-US" smtClean="0"/>
              <a:t>‹#›</a:t>
            </a:fld>
            <a:endParaRPr lang="en-US"/>
          </a:p>
        </p:txBody>
      </p:sp>
    </p:spTree>
    <p:extLst>
      <p:ext uri="{BB962C8B-B14F-4D97-AF65-F5344CB8AC3E}">
        <p14:creationId xmlns:p14="http://schemas.microsoft.com/office/powerpoint/2010/main" val="1710992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C6FD25-B230-4E6F-B54C-F6F1D8BA45D8}" type="datetimeFigureOut">
              <a:rPr lang="en-US" smtClean="0"/>
              <a:t>7/22/2013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F7F28-1A80-4D6C-A000-BDC6859703EF}" type="slidenum">
              <a:rPr lang="en-US" smtClean="0"/>
              <a:t>‹#›</a:t>
            </a:fld>
            <a:endParaRPr lang="en-US"/>
          </a:p>
        </p:txBody>
      </p:sp>
    </p:spTree>
    <p:extLst>
      <p:ext uri="{BB962C8B-B14F-4D97-AF65-F5344CB8AC3E}">
        <p14:creationId xmlns:p14="http://schemas.microsoft.com/office/powerpoint/2010/main" val="3605360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C6FD25-B230-4E6F-B54C-F6F1D8BA45D8}" type="datetimeFigureOut">
              <a:rPr lang="en-US" smtClean="0"/>
              <a:t>7/22/2013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F7F28-1A80-4D6C-A000-BDC6859703EF}" type="slidenum">
              <a:rPr lang="en-US" smtClean="0"/>
              <a:t>‹#›</a:t>
            </a:fld>
            <a:endParaRPr lang="en-US"/>
          </a:p>
        </p:txBody>
      </p:sp>
    </p:spTree>
    <p:extLst>
      <p:ext uri="{BB962C8B-B14F-4D97-AF65-F5344CB8AC3E}">
        <p14:creationId xmlns:p14="http://schemas.microsoft.com/office/powerpoint/2010/main" val="410527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C6FD25-B230-4E6F-B54C-F6F1D8BA45D8}" type="datetimeFigureOut">
              <a:rPr lang="en-US" smtClean="0"/>
              <a:t>7/22/2013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F7F28-1A80-4D6C-A000-BDC6859703EF}" type="slidenum">
              <a:rPr lang="en-US" smtClean="0"/>
              <a:t>‹#›</a:t>
            </a:fld>
            <a:endParaRPr lang="en-US"/>
          </a:p>
        </p:txBody>
      </p:sp>
    </p:spTree>
    <p:extLst>
      <p:ext uri="{BB962C8B-B14F-4D97-AF65-F5344CB8AC3E}">
        <p14:creationId xmlns:p14="http://schemas.microsoft.com/office/powerpoint/2010/main" val="2031140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C6FD25-B230-4E6F-B54C-F6F1D8BA45D8}" type="datetimeFigureOut">
              <a:rPr lang="en-US" smtClean="0"/>
              <a:t>7/22/2013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F7F28-1A80-4D6C-A000-BDC6859703EF}" type="slidenum">
              <a:rPr lang="en-US" smtClean="0"/>
              <a:t>‹#›</a:t>
            </a:fld>
            <a:endParaRPr lang="en-US"/>
          </a:p>
        </p:txBody>
      </p:sp>
    </p:spTree>
    <p:extLst>
      <p:ext uri="{BB962C8B-B14F-4D97-AF65-F5344CB8AC3E}">
        <p14:creationId xmlns:p14="http://schemas.microsoft.com/office/powerpoint/2010/main" val="9887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C6FD25-B230-4E6F-B54C-F6F1D8BA45D8}" type="datetimeFigureOut">
              <a:rPr lang="en-US" smtClean="0"/>
              <a:t>7/22/2013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7F7F28-1A80-4D6C-A000-BDC6859703EF}" type="slidenum">
              <a:rPr lang="en-US" smtClean="0"/>
              <a:t>‹#›</a:t>
            </a:fld>
            <a:endParaRPr lang="en-US"/>
          </a:p>
        </p:txBody>
      </p:sp>
    </p:spTree>
    <p:extLst>
      <p:ext uri="{BB962C8B-B14F-4D97-AF65-F5344CB8AC3E}">
        <p14:creationId xmlns:p14="http://schemas.microsoft.com/office/powerpoint/2010/main" val="3100675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C6FD25-B230-4E6F-B54C-F6F1D8BA45D8}" type="datetimeFigureOut">
              <a:rPr lang="en-US" smtClean="0"/>
              <a:t>7/22/2013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7F7F28-1A80-4D6C-A000-BDC6859703EF}" type="slidenum">
              <a:rPr lang="en-US" smtClean="0"/>
              <a:t>‹#›</a:t>
            </a:fld>
            <a:endParaRPr lang="en-US"/>
          </a:p>
        </p:txBody>
      </p:sp>
    </p:spTree>
    <p:extLst>
      <p:ext uri="{BB962C8B-B14F-4D97-AF65-F5344CB8AC3E}">
        <p14:creationId xmlns:p14="http://schemas.microsoft.com/office/powerpoint/2010/main" val="4936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C6FD25-B230-4E6F-B54C-F6F1D8BA45D8}" type="datetimeFigureOut">
              <a:rPr lang="en-US" smtClean="0"/>
              <a:t>7/22/2013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7F7F28-1A80-4D6C-A000-BDC6859703EF}" type="slidenum">
              <a:rPr lang="en-US" smtClean="0"/>
              <a:t>‹#›</a:t>
            </a:fld>
            <a:endParaRPr lang="en-US"/>
          </a:p>
        </p:txBody>
      </p:sp>
    </p:spTree>
    <p:extLst>
      <p:ext uri="{BB962C8B-B14F-4D97-AF65-F5344CB8AC3E}">
        <p14:creationId xmlns:p14="http://schemas.microsoft.com/office/powerpoint/2010/main" val="664214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6FD25-B230-4E6F-B54C-F6F1D8BA45D8}" type="datetimeFigureOut">
              <a:rPr lang="en-US" smtClean="0"/>
              <a:t>7/22/2013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7F7F28-1A80-4D6C-A000-BDC6859703EF}" type="slidenum">
              <a:rPr lang="en-US" smtClean="0"/>
              <a:t>‹#›</a:t>
            </a:fld>
            <a:endParaRPr lang="en-US"/>
          </a:p>
        </p:txBody>
      </p:sp>
    </p:spTree>
    <p:extLst>
      <p:ext uri="{BB962C8B-B14F-4D97-AF65-F5344CB8AC3E}">
        <p14:creationId xmlns:p14="http://schemas.microsoft.com/office/powerpoint/2010/main" val="3564939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C6FD25-B230-4E6F-B54C-F6F1D8BA45D8}" type="datetimeFigureOut">
              <a:rPr lang="en-US" smtClean="0"/>
              <a:t>7/22/2013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7F7F28-1A80-4D6C-A000-BDC6859703EF}" type="slidenum">
              <a:rPr lang="en-US" smtClean="0"/>
              <a:t>‹#›</a:t>
            </a:fld>
            <a:endParaRPr lang="en-US"/>
          </a:p>
        </p:txBody>
      </p:sp>
    </p:spTree>
    <p:extLst>
      <p:ext uri="{BB962C8B-B14F-4D97-AF65-F5344CB8AC3E}">
        <p14:creationId xmlns:p14="http://schemas.microsoft.com/office/powerpoint/2010/main" val="298095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C6FD25-B230-4E6F-B54C-F6F1D8BA45D8}" type="datetimeFigureOut">
              <a:rPr lang="en-US" smtClean="0"/>
              <a:t>7/22/2013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7F7F28-1A80-4D6C-A000-BDC6859703EF}" type="slidenum">
              <a:rPr lang="en-US" smtClean="0"/>
              <a:t>‹#›</a:t>
            </a:fld>
            <a:endParaRPr lang="en-US"/>
          </a:p>
        </p:txBody>
      </p:sp>
    </p:spTree>
    <p:extLst>
      <p:ext uri="{BB962C8B-B14F-4D97-AF65-F5344CB8AC3E}">
        <p14:creationId xmlns:p14="http://schemas.microsoft.com/office/powerpoint/2010/main" val="200939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C6FD25-B230-4E6F-B54C-F6F1D8BA45D8}" type="datetimeFigureOut">
              <a:rPr lang="en-US" smtClean="0"/>
              <a:t>7/22/2013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F7F28-1A80-4D6C-A000-BDC6859703EF}" type="slidenum">
              <a:rPr lang="en-US" smtClean="0"/>
              <a:t>‹#›</a:t>
            </a:fld>
            <a:endParaRPr lang="en-US"/>
          </a:p>
        </p:txBody>
      </p:sp>
    </p:spTree>
    <p:extLst>
      <p:ext uri="{BB962C8B-B14F-4D97-AF65-F5344CB8AC3E}">
        <p14:creationId xmlns:p14="http://schemas.microsoft.com/office/powerpoint/2010/main" val="2325400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ria.gwwork.com/template.php?t=4&amp;m=1&amp;c=build"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pdesas.org/"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nccas.wikispaces.com/file/view/FRAMEWORK%20FINAL-13-13.pdf/398083540/FRAMEWORK%20FINAL1-13-13.pdf" TargetMode="External"/><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8.xml"/><Relationship Id="rId5" Type="http://schemas.openxmlformats.org/officeDocument/2006/relationships/image" Target="../media/image17.wmf"/><Relationship Id="rId4" Type="http://schemas.openxmlformats.org/officeDocument/2006/relationships/image" Target="../media/image16.jpeg"/></Relationships>
</file>

<file path=ppt/slides/_rels/slide27.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www.pdesas.org/Standard/StandardsBrowser#22255?cf=y" TargetMode="External"/><Relationship Id="rId2" Type="http://schemas.openxmlformats.org/officeDocument/2006/relationships/hyperlink" Target="http://www.pdesas.org/Standard/StandardsBrowser#22254?cf=y"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www.pdesas.org/Standard/StandardsBrowser#22254?cf=y"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8" Type="http://schemas.openxmlformats.org/officeDocument/2006/relationships/hyperlink" Target="http://www.louisianaschools.net/compass/student_learning_goals.html" TargetMode="External"/><Relationship Id="rId3" Type="http://schemas.openxmlformats.org/officeDocument/2006/relationships/image" Target="../media/image31.png"/><Relationship Id="rId7" Type="http://schemas.openxmlformats.org/officeDocument/2006/relationships/hyperlink" Target="http://www.gadoe.org/School-Improvement/Teacher-and-Leader-Effectiveness/Documents/SLO%20Manual.pdf" TargetMode="External"/><Relationship Id="rId2" Type="http://schemas.openxmlformats.org/officeDocument/2006/relationships/image" Target="../media/image30.png"/><Relationship Id="rId1" Type="http://schemas.openxmlformats.org/officeDocument/2006/relationships/slideLayout" Target="../slideLayouts/slideLayout7.xml"/><Relationship Id="rId6" Type="http://schemas.openxmlformats.org/officeDocument/2006/relationships/hyperlink" Target="http://www.ride.ri.gov/EducatorQuality/EducatorEvaluation/SLO.aspx" TargetMode="External"/><Relationship Id="rId5" Type="http://schemas.openxmlformats.org/officeDocument/2006/relationships/hyperlink" Target="http://www.riseindiana.org/sites/default/files/files/RISE%201.0/Student%20Learning%20Objectives%20Handbook%201%200%20FINAL.pdf" TargetMode="External"/><Relationship Id="rId4" Type="http://schemas.openxmlformats.org/officeDocument/2006/relationships/hyperlink" Target="http://nassauboces.org/Page/1667"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slideLayout" Target="../slideLayouts/slideLayout7.xml"/><Relationship Id="rId4" Type="http://schemas.openxmlformats.org/officeDocument/2006/relationships/image" Target="../media/image34.wmf"/></Relationships>
</file>

<file path=ppt/slides/_rels/slide53.x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nvSpPr>
        <p:spPr>
          <a:xfrm>
            <a:off x="685800" y="381000"/>
            <a:ext cx="7772400" cy="2895600"/>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400" dirty="0" smtClean="0"/>
              <a:t>Teacher Effectiveness </a:t>
            </a:r>
          </a:p>
          <a:p>
            <a:pPr algn="ctr"/>
            <a:r>
              <a:rPr lang="en-US" sz="4400" dirty="0" smtClean="0"/>
              <a:t>and the </a:t>
            </a:r>
            <a:br>
              <a:rPr lang="en-US" sz="4400" dirty="0" smtClean="0"/>
            </a:br>
            <a:r>
              <a:rPr lang="en-US" sz="4400" dirty="0" smtClean="0"/>
              <a:t>Student Learning Objectives Process</a:t>
            </a:r>
            <a:endParaRPr lang="en-US" sz="4400" dirty="0"/>
          </a:p>
        </p:txBody>
      </p:sp>
      <p:sp>
        <p:nvSpPr>
          <p:cNvPr id="15" name="Subtitle 2"/>
          <p:cNvSpPr>
            <a:spLocks noGrp="1"/>
          </p:cNvSpPr>
          <p:nvPr/>
        </p:nvSpPr>
        <p:spPr>
          <a:xfrm>
            <a:off x="1371600" y="3848100"/>
            <a:ext cx="6400800" cy="25146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2800" dirty="0" smtClean="0"/>
              <a:t>An update from O David </a:t>
            </a:r>
            <a:r>
              <a:rPr lang="en-US" sz="2800" dirty="0" err="1" smtClean="0"/>
              <a:t>Deitz</a:t>
            </a:r>
            <a:endParaRPr lang="en-US" sz="2800" dirty="0" smtClean="0"/>
          </a:p>
          <a:p>
            <a:pPr algn="ctr"/>
            <a:r>
              <a:rPr lang="en-US" sz="2800" dirty="0" smtClean="0"/>
              <a:t>Consultant, Educator Effectiveness, PDE</a:t>
            </a:r>
          </a:p>
          <a:p>
            <a:pPr algn="ctr"/>
            <a:r>
              <a:rPr lang="en-US" sz="2800" dirty="0"/>
              <a:t>f</a:t>
            </a:r>
            <a:r>
              <a:rPr lang="en-US" sz="2800" dirty="0" smtClean="0"/>
              <a:t>or the</a:t>
            </a:r>
          </a:p>
          <a:p>
            <a:pPr algn="ctr"/>
            <a:r>
              <a:rPr lang="en-US" sz="2800" dirty="0" smtClean="0"/>
              <a:t>PMEA Summer Conference</a:t>
            </a:r>
          </a:p>
          <a:p>
            <a:pPr algn="ctr"/>
            <a:r>
              <a:rPr lang="en-US" sz="2800" dirty="0" smtClean="0"/>
              <a:t>7.23.13</a:t>
            </a:r>
          </a:p>
        </p:txBody>
      </p:sp>
    </p:spTree>
    <p:extLst>
      <p:ext uri="{BB962C8B-B14F-4D97-AF65-F5344CB8AC3E}">
        <p14:creationId xmlns:p14="http://schemas.microsoft.com/office/powerpoint/2010/main" val="3233040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496881" y="351236"/>
            <a:ext cx="8229600" cy="1143000"/>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0" u="sng" dirty="0" smtClean="0">
                <a:solidFill>
                  <a:schemeClr val="accent1">
                    <a:lumMod val="75000"/>
                  </a:schemeClr>
                </a:solidFill>
              </a:rPr>
              <a:t>SLO Concepts</a:t>
            </a:r>
            <a:endParaRPr lang="en-US" sz="8000" u="sng" dirty="0">
              <a:solidFill>
                <a:schemeClr val="accent1">
                  <a:lumMod val="75000"/>
                </a:schemeClr>
              </a:solidFill>
            </a:endParaRPr>
          </a:p>
        </p:txBody>
      </p:sp>
      <p:sp>
        <p:nvSpPr>
          <p:cNvPr id="3" name="Subtitle 2"/>
          <p:cNvSpPr txBox="1">
            <a:spLocks/>
          </p:cNvSpPr>
          <p:nvPr/>
        </p:nvSpPr>
        <p:spPr>
          <a:xfrm>
            <a:off x="399343" y="1565852"/>
            <a:ext cx="8458200" cy="4724400"/>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noProof="0" dirty="0" smtClean="0"/>
              <a:t>S</a:t>
            </a:r>
            <a:r>
              <a:rPr kumimoji="0" lang="en-US" sz="3200" b="0" i="0" u="none" strike="noStrike" kern="1200" cap="none" spc="0" normalizeH="0" noProof="0" dirty="0" smtClean="0">
                <a:ln>
                  <a:noFill/>
                </a:ln>
                <a:solidFill>
                  <a:schemeClr val="tx1"/>
                </a:solidFill>
                <a:effectLst/>
                <a:uLnTx/>
                <a:uFillTx/>
              </a:rPr>
              <a:t>tudent achievement can be measured in ways that reflect authentic learning of content standards.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noProof="0" dirty="0" smtClean="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noProof="0" dirty="0" smtClean="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noProof="0" dirty="0" smtClean="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200" baseline="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Educator</a:t>
            </a:r>
            <a:r>
              <a:rPr kumimoji="0" lang="en-US" sz="3200" b="0" i="0" u="none" strike="noStrike" kern="1200" cap="none" spc="0" normalizeH="0" noProof="0" dirty="0" smtClean="0">
                <a:ln>
                  <a:noFill/>
                </a:ln>
                <a:solidFill>
                  <a:schemeClr val="tx1"/>
                </a:solidFill>
                <a:effectLst/>
                <a:uLnTx/>
                <a:uFillTx/>
              </a:rPr>
              <a:t> effectiveness can be </a:t>
            </a:r>
            <a:r>
              <a:rPr lang="en-US" sz="3200" noProof="0" dirty="0" smtClean="0"/>
              <a:t>measured </a:t>
            </a:r>
            <a:r>
              <a:rPr kumimoji="0" lang="en-US" sz="3200" b="0" i="0" u="none" strike="noStrike" kern="1200" cap="none" spc="0" normalizeH="0" noProof="0" dirty="0" smtClean="0">
                <a:ln>
                  <a:noFill/>
                </a:ln>
                <a:solidFill>
                  <a:schemeClr val="tx1"/>
                </a:solidFill>
                <a:effectLst/>
                <a:uLnTx/>
                <a:uFillTx/>
              </a:rPr>
              <a:t>through use of student achievement measures.</a:t>
            </a:r>
            <a:endParaRPr kumimoji="0" lang="en-US" sz="3200" b="0" i="0" u="none" strike="noStrike" kern="1200" cap="none" spc="0" normalizeH="0" baseline="0" noProof="0" dirty="0">
              <a:ln>
                <a:noFill/>
              </a:ln>
              <a:solidFill>
                <a:schemeClr val="tx1"/>
              </a:solidFill>
              <a:effectLst/>
              <a:uLnTx/>
              <a:uFillTx/>
            </a:endParaRPr>
          </a:p>
        </p:txBody>
      </p:sp>
      <p:sp>
        <p:nvSpPr>
          <p:cNvPr id="4" name="AutoShape 2" descr="data:image/jpeg;base64,/9j/4AAQSkZJRgABAQEAYABgAAD/4QA0RXhpZgAATU0AKgAAAAgAAUACAAIAAAARAAAAGgAAAABzaHV0dGVyc3RvY2suY29tAAD/2wBDAAoHBwkHBgoJCAkLCwoMDxkQDw4ODx4WFxIZJCAmJSMgIyIoLTkwKCo2KyIjMkQyNjs9QEBAJjBGS0U+Sjk/QD3/2wBDAQsLCw8NDx0QEB09KSMpPT09PT09PT09PT09PT09PT09PT09PT09PT09PT09PT09PT09PT09PT09PT09PT09PT3/wAARCABsAG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2WlpKKAFqnq08tro97PAQJYoJHQkZAYKSOPrVusHX/EelWYuNNvLtIriW3bCsDjkEDJ6Ck2luXCnOo+WCu/I5fwZ4g8V31tb65r1zpyaA8LySSABHXGQCfQZFdpJ4j0iIRGTUbZRNAbmMlxhogMl/pjvXlvw28O2E+l2kt7r8q3F1DNbHSpJgF+bcvCE56fN0qj4c1CW3tNVuru1S5bw7o76e0MoyjOZm4YdxtAz7UyWmnZnoHiHxhDcaDZ3/AIc1KKVDqUFvK8YDfKzAMpBHGQa6BfEekvIiLfRFnmkgUZPMiDLr9QBXjFpODBrRN5aXR+3aXM0lpGI4gxY5AUccdD9K0ItUW28Tpp8UbyX9nrmoXBhKHBVo3Kc9Pm9KBHfXvxI0G30+3vLW9huoJbxLR3ViBHnlmPGcAc+9T2PiyytoYU1jVbMz3d7NBbeWGAbbIVC9Oo4BPTPevLtIuzdW9xq0wmv4473TLm4YWgTGN4kVEAAKqcLx1xWjPpOoyPJGmmXU39ovdWsLiI4gf7Z5m9ifurt5z/s0Aeo6b4k0rWL65s9PvUnuLX/XRqCCnJHceoNadcN4O0i8ste+0T2UkKNb3QaRkxuZrtmXPuVwR7Gu5oAOaKWigApK4PxPqfiFPF76fp+s2emWS2H2zzJ7cSdH2sP1B/GuZ0bWfEGvawLCbxjNa7yRFIllGBIewx/DxUynGLSb3N6WFq1oSnCN1Hc9av72LTrGe7uG2xQoXY+wrwPUr+fV9UnvJsmW4fdtHOPQD6DArf8AGMN/o9ymn3HiS/1RpE3TRSgLGvPy8DvxV3wLolvFHN4j1YrFYWYLxl+hI6t7gdvf6Vx126s1SifR5TGGAwssbVWr0X9eb/A6Twn4BstPhs7/AFG3L6pGfNVi5HkkjpgHB49a6WDQtNtmvmisoVN+xa6+XPnE5zu9ep/OslPF80c1o9/ot3Z2F5IsUNzK6Ehm+5vQHKbunPcjOKdP4nlXwvq2qR2yCSxmniSNmJD+W5XJ+uK7IxUVyo+br1516jq1HqzUttA0mzh8m202zijwo2rCoB2nK545wSSKuC3hWVpFijEjEFmCjJIGBk/SuYlvfEQ8STWS3NiYorb7Wscds26QbyBGWL8E464/Cs5tTvb/AMI3N7Fr90t9AUM8KQRxNA5wDGVZcgDPGeT6mqMTuwFUAAAD0FFcJdarLZ69eWCahdTRRWctsA5JPmiPzfMLAAbsEr+FVYbhLi7tbLXpkkjtPJiuGuHwko8udkc54+YbSfcH0oA9CaSNM73RcAk5OMAdaZFeW89xNBDPG80OPMRWBKZ6ZHavPF0+9mjea2gnkkhhcxIwJaSJkRQhJ7lD37qK6rw5Ff20sltcwyRwRIQWYLtkkLsS6kcnIIJz0oA6CiiigDh/H2iw6nrfh8zs8cc0stm8idQXTcn/AI8nT3riNf8ABuqeHXMzKZrZTlbiHPy/UdVP+c16r4p0y51PS4xYhDd21zFcwh22qWRgSCe3GarlfFlypDf2Laq3BGJJjj/x0VhVoRqavc9PL81rYL3Y6xe6PHLh73VGvNQm3XDxJ5s8h/u5C/4V654u04r4Ge2062Lx25hf7PGMl40dWZQO5wD9aqf8IFcy2d3azarHDb3v/HxHZ2SRh/xJYj8K7GNBHGqZztAGTTo0fZp31bDM8x+uSioLlhHZHJ6rq1n4ugtNN0eT7UJbiGaeRVO2CNHDncT0Y7QAvXn2qB9N1Oax1LQDp8gju76SX7bvXyhDJJvJ67t2CV24685xXa4FLWx5hlvpk58QT6jHJGoeyFumQSVYMzZI7jkd6qx+HHuIr1tVuhPcXojWR4I/KVVQ5UKCSepOSSetbF1cx2dpNczEiOFDI5AycAZNV49XtHSZ5JVhSKXyS0pCgtgHjP1FADToli8LRSw+YjTtcEOSfnbOT+RIx6VYNjakgtbwkgKASgJ+XO38snH1qhfeJLGzS5Ebm4nt0ZmhjU5O3GRnpkZGR2HNakTmSNXKshYA7W6j2NAD6KKKACiiigBrsVRiBkgZA9a5+z1nW9XtIrmw0y0hhlGVe5uST/3yq/1roqx/DoFtaXlqSAtrdyqM9lJ3j9GoAzdak8R2WkXN4+pWMDRRlwkNv1wM43OT/Krc17cQ6Xc3sLnzPKDAMo5by85P40viPVbBtEvrUXcLTyQOiRo25iSDgYHNaDW5u9DNv91pbbZkjoSuOaAObtdXmbTTere3V8Y0hlnBjCKgJO/b8oBI9M9qfBrF5eGCGC8W3SfzbjzdqlhGGwg+bjJzuPoOBWvDpF09kltf3iPCFRTHDFsBC44JJJIOOelT/wBg6aUCvaRuokaVQ4yFZuTj0BPbpQBytzd39+dRDXkaOomha187ll2EDCYwD0O7POae+l3l5dSsqSNFLuzGXWMlWRAX5B4+Vgcc8122xP7q8+1Vf7Rhy52t5Ued0pA25HUDufwFAGD/AGTHMrQvdrHEWnIkCg7t4C4BPcVtabJJkxSOTt3YJAzJ8xy3/wBaopdbhXIjt5HaMjehG1lJOAMHqfp2qXSZ5bmOaWbBBkzHtBwF2r0z75/HNAGhRRRQAUUUUAFYupWWhx3bT6isRmlwdrsTuwMZ2d+npW1WfdKItXs5+AGV4mJ+gYf+gmgCmNStbO3d9P0qcxopYskAiXAHq2K11lMlqJY1yWTcqk4zxkDNU77ULRraaBZlkkeNlCRjeeRjoKs2Kslhbq4IYRKCD1BwKAM59aL2ltPEpTcHlnUjJRUHzL9d2BTTqF/cIAiJEHeMBlG5lDHng+g74x7Vow6fbwXM86Kd8/3wTke+B796eotrNdqiKEYztAC/pQBRtEnfVJVeYyQW5JRs/wATAfKf93n/AL6HpQmhR4RJpDLFHuEa7QCA3YsOT19qnk1KKLAjjdiylhgcHv8AX3qOO4vLqRdgVY1chnUZBwR6+1AFqKzghKlY13rkh25bnryeasUlNeRY1LSMFA6kmgB9FJ1paACiiigAqrqCwNalriETIhDbCM89P61ZqOeLzoJE7spFAFWNLvbthht7VP8Avo/kMD9ams5mksI5ZTliuWIFRNLNgLJNHEf7sY3t/n8KntQiWqiPdtUH73WgCrFHesGbdt34kXc2Qpz90+xFSLpqbt0jl8jBB9cYJ/U04XjEcR8nGM57jvRsuHJ+YqCc9enT9OtAEoggQ/cUMw257njH8qgW9Rd0ccR+VtoA6H0P0yCKlitFjk8wszN0yfTtUyoqABQAAMCgCp/pc6ngRDnjoe3f86RNP3Sbp3L4Awe5NXqKAEHpS0lFAC0UUUAJS0UUAV4lMQKpFyCeegNSRIUj2tjJJJx7mpKpTaYk0zSG4ulLHO1JiAOnQfhQBbRFQYUYFOqgdIiLFvOueSWx5x60n9jxYx593yME+ceaANCiqa6bGsqyedckqQQDKcce1FzpkN1KXkebldu0OQP/ANdAFyisz+wbY9ZLj/v6a0gMAD0oAWkpaKAE59qKWigD/9k="/>
          <p:cNvSpPr>
            <a:spLocks noChangeAspect="1" noChangeArrowheads="1"/>
          </p:cNvSpPr>
          <p:nvPr/>
        </p:nvSpPr>
        <p:spPr bwMode="auto">
          <a:xfrm>
            <a:off x="244224" y="-91282"/>
            <a:ext cx="933450" cy="1028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 name="AutoShape 4" descr="data:image/jpeg;base64,/9j/4AAQSkZJRgABAQEAYABgAAD/4QA0RXhpZgAATU0AKgAAAAgAAUACAAIAAAARAAAAGgAAAABzaHV0dGVyc3RvY2suY29tAAD/2wBDAAoHBwkHBgoJCAkLCwoMDxkQDw4ODx4WFxIZJCAmJSMgIyIoLTkwKCo2KyIjMkQyNjs9QEBAJjBGS0U+Sjk/QD3/2wBDAQsLCw8NDx0QEB09KSMpPT09PT09PT09PT09PT09PT09PT09PT09PT09PT09PT09PT09PT09PT09PT09PT09PT3/wAARCABsAG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2WlpKKAFqnq08tro97PAQJYoJHQkZAYKSOPrVusHX/EelWYuNNvLtIriW3bCsDjkEDJ6Ck2luXCnOo+WCu/I5fwZ4g8V31tb65r1zpyaA8LySSABHXGQCfQZFdpJ4j0iIRGTUbZRNAbmMlxhogMl/pjvXlvw28O2E+l2kt7r8q3F1DNbHSpJgF+bcvCE56fN0qj4c1CW3tNVuru1S5bw7o76e0MoyjOZm4YdxtAz7UyWmnZnoHiHxhDcaDZ3/AIc1KKVDqUFvK8YDfKzAMpBHGQa6BfEekvIiLfRFnmkgUZPMiDLr9QBXjFpODBrRN5aXR+3aXM0lpGI4gxY5AUccdD9K0ItUW28Tpp8UbyX9nrmoXBhKHBVo3Kc9Pm9KBHfXvxI0G30+3vLW9huoJbxLR3ViBHnlmPGcAc+9T2PiyytoYU1jVbMz3d7NBbeWGAbbIVC9Oo4BPTPevLtIuzdW9xq0wmv4473TLm4YWgTGN4kVEAAKqcLx1xWjPpOoyPJGmmXU39ovdWsLiI4gf7Z5m9ifurt5z/s0Aeo6b4k0rWL65s9PvUnuLX/XRqCCnJHceoNadcN4O0i8ste+0T2UkKNb3QaRkxuZrtmXPuVwR7Gu5oAOaKWigApK4PxPqfiFPF76fp+s2emWS2H2zzJ7cSdH2sP1B/GuZ0bWfEGvawLCbxjNa7yRFIllGBIewx/DxUynGLSb3N6WFq1oSnCN1Hc9av72LTrGe7uG2xQoXY+wrwPUr+fV9UnvJsmW4fdtHOPQD6DArf8AGMN/o9ymn3HiS/1RpE3TRSgLGvPy8DvxV3wLolvFHN4j1YrFYWYLxl+hI6t7gdvf6Vx126s1SifR5TGGAwssbVWr0X9eb/A6Twn4BstPhs7/AFG3L6pGfNVi5HkkjpgHB49a6WDQtNtmvmisoVN+xa6+XPnE5zu9ep/OslPF80c1o9/ot3Z2F5IsUNzK6Ehm+5vQHKbunPcjOKdP4nlXwvq2qR2yCSxmniSNmJD+W5XJ+uK7IxUVyo+br1516jq1HqzUttA0mzh8m202zijwo2rCoB2nK545wSSKuC3hWVpFijEjEFmCjJIGBk/SuYlvfEQ8STWS3NiYorb7Wscds26QbyBGWL8E464/Cs5tTvb/AMI3N7Fr90t9AUM8KQRxNA5wDGVZcgDPGeT6mqMTuwFUAAAD0FFcJdarLZ69eWCahdTRRWctsA5JPmiPzfMLAAbsEr+FVYbhLi7tbLXpkkjtPJiuGuHwko8udkc54+YbSfcH0oA9CaSNM73RcAk5OMAdaZFeW89xNBDPG80OPMRWBKZ6ZHavPF0+9mjea2gnkkhhcxIwJaSJkRQhJ7lD37qK6rw5Ff20sltcwyRwRIQWYLtkkLsS6kcnIIJz0oA6CiiigDh/H2iw6nrfh8zs8cc0stm8idQXTcn/AI8nT3riNf8ABuqeHXMzKZrZTlbiHPy/UdVP+c16r4p0y51PS4xYhDd21zFcwh22qWRgSCe3GarlfFlypDf2Laq3BGJJjj/x0VhVoRqavc9PL81rYL3Y6xe6PHLh73VGvNQm3XDxJ5s8h/u5C/4V654u04r4Ge2062Lx25hf7PGMl40dWZQO5wD9aqf8IFcy2d3azarHDb3v/HxHZ2SRh/xJYj8K7GNBHGqZztAGTTo0fZp31bDM8x+uSioLlhHZHJ6rq1n4ugtNN0eT7UJbiGaeRVO2CNHDncT0Y7QAvXn2qB9N1Oax1LQDp8gju76SX7bvXyhDJJvJ67t2CV24685xXa4FLWx5hlvpk58QT6jHJGoeyFumQSVYMzZI7jkd6qx+HHuIr1tVuhPcXojWR4I/KVVQ5UKCSepOSSetbF1cx2dpNczEiOFDI5AycAZNV49XtHSZ5JVhSKXyS0pCgtgHjP1FADToli8LRSw+YjTtcEOSfnbOT+RIx6VYNjakgtbwkgKASgJ+XO38snH1qhfeJLGzS5Ebm4nt0ZmhjU5O3GRnpkZGR2HNakTmSNXKshYA7W6j2NAD6KKKACiiigBrsVRiBkgZA9a5+z1nW9XtIrmw0y0hhlGVe5uST/3yq/1roqx/DoFtaXlqSAtrdyqM9lJ3j9GoAzdak8R2WkXN4+pWMDRRlwkNv1wM43OT/Krc17cQ6Xc3sLnzPKDAMo5by85P40viPVbBtEvrUXcLTyQOiRo25iSDgYHNaDW5u9DNv91pbbZkjoSuOaAObtdXmbTTere3V8Y0hlnBjCKgJO/b8oBI9M9qfBrF5eGCGC8W3SfzbjzdqlhGGwg+bjJzuPoOBWvDpF09kltf3iPCFRTHDFsBC44JJJIOOelT/wBg6aUCvaRuokaVQ4yFZuTj0BPbpQBytzd39+dRDXkaOomha187ll2EDCYwD0O7POae+l3l5dSsqSNFLuzGXWMlWRAX5B4+Vgcc8122xP7q8+1Vf7Rhy52t5Ued0pA25HUDufwFAGD/AGTHMrQvdrHEWnIkCg7t4C4BPcVtabJJkxSOTt3YJAzJ8xy3/wBaopdbhXIjt5HaMjehG1lJOAMHqfp2qXSZ5bmOaWbBBkzHtBwF2r0z75/HNAGhRRRQAUUUUAFYupWWhx3bT6isRmlwdrsTuwMZ2d+npW1WfdKItXs5+AGV4mJ+gYf+gmgCmNStbO3d9P0qcxopYskAiXAHq2K11lMlqJY1yWTcqk4zxkDNU77ULRraaBZlkkeNlCRjeeRjoKs2Kslhbq4IYRKCD1BwKAM59aL2ltPEpTcHlnUjJRUHzL9d2BTTqF/cIAiJEHeMBlG5lDHng+g74x7Vow6fbwXM86Kd8/3wTke+B796eotrNdqiKEYztAC/pQBRtEnfVJVeYyQW5JRs/wATAfKf93n/AL6HpQmhR4RJpDLFHuEa7QCA3YsOT19qnk1KKLAjjdiylhgcHv8AX3qOO4vLqRdgVY1chnUZBwR6+1AFqKzghKlY13rkh25bnryeasUlNeRY1LSMFA6kmgB9FJ1paACiiigAqrqCwNalriETIhDbCM89P61ZqOeLzoJE7spFAFWNLvbthht7VP8Avo/kMD9ams5mksI5ZTliuWIFRNLNgLJNHEf7sY3t/n8KntQiWqiPdtUH73WgCrFHesGbdt34kXc2Qpz90+xFSLpqbt0jl8jBB9cYJ/U04XjEcR8nGM57jvRsuHJ+YqCc9enT9OtAEoggQ/cUMw257njH8qgW9Rd0ccR+VtoA6H0P0yCKlitFjk8wszN0yfTtUyoqABQAAMCgCp/pc6ngRDnjoe3f86RNP3Sbp3L4Awe5NXqKAEHpS0lFAC0UUUAJS0UUAV4lMQKpFyCeegNSRIUj2tjJJJx7mpKpTaYk0zSG4ulLHO1JiAOnQfhQBbRFQYUYFOqgdIiLFvOueSWx5x60n9jxYx593yME+ceaANCiqa6bGsqyedckqQQDKcce1FzpkN1KXkebldu0OQP/ANdAFyisz+wbY9ZLj/v6a0gMAD0oAWkpaKAE59qKWigD/9k="/>
          <p:cNvSpPr>
            <a:spLocks noChangeAspect="1" noChangeArrowheads="1"/>
          </p:cNvSpPr>
          <p:nvPr/>
        </p:nvSpPr>
        <p:spPr bwMode="auto">
          <a:xfrm>
            <a:off x="396624" y="61118"/>
            <a:ext cx="933450" cy="1028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pic>
        <p:nvPicPr>
          <p:cNvPr id="6" name="Picture 5" descr="Ruler - To Measure is to Know - Importance of Metric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0949" y="3200400"/>
            <a:ext cx="7671051" cy="1794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655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16479"/>
            <a:ext cx="8534400" cy="1981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000" b="1" i="1" dirty="0" smtClean="0">
              <a:solidFill>
                <a:schemeClr val="tx1"/>
              </a:solidFill>
              <a:latin typeface="Tahoma" pitchFamily="34" charset="0"/>
              <a:ea typeface="Tahoma" pitchFamily="34" charset="0"/>
              <a:cs typeface="Tahoma" pitchFamily="34" charset="0"/>
            </a:endParaRPr>
          </a:p>
          <a:p>
            <a:pPr algn="ctr"/>
            <a:r>
              <a:rPr lang="en-US" sz="2000" dirty="0" smtClean="0">
                <a:solidFill>
                  <a:schemeClr val="tx1"/>
                </a:solidFill>
                <a:latin typeface="Tahoma" pitchFamily="34" charset="0"/>
                <a:ea typeface="Tahoma" pitchFamily="34" charset="0"/>
                <a:cs typeface="Tahoma" pitchFamily="34" charset="0"/>
              </a:rPr>
              <a:t>District Designed Measures and Examinations</a:t>
            </a:r>
          </a:p>
          <a:p>
            <a:pPr algn="ctr"/>
            <a:r>
              <a:rPr lang="en-US" sz="2000" dirty="0" smtClean="0">
                <a:solidFill>
                  <a:schemeClr val="tx1"/>
                </a:solidFill>
                <a:latin typeface="Tahoma" pitchFamily="34" charset="0"/>
                <a:ea typeface="Tahoma" pitchFamily="34" charset="0"/>
                <a:cs typeface="Tahoma" pitchFamily="34" charset="0"/>
              </a:rPr>
              <a:t>Nationally Recognized Standardized Tests</a:t>
            </a:r>
          </a:p>
          <a:p>
            <a:pPr algn="ctr"/>
            <a:r>
              <a:rPr lang="en-US" sz="2000" dirty="0" smtClean="0">
                <a:solidFill>
                  <a:schemeClr val="tx1"/>
                </a:solidFill>
                <a:latin typeface="Tahoma" pitchFamily="34" charset="0"/>
                <a:ea typeface="Tahoma" pitchFamily="34" charset="0"/>
                <a:cs typeface="Tahoma" pitchFamily="34" charset="0"/>
              </a:rPr>
              <a:t>Industry Certification Examinations</a:t>
            </a:r>
          </a:p>
          <a:p>
            <a:pPr algn="ctr"/>
            <a:r>
              <a:rPr lang="en-US" sz="2000" dirty="0" smtClean="0">
                <a:solidFill>
                  <a:schemeClr val="tx1"/>
                </a:solidFill>
                <a:latin typeface="Tahoma" pitchFamily="34" charset="0"/>
                <a:ea typeface="Tahoma" pitchFamily="34" charset="0"/>
                <a:cs typeface="Tahoma" pitchFamily="34" charset="0"/>
              </a:rPr>
              <a:t>Student Projects Pursuant to Local Requirements</a:t>
            </a:r>
          </a:p>
          <a:p>
            <a:pPr algn="ctr"/>
            <a:r>
              <a:rPr lang="en-US" sz="2000" dirty="0" smtClean="0">
                <a:solidFill>
                  <a:schemeClr val="tx1"/>
                </a:solidFill>
                <a:latin typeface="Tahoma" pitchFamily="34" charset="0"/>
                <a:ea typeface="Tahoma" pitchFamily="34" charset="0"/>
                <a:cs typeface="Tahoma" pitchFamily="34" charset="0"/>
              </a:rPr>
              <a:t>Student Portfolios Pursuant to Local Requirements</a:t>
            </a:r>
          </a:p>
        </p:txBody>
      </p:sp>
      <p:sp>
        <p:nvSpPr>
          <p:cNvPr id="3" name="TextBox 3"/>
          <p:cNvSpPr txBox="1"/>
          <p:nvPr/>
        </p:nvSpPr>
        <p:spPr>
          <a:xfrm>
            <a:off x="190500" y="403593"/>
            <a:ext cx="8763000" cy="236988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000" b="1" u="sng" dirty="0" smtClean="0"/>
              <a:t>SLO Big Idea</a:t>
            </a:r>
          </a:p>
          <a:p>
            <a:pPr algn="ctr"/>
            <a:r>
              <a:rPr lang="en-US" sz="3600" b="1" dirty="0" smtClean="0">
                <a:solidFill>
                  <a:srgbClr val="002060"/>
                </a:solidFill>
              </a:rPr>
              <a:t>We can use student achievement on the assessments listed below to measure teacher effectiveness</a:t>
            </a:r>
            <a:r>
              <a:rPr lang="en-US" sz="3600" dirty="0" smtClean="0">
                <a:solidFill>
                  <a:srgbClr val="002060"/>
                </a:solidFill>
              </a:rPr>
              <a:t>.</a:t>
            </a:r>
            <a:endParaRPr lang="en-US" sz="3600" dirty="0">
              <a:solidFill>
                <a:srgbClr val="002060"/>
              </a:solidFill>
            </a:endParaRPr>
          </a:p>
        </p:txBody>
      </p:sp>
      <p:sp>
        <p:nvSpPr>
          <p:cNvPr id="4" name="TextBox 5"/>
          <p:cNvSpPr txBox="1"/>
          <p:nvPr/>
        </p:nvSpPr>
        <p:spPr>
          <a:xfrm>
            <a:off x="381000" y="5531078"/>
            <a:ext cx="8458200" cy="92333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5400" dirty="0" smtClean="0">
                <a:latin typeface="Allstar" pitchFamily="2" charset="0"/>
                <a:ea typeface="Allstar" pitchFamily="2" charset="0"/>
              </a:rPr>
              <a:t>How do we do this?</a:t>
            </a:r>
            <a:endParaRPr lang="en-US" sz="5400" dirty="0">
              <a:latin typeface="Allstar" pitchFamily="2" charset="0"/>
              <a:ea typeface="Allstar" pitchFamily="2" charset="0"/>
            </a:endParaRPr>
          </a:p>
        </p:txBody>
      </p:sp>
    </p:spTree>
    <p:extLst>
      <p:ext uri="{BB962C8B-B14F-4D97-AF65-F5344CB8AC3E}">
        <p14:creationId xmlns:p14="http://schemas.microsoft.com/office/powerpoint/2010/main" val="2704324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2087562"/>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The SLO in PA is written to a specific teacher and a specific class/course/content area for which that teacher provides instruction.</a:t>
            </a:r>
            <a:endParaRPr lang="en-US" dirty="0"/>
          </a:p>
        </p:txBody>
      </p:sp>
      <p:sp>
        <p:nvSpPr>
          <p:cNvPr id="5" name="Left-Right Arrow 4"/>
          <p:cNvSpPr/>
          <p:nvPr/>
        </p:nvSpPr>
        <p:spPr>
          <a:xfrm>
            <a:off x="3811524" y="3941826"/>
            <a:ext cx="1216152" cy="484632"/>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051" name="Picture 3" descr="C:\Users\David\AppData\Local\Microsoft\Windows\Temporary Internet Files\Content.IE5\QR25DZUJ\MC90029210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7676" y="2548158"/>
            <a:ext cx="3756309" cy="347164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David\AppData\Local\Microsoft\Windows\Temporary Internet Files\Content.IE5\XH8HMBJS\MC90008889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580" y="2590800"/>
            <a:ext cx="3614265" cy="3428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373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C:\Users\David\AppData\Local\Microsoft\Windows\Temporary Internet Files\Content.IE5\XH8HMBJS\MC900078805[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900" y="1676401"/>
            <a:ext cx="8377238" cy="35052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4908" y="743634"/>
            <a:ext cx="8709757" cy="646331"/>
          </a:xfrm>
          <a:prstGeom prst="rect">
            <a:avLst/>
          </a:prstGeom>
          <a:noFill/>
        </p:spPr>
        <p:txBody>
          <a:bodyPr wrap="none" rtlCol="0">
            <a:spAutoFit/>
          </a:bodyPr>
          <a:lstStyle/>
          <a:p>
            <a:r>
              <a:rPr lang="en-US" sz="3600" dirty="0" smtClean="0"/>
              <a:t>Many factors can influence the size of an SLO,</a:t>
            </a:r>
            <a:endParaRPr lang="en-US" sz="3600" dirty="0"/>
          </a:p>
        </p:txBody>
      </p:sp>
      <p:sp>
        <p:nvSpPr>
          <p:cNvPr id="3" name="TextBox 2"/>
          <p:cNvSpPr txBox="1"/>
          <p:nvPr/>
        </p:nvSpPr>
        <p:spPr>
          <a:xfrm>
            <a:off x="589934" y="5477866"/>
            <a:ext cx="7713265" cy="646331"/>
          </a:xfrm>
          <a:prstGeom prst="rect">
            <a:avLst/>
          </a:prstGeom>
          <a:noFill/>
        </p:spPr>
        <p:txBody>
          <a:bodyPr wrap="none" rtlCol="0">
            <a:spAutoFit/>
          </a:bodyPr>
          <a:lstStyle/>
          <a:p>
            <a:r>
              <a:rPr lang="en-US" sz="3600" dirty="0" smtClean="0"/>
              <a:t>but the process remains the same………..</a:t>
            </a:r>
            <a:endParaRPr lang="en-US" sz="3600" dirty="0"/>
          </a:p>
        </p:txBody>
      </p:sp>
      <p:sp>
        <p:nvSpPr>
          <p:cNvPr id="4" name="TextBox 3"/>
          <p:cNvSpPr txBox="1"/>
          <p:nvPr/>
        </p:nvSpPr>
        <p:spPr>
          <a:xfrm>
            <a:off x="2954593" y="1919869"/>
            <a:ext cx="2157578" cy="584775"/>
          </a:xfrm>
          <a:prstGeom prst="rect">
            <a:avLst/>
          </a:prstGeom>
          <a:noFill/>
        </p:spPr>
        <p:txBody>
          <a:bodyPr wrap="none" rtlCol="0">
            <a:spAutoFit/>
          </a:bodyPr>
          <a:lstStyle/>
          <a:p>
            <a:r>
              <a:rPr lang="en-US" sz="3200" i="1" dirty="0" smtClean="0"/>
              <a:t>Time Frame</a:t>
            </a:r>
            <a:endParaRPr lang="en-US" sz="3200" i="1" dirty="0"/>
          </a:p>
        </p:txBody>
      </p:sp>
      <p:sp>
        <p:nvSpPr>
          <p:cNvPr id="5" name="TextBox 4"/>
          <p:cNvSpPr txBox="1"/>
          <p:nvPr/>
        </p:nvSpPr>
        <p:spPr>
          <a:xfrm>
            <a:off x="4446567" y="2271251"/>
            <a:ext cx="2765757" cy="584775"/>
          </a:xfrm>
          <a:prstGeom prst="rect">
            <a:avLst/>
          </a:prstGeom>
          <a:noFill/>
        </p:spPr>
        <p:txBody>
          <a:bodyPr wrap="none" rtlCol="0">
            <a:spAutoFit/>
          </a:bodyPr>
          <a:lstStyle/>
          <a:p>
            <a:r>
              <a:rPr lang="en-US" sz="3200" i="1" dirty="0" smtClean="0"/>
              <a:t>Course Content</a:t>
            </a:r>
            <a:endParaRPr lang="en-US" sz="3200" i="1" dirty="0"/>
          </a:p>
        </p:txBody>
      </p:sp>
      <p:sp>
        <p:nvSpPr>
          <p:cNvPr id="6" name="TextBox 5"/>
          <p:cNvSpPr txBox="1"/>
          <p:nvPr/>
        </p:nvSpPr>
        <p:spPr>
          <a:xfrm>
            <a:off x="6854676" y="3648812"/>
            <a:ext cx="1873462" cy="1569660"/>
          </a:xfrm>
          <a:prstGeom prst="rect">
            <a:avLst/>
          </a:prstGeom>
          <a:noFill/>
        </p:spPr>
        <p:txBody>
          <a:bodyPr wrap="none" rtlCol="0">
            <a:spAutoFit/>
          </a:bodyPr>
          <a:lstStyle/>
          <a:p>
            <a:r>
              <a:rPr lang="en-US" sz="3200" i="1" dirty="0" smtClean="0"/>
              <a:t>Important</a:t>
            </a:r>
          </a:p>
          <a:p>
            <a:r>
              <a:rPr lang="en-US" sz="3200" i="1" dirty="0" smtClean="0"/>
              <a:t>Learning</a:t>
            </a:r>
          </a:p>
          <a:p>
            <a:r>
              <a:rPr lang="en-US" sz="3200" i="1" dirty="0" smtClean="0"/>
              <a:t>Needs</a:t>
            </a:r>
            <a:endParaRPr lang="en-US" sz="3200" i="1" dirty="0"/>
          </a:p>
        </p:txBody>
      </p:sp>
    </p:spTree>
    <p:extLst>
      <p:ext uri="{BB962C8B-B14F-4D97-AF65-F5344CB8AC3E}">
        <p14:creationId xmlns:p14="http://schemas.microsoft.com/office/powerpoint/2010/main" val="1974811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6477" y="5105400"/>
            <a:ext cx="7772400" cy="1752600"/>
          </a:xfrm>
        </p:spPr>
        <p:txBody>
          <a:bodyPr/>
          <a:lstStyle/>
          <a:p>
            <a:r>
              <a:rPr lang="en-US" dirty="0" smtClean="0">
                <a:latin typeface="Broadway Copyist Text Ext" pitchFamily="2" charset="0"/>
              </a:rPr>
              <a:t>(Helpdesk Statements will be available at the PMEA Website)</a:t>
            </a:r>
            <a:endParaRPr lang="en-US" dirty="0">
              <a:latin typeface="Broadway Copyist Text Ext" pitchFamily="2" charset="0"/>
            </a:endParaRPr>
          </a:p>
        </p:txBody>
      </p:sp>
      <p:sp>
        <p:nvSpPr>
          <p:cNvPr id="3" name="Subtitle 2"/>
          <p:cNvSpPr>
            <a:spLocks noGrp="1"/>
          </p:cNvSpPr>
          <p:nvPr>
            <p:ph type="subTitle" idx="1"/>
          </p:nvPr>
        </p:nvSpPr>
        <p:spPr>
          <a:xfrm>
            <a:off x="1512277" y="3505200"/>
            <a:ext cx="6400800" cy="1447800"/>
          </a:xfrm>
        </p:spPr>
        <p:txBody>
          <a:bodyPr/>
          <a:lstStyle/>
          <a:p>
            <a:r>
              <a:rPr lang="en-US" sz="4000" dirty="0">
                <a:hlinkClick r:id="rId2"/>
              </a:rPr>
              <a:t>http://</a:t>
            </a:r>
            <a:r>
              <a:rPr lang="en-US" sz="4000" dirty="0" smtClean="0">
                <a:hlinkClick r:id="rId2"/>
              </a:rPr>
              <a:t>ria.gwwork.com/template.php?t=4&amp;m=1&amp;c=build</a:t>
            </a:r>
            <a:endParaRPr lang="en-US" sz="4000" dirty="0" smtClean="0"/>
          </a:p>
          <a:p>
            <a:endParaRPr lang="en-US" dirty="0"/>
          </a:p>
        </p:txBody>
      </p:sp>
      <p:sp>
        <p:nvSpPr>
          <p:cNvPr id="4" name="Title 1"/>
          <p:cNvSpPr txBox="1">
            <a:spLocks/>
          </p:cNvSpPr>
          <p:nvPr/>
        </p:nvSpPr>
        <p:spPr>
          <a:xfrm>
            <a:off x="826477" y="1981200"/>
            <a:ext cx="7772400" cy="1470025"/>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smtClean="0">
                <a:latin typeface="Budmo Jiggler" pitchFamily="2" charset="0"/>
              </a:rPr>
              <a:t>Online TEMPLATE Tool and Helpdesk Statements </a:t>
            </a:r>
            <a:endParaRPr lang="en-US" sz="4800" dirty="0">
              <a:latin typeface="Budmo Jiggler" pitchFamily="2" charset="0"/>
            </a:endParaRPr>
          </a:p>
        </p:txBody>
      </p:sp>
      <p:sp>
        <p:nvSpPr>
          <p:cNvPr id="5" name="Title 1"/>
          <p:cNvSpPr txBox="1">
            <a:spLocks/>
          </p:cNvSpPr>
          <p:nvPr/>
        </p:nvSpPr>
        <p:spPr>
          <a:xfrm>
            <a:off x="978877" y="35877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smtClean="0">
                <a:latin typeface="Broadway" pitchFamily="82" charset="0"/>
              </a:rPr>
              <a:t>Building an SLO</a:t>
            </a:r>
            <a:endParaRPr lang="en-US" sz="4800" dirty="0">
              <a:latin typeface="Broadway" pitchFamily="82" charset="0"/>
            </a:endParaRPr>
          </a:p>
        </p:txBody>
      </p:sp>
    </p:spTree>
    <p:extLst>
      <p:ext uri="{BB962C8B-B14F-4D97-AF65-F5344CB8AC3E}">
        <p14:creationId xmlns:p14="http://schemas.microsoft.com/office/powerpoint/2010/main" val="621806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nvSpPr>
        <p:spPr>
          <a:xfrm>
            <a:off x="694765" y="1143000"/>
            <a:ext cx="7772400" cy="1470025"/>
          </a:xfrm>
          <a:prstGeom prst="rect">
            <a:avLst/>
          </a:prstGeom>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6000" dirty="0" smtClean="0"/>
              <a:t>SLO Template</a:t>
            </a:r>
            <a:endParaRPr lang="en-US" sz="6000" dirty="0"/>
          </a:p>
        </p:txBody>
      </p:sp>
      <p:sp>
        <p:nvSpPr>
          <p:cNvPr id="3" name="Subtitle 4"/>
          <p:cNvSpPr>
            <a:spLocks noGrp="1"/>
          </p:cNvSpPr>
          <p:nvPr/>
        </p:nvSpPr>
        <p:spPr>
          <a:xfrm>
            <a:off x="699247" y="3657600"/>
            <a:ext cx="7772400" cy="2057400"/>
          </a:xfrm>
          <a:prstGeom prst="rect">
            <a:avLst/>
          </a:prstGeom>
          <a:solidFill>
            <a:srgbClr val="FFFF00"/>
          </a:solidFill>
          <a:ln>
            <a:solidFill>
              <a:srgbClr val="000000"/>
            </a:solidFill>
          </a:ln>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smtClean="0"/>
              <a:t>Front Page: Classroom Context, SLO Goal, 			  Student Performance Indicator </a:t>
            </a:r>
          </a:p>
          <a:p>
            <a:r>
              <a:rPr lang="en-US" sz="3200" dirty="0" smtClean="0"/>
              <a:t>Back Page: Student Performance Measure,</a:t>
            </a:r>
          </a:p>
          <a:p>
            <a:r>
              <a:rPr lang="en-US" sz="3200" dirty="0"/>
              <a:t>	</a:t>
            </a:r>
            <a:r>
              <a:rPr lang="en-US" sz="3200" dirty="0" smtClean="0"/>
              <a:t>    	 Teacher Expectations</a:t>
            </a:r>
            <a:endParaRPr lang="en-US" sz="3200" dirty="0"/>
          </a:p>
        </p:txBody>
      </p:sp>
      <p:sp>
        <p:nvSpPr>
          <p:cNvPr id="4" name="TextBox 1"/>
          <p:cNvSpPr txBox="1"/>
          <p:nvPr/>
        </p:nvSpPr>
        <p:spPr>
          <a:xfrm>
            <a:off x="672353" y="2863334"/>
            <a:ext cx="7772400"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smtClean="0"/>
              <a:t>Refer to the SLO Template Handout</a:t>
            </a:r>
            <a:r>
              <a:rPr lang="en-US" sz="3200" dirty="0" smtClean="0"/>
              <a:t>.</a:t>
            </a:r>
            <a:endParaRPr lang="en-US" sz="3200" dirty="0"/>
          </a:p>
        </p:txBody>
      </p:sp>
    </p:spTree>
    <p:extLst>
      <p:ext uri="{BB962C8B-B14F-4D97-AF65-F5344CB8AC3E}">
        <p14:creationId xmlns:p14="http://schemas.microsoft.com/office/powerpoint/2010/main" val="1722964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457200" y="251619"/>
            <a:ext cx="8229600" cy="11430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975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dirty="0" smtClean="0"/>
              <a:t>Page 1. Teacher Information, Setting</a:t>
            </a:r>
            <a:endParaRPr lang="en-US" sz="4000" dirty="0"/>
          </a:p>
        </p:txBody>
      </p:sp>
      <p:sp>
        <p:nvSpPr>
          <p:cNvPr id="3" name="Content Placeholder 2"/>
          <p:cNvSpPr>
            <a:spLocks noGrp="1"/>
          </p:cNvSpPr>
          <p:nvPr/>
        </p:nvSpPr>
        <p:spPr>
          <a:xfrm>
            <a:off x="152400" y="1577180"/>
            <a:ext cx="8839200" cy="5280819"/>
          </a:xfrm>
          <a:prstGeom prst="rect">
            <a:avLst/>
          </a:prstGeom>
        </p:spPr>
        <p:txBody>
          <a:bodyPr vert="horz" lIns="91440" tIns="45720" rIns="91440" bIns="45720" rtlCol="0">
            <a:normAutofit fontScale="850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lvl="1" indent="-457200">
              <a:buFont typeface="Arial" pitchFamily="34" charset="0"/>
              <a:buChar char="•"/>
            </a:pPr>
            <a:r>
              <a:rPr lang="en-US" sz="2800" b="1" dirty="0" smtClean="0">
                <a:solidFill>
                  <a:srgbClr val="000000"/>
                </a:solidFill>
                <a:latin typeface="Calibri" pitchFamily="34" charset="0"/>
                <a:cs typeface="Calibri" pitchFamily="34" charset="0"/>
              </a:rPr>
              <a:t>1a-1c: Teacher Information</a:t>
            </a:r>
          </a:p>
          <a:p>
            <a:pPr marL="457200" lvl="1" indent="-457200">
              <a:buFont typeface="Wingdings" pitchFamily="2" charset="2"/>
              <a:buChar char="Ø"/>
            </a:pPr>
            <a:r>
              <a:rPr lang="en-US" sz="2800" b="1" dirty="0">
                <a:solidFill>
                  <a:srgbClr val="000000"/>
                </a:solidFill>
                <a:latin typeface="Calibri" pitchFamily="34" charset="0"/>
                <a:cs typeface="Calibri" pitchFamily="34" charset="0"/>
              </a:rPr>
              <a:t>	</a:t>
            </a:r>
            <a:r>
              <a:rPr lang="en-US" sz="2800" b="1" dirty="0" smtClean="0">
                <a:solidFill>
                  <a:srgbClr val="000000"/>
                </a:solidFill>
                <a:latin typeface="Calibri" pitchFamily="34" charset="0"/>
                <a:cs typeface="Calibri" pitchFamily="34" charset="0"/>
              </a:rPr>
              <a:t>Teacher Name</a:t>
            </a:r>
          </a:p>
          <a:p>
            <a:pPr marL="457200" lvl="1" indent="-457200">
              <a:buFont typeface="Wingdings" pitchFamily="2" charset="2"/>
              <a:buChar char="Ø"/>
            </a:pPr>
            <a:r>
              <a:rPr lang="en-US" sz="2800" b="1" dirty="0">
                <a:solidFill>
                  <a:srgbClr val="000000"/>
                </a:solidFill>
                <a:latin typeface="Calibri" pitchFamily="34" charset="0"/>
                <a:cs typeface="Calibri" pitchFamily="34" charset="0"/>
              </a:rPr>
              <a:t>	</a:t>
            </a:r>
            <a:r>
              <a:rPr lang="en-US" sz="2800" b="1" dirty="0" smtClean="0">
                <a:solidFill>
                  <a:srgbClr val="000000"/>
                </a:solidFill>
                <a:latin typeface="Calibri" pitchFamily="34" charset="0"/>
                <a:cs typeface="Calibri" pitchFamily="34" charset="0"/>
              </a:rPr>
              <a:t>School Name</a:t>
            </a:r>
          </a:p>
          <a:p>
            <a:pPr marL="457200" lvl="1" indent="-457200">
              <a:buFont typeface="Wingdings" pitchFamily="2" charset="2"/>
              <a:buChar char="Ø"/>
            </a:pPr>
            <a:r>
              <a:rPr lang="en-US" sz="2800" b="1" dirty="0">
                <a:solidFill>
                  <a:srgbClr val="000000"/>
                </a:solidFill>
                <a:latin typeface="Calibri" pitchFamily="34" charset="0"/>
                <a:cs typeface="Calibri" pitchFamily="34" charset="0"/>
              </a:rPr>
              <a:t>	</a:t>
            </a:r>
            <a:r>
              <a:rPr lang="en-US" sz="2800" b="1" dirty="0" smtClean="0">
                <a:solidFill>
                  <a:srgbClr val="000000"/>
                </a:solidFill>
                <a:latin typeface="Calibri" pitchFamily="34" charset="0"/>
                <a:cs typeface="Calibri" pitchFamily="34" charset="0"/>
              </a:rPr>
              <a:t>District Name</a:t>
            </a:r>
          </a:p>
          <a:p>
            <a:pPr marL="457200" lvl="1" indent="-457200">
              <a:buFont typeface="Arial" pitchFamily="34" charset="0"/>
              <a:buChar char="•"/>
            </a:pPr>
            <a:r>
              <a:rPr lang="en-US" sz="2800" b="1" dirty="0" smtClean="0">
                <a:solidFill>
                  <a:srgbClr val="000000"/>
                </a:solidFill>
                <a:latin typeface="Calibri" pitchFamily="34" charset="0"/>
                <a:cs typeface="Calibri" pitchFamily="34" charset="0"/>
              </a:rPr>
              <a:t>1d. Class/Course Title/Content Area</a:t>
            </a:r>
          </a:p>
          <a:p>
            <a:pPr marL="457200" lvl="1" indent="-457200">
              <a:buFont typeface="Wingdings" pitchFamily="2" charset="2"/>
              <a:buChar char="Ø"/>
            </a:pPr>
            <a:r>
              <a:rPr lang="en-US" sz="2800" b="1" dirty="0">
                <a:solidFill>
                  <a:srgbClr val="000000"/>
                </a:solidFill>
                <a:latin typeface="Calibri" pitchFamily="34" charset="0"/>
                <a:cs typeface="Calibri" pitchFamily="34" charset="0"/>
              </a:rPr>
              <a:t>	</a:t>
            </a:r>
            <a:r>
              <a:rPr lang="en-US" sz="2800" b="1" dirty="0" smtClean="0">
                <a:solidFill>
                  <a:srgbClr val="000000"/>
                </a:solidFill>
                <a:latin typeface="Calibri" pitchFamily="34" charset="0"/>
                <a:cs typeface="Calibri" pitchFamily="34" charset="0"/>
              </a:rPr>
              <a:t>General Statements: </a:t>
            </a:r>
          </a:p>
          <a:p>
            <a:pPr marL="857250" lvl="2" indent="-457200">
              <a:buFont typeface="Wingdings" pitchFamily="2" charset="2"/>
              <a:buChar char="ü"/>
            </a:pPr>
            <a:r>
              <a:rPr lang="en-US" sz="2800" b="1" dirty="0" smtClean="0">
                <a:solidFill>
                  <a:srgbClr val="C00000"/>
                </a:solidFill>
                <a:latin typeface="Calibri" pitchFamily="34" charset="0"/>
                <a:cs typeface="Calibri" pitchFamily="34" charset="0"/>
              </a:rPr>
              <a:t>4</a:t>
            </a:r>
            <a:r>
              <a:rPr lang="en-US" sz="2800" b="1" baseline="30000" dirty="0" smtClean="0">
                <a:solidFill>
                  <a:srgbClr val="C00000"/>
                </a:solidFill>
                <a:latin typeface="Calibri" pitchFamily="34" charset="0"/>
                <a:cs typeface="Calibri" pitchFamily="34" charset="0"/>
              </a:rPr>
              <a:t>th</a:t>
            </a:r>
            <a:r>
              <a:rPr lang="en-US" sz="2800" b="1" dirty="0" smtClean="0">
                <a:solidFill>
                  <a:srgbClr val="C00000"/>
                </a:solidFill>
                <a:latin typeface="Calibri" pitchFamily="34" charset="0"/>
                <a:cs typeface="Calibri" pitchFamily="34" charset="0"/>
              </a:rPr>
              <a:t> Gr. General Music, MS Band, Instrumental Music Gr. 4-5, Music Technology</a:t>
            </a:r>
          </a:p>
          <a:p>
            <a:pPr marL="457200" lvl="1" indent="-457200">
              <a:buFont typeface="Wingdings" pitchFamily="2" charset="2"/>
              <a:buChar char="Ø"/>
            </a:pPr>
            <a:r>
              <a:rPr lang="en-US" sz="2800" b="1" dirty="0">
                <a:solidFill>
                  <a:srgbClr val="000000"/>
                </a:solidFill>
                <a:latin typeface="Calibri" pitchFamily="34" charset="0"/>
                <a:cs typeface="Calibri" pitchFamily="34" charset="0"/>
              </a:rPr>
              <a:t>	</a:t>
            </a:r>
            <a:r>
              <a:rPr lang="en-US" sz="2800" b="1" dirty="0" smtClean="0">
                <a:solidFill>
                  <a:srgbClr val="000000"/>
                </a:solidFill>
                <a:latin typeface="Calibri" pitchFamily="34" charset="0"/>
                <a:cs typeface="Calibri" pitchFamily="34" charset="0"/>
              </a:rPr>
              <a:t>Content Area Statements: A specific concept, unit, skill</a:t>
            </a:r>
          </a:p>
          <a:p>
            <a:pPr lvl="2" indent="-457200">
              <a:buFont typeface="Wingdings" pitchFamily="2" charset="2"/>
              <a:buChar char="ü"/>
            </a:pPr>
            <a:r>
              <a:rPr lang="en-US" sz="2800" b="1" dirty="0" smtClean="0">
                <a:solidFill>
                  <a:srgbClr val="C00000"/>
                </a:solidFill>
                <a:latin typeface="Calibri" pitchFamily="34" charset="0"/>
                <a:cs typeface="Calibri" pitchFamily="34" charset="0"/>
              </a:rPr>
              <a:t>Sight Reading Performance, Cultural Response Standards</a:t>
            </a:r>
          </a:p>
          <a:p>
            <a:pPr marL="457200" lvl="1" indent="-457200">
              <a:buFont typeface="Arial" pitchFamily="34" charset="0"/>
              <a:buChar char="•"/>
            </a:pPr>
            <a:r>
              <a:rPr lang="en-US" sz="2800" b="1" dirty="0" smtClean="0">
                <a:solidFill>
                  <a:srgbClr val="000000"/>
                </a:solidFill>
                <a:latin typeface="Calibri" pitchFamily="34" charset="0"/>
                <a:cs typeface="Calibri" pitchFamily="34" charset="0"/>
              </a:rPr>
              <a:t>1e: Grade Level</a:t>
            </a:r>
          </a:p>
          <a:p>
            <a:pPr lvl="2" indent="-457200">
              <a:buFont typeface="Wingdings" pitchFamily="2" charset="2"/>
              <a:buChar char="ü"/>
            </a:pPr>
            <a:r>
              <a:rPr lang="en-US" sz="2800" b="1" dirty="0" smtClean="0">
                <a:solidFill>
                  <a:srgbClr val="C00000"/>
                </a:solidFill>
                <a:latin typeface="Calibri" pitchFamily="34" charset="0"/>
                <a:cs typeface="Calibri" pitchFamily="34" charset="0"/>
              </a:rPr>
              <a:t>5th Grade; 9,10,11,12</a:t>
            </a:r>
            <a:endParaRPr lang="en-US" sz="2800" b="1" dirty="0" smtClean="0">
              <a:solidFill>
                <a:srgbClr val="000000"/>
              </a:solidFill>
              <a:latin typeface="Calibri" pitchFamily="34" charset="0"/>
              <a:cs typeface="Calibri" pitchFamily="34" charset="0"/>
            </a:endParaRPr>
          </a:p>
          <a:p>
            <a:pPr marL="457200" lvl="1" indent="-457200">
              <a:buFont typeface="Arial" pitchFamily="34" charset="0"/>
              <a:buChar char="•"/>
            </a:pPr>
            <a:r>
              <a:rPr lang="en-US" sz="2800" b="1" dirty="0" smtClean="0">
                <a:solidFill>
                  <a:srgbClr val="000000"/>
                </a:solidFill>
                <a:latin typeface="Calibri" pitchFamily="34" charset="0"/>
                <a:cs typeface="Calibri" pitchFamily="34" charset="0"/>
              </a:rPr>
              <a:t>1f: Students for whom the SLO is written (and why)</a:t>
            </a:r>
          </a:p>
          <a:p>
            <a:pPr marL="457200" lvl="1" indent="-457200">
              <a:buFont typeface="Wingdings" pitchFamily="2" charset="2"/>
              <a:buChar char="Ø"/>
            </a:pPr>
            <a:r>
              <a:rPr lang="en-US" sz="2800" b="1" dirty="0">
                <a:solidFill>
                  <a:srgbClr val="000000"/>
                </a:solidFill>
                <a:latin typeface="Calibri" pitchFamily="34" charset="0"/>
                <a:cs typeface="Calibri" pitchFamily="34" charset="0"/>
              </a:rPr>
              <a:t> </a:t>
            </a:r>
            <a:r>
              <a:rPr lang="en-US" sz="2800" b="1" dirty="0" smtClean="0">
                <a:solidFill>
                  <a:srgbClr val="000000"/>
                </a:solidFill>
                <a:latin typeface="Calibri" pitchFamily="34" charset="0"/>
                <a:cs typeface="Calibri" pitchFamily="34" charset="0"/>
              </a:rPr>
              <a:t>     Statements:</a:t>
            </a:r>
          </a:p>
          <a:p>
            <a:pPr marL="857250" lvl="2" indent="-457200">
              <a:buFont typeface="Wingdings" pitchFamily="2" charset="2"/>
              <a:buChar char="ü"/>
            </a:pPr>
            <a:r>
              <a:rPr lang="en-US" sz="2800" b="1" dirty="0" smtClean="0">
                <a:solidFill>
                  <a:srgbClr val="C00000"/>
                </a:solidFill>
                <a:latin typeface="Calibri" pitchFamily="34" charset="0"/>
                <a:cs typeface="Calibri" pitchFamily="34" charset="0"/>
              </a:rPr>
              <a:t>60 students  (3 Sections 3rd</a:t>
            </a:r>
            <a:r>
              <a:rPr lang="en-US" sz="2800" b="1" baseline="30000" dirty="0" smtClean="0">
                <a:solidFill>
                  <a:srgbClr val="C00000"/>
                </a:solidFill>
                <a:latin typeface="Calibri" pitchFamily="34" charset="0"/>
                <a:cs typeface="Calibri" pitchFamily="34" charset="0"/>
              </a:rPr>
              <a:t>th</a:t>
            </a:r>
            <a:r>
              <a:rPr lang="en-US" sz="2800" b="1" dirty="0" smtClean="0">
                <a:solidFill>
                  <a:srgbClr val="C00000"/>
                </a:solidFill>
                <a:latin typeface="Calibri" pitchFamily="34" charset="0"/>
                <a:cs typeface="Calibri" pitchFamily="34" charset="0"/>
              </a:rPr>
              <a:t> General Music, as opposed to all 6 sections—collecting data for a sample of students as opposed to</a:t>
            </a:r>
            <a:r>
              <a:rPr lang="en-US" sz="2800" b="1" dirty="0">
                <a:solidFill>
                  <a:srgbClr val="C00000"/>
                </a:solidFill>
                <a:latin typeface="Calibri" pitchFamily="34" charset="0"/>
                <a:cs typeface="Calibri" pitchFamily="34" charset="0"/>
              </a:rPr>
              <a:t> </a:t>
            </a:r>
            <a:r>
              <a:rPr lang="en-US" sz="2800" b="1" dirty="0" smtClean="0">
                <a:solidFill>
                  <a:srgbClr val="C00000"/>
                </a:solidFill>
                <a:latin typeface="Calibri" pitchFamily="34" charset="0"/>
                <a:cs typeface="Calibri" pitchFamily="34" charset="0"/>
              </a:rPr>
              <a:t>using all students)</a:t>
            </a:r>
            <a:endParaRPr lang="en-US" sz="2800" b="1" dirty="0">
              <a:solidFill>
                <a:srgbClr val="C00000"/>
              </a:solidFill>
              <a:latin typeface="Calibri" pitchFamily="34" charset="0"/>
              <a:cs typeface="Calibri" pitchFamily="34" charset="0"/>
            </a:endParaRPr>
          </a:p>
          <a:p>
            <a:pPr marL="287338" lvl="1" indent="-287338">
              <a:buNone/>
            </a:pPr>
            <a:endParaRPr lang="en-US" sz="2800" b="1" dirty="0" smtClean="0">
              <a:solidFill>
                <a:srgbClr val="000000"/>
              </a:solidFill>
              <a:latin typeface="Calibri" pitchFamily="34" charset="0"/>
              <a:cs typeface="Calibri" pitchFamily="34" charset="0"/>
            </a:endParaRPr>
          </a:p>
          <a:p>
            <a:endParaRPr lang="en-US" dirty="0"/>
          </a:p>
        </p:txBody>
      </p:sp>
    </p:spTree>
    <p:extLst>
      <p:ext uri="{BB962C8B-B14F-4D97-AF65-F5344CB8AC3E}">
        <p14:creationId xmlns:p14="http://schemas.microsoft.com/office/powerpoint/2010/main" val="2456966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152400" y="1615281"/>
            <a:ext cx="8839200" cy="5029200"/>
          </a:xfrm>
          <a:prstGeom prst="rect">
            <a:avLst/>
          </a:prstGeom>
        </p:spPr>
        <p:txBody>
          <a:bodyPr vert="horz" lIns="91440" tIns="45720" rIns="91440" bIns="45720" rtlCol="0">
            <a:normAutofit fontScale="325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7338" lvl="1" indent="-287338">
              <a:buNone/>
            </a:pPr>
            <a:r>
              <a:rPr lang="en-US" sz="11400" b="1" dirty="0">
                <a:latin typeface="Calibri" pitchFamily="34" charset="0"/>
                <a:cs typeface="Calibri" pitchFamily="34" charset="0"/>
              </a:rPr>
              <a:t>2</a:t>
            </a:r>
            <a:r>
              <a:rPr lang="en-US" sz="11400" b="1" dirty="0" smtClean="0">
                <a:latin typeface="Calibri" pitchFamily="34" charset="0"/>
                <a:cs typeface="Calibri" pitchFamily="34" charset="0"/>
              </a:rPr>
              <a:t>a</a:t>
            </a:r>
            <a:r>
              <a:rPr lang="en-US" sz="11400" b="1" dirty="0">
                <a:latin typeface="Calibri" pitchFamily="34" charset="0"/>
                <a:cs typeface="Calibri" pitchFamily="34" charset="0"/>
              </a:rPr>
              <a:t>. The SLO </a:t>
            </a:r>
            <a:r>
              <a:rPr lang="en-US" sz="11400" b="1" dirty="0" smtClean="0">
                <a:latin typeface="Calibri" pitchFamily="34" charset="0"/>
                <a:cs typeface="Calibri" pitchFamily="34" charset="0"/>
              </a:rPr>
              <a:t>Goal Statement</a:t>
            </a:r>
            <a:r>
              <a:rPr lang="en-US" sz="11400" b="1" dirty="0">
                <a:latin typeface="Calibri" pitchFamily="34" charset="0"/>
                <a:cs typeface="Calibri" pitchFamily="34" charset="0"/>
              </a:rPr>
              <a:t>: </a:t>
            </a:r>
          </a:p>
          <a:p>
            <a:pPr marL="287338" lvl="1" indent="-287338" algn="ctr">
              <a:buNone/>
            </a:pPr>
            <a:r>
              <a:rPr lang="en-US" sz="11400" b="1" dirty="0">
                <a:solidFill>
                  <a:srgbClr val="00B050"/>
                </a:solidFill>
                <a:latin typeface="Calibri" pitchFamily="34" charset="0"/>
                <a:cs typeface="Calibri" pitchFamily="34" charset="0"/>
              </a:rPr>
              <a:t>What is the Important Learning (Content</a:t>
            </a:r>
            <a:r>
              <a:rPr lang="en-US" sz="11400" b="1" dirty="0" smtClean="0">
                <a:solidFill>
                  <a:srgbClr val="00B050"/>
                </a:solidFill>
                <a:latin typeface="Calibri" pitchFamily="34" charset="0"/>
                <a:cs typeface="Calibri" pitchFamily="34" charset="0"/>
              </a:rPr>
              <a:t>)?</a:t>
            </a:r>
          </a:p>
          <a:p>
            <a:pPr marL="0" lvl="1" indent="0">
              <a:buNone/>
            </a:pPr>
            <a:endParaRPr lang="en-US" sz="6800" b="1" u="sng" dirty="0" smtClean="0">
              <a:latin typeface="Calibri" pitchFamily="34" charset="0"/>
              <a:cs typeface="Calibri" pitchFamily="34" charset="0"/>
            </a:endParaRPr>
          </a:p>
          <a:p>
            <a:pPr marL="0" lvl="1" indent="0">
              <a:buNone/>
            </a:pPr>
            <a:r>
              <a:rPr lang="en-US" sz="8600" b="1" u="sng" dirty="0" smtClean="0">
                <a:latin typeface="Calibri" pitchFamily="34" charset="0"/>
                <a:cs typeface="Calibri" pitchFamily="34" charset="0"/>
              </a:rPr>
              <a:t>Kindergarten Classroom Music</a:t>
            </a:r>
            <a:endParaRPr lang="en-US" sz="8600" dirty="0" smtClean="0"/>
          </a:p>
          <a:p>
            <a:pPr marL="0" lvl="1" indent="0">
              <a:buNone/>
            </a:pPr>
            <a:r>
              <a:rPr lang="en-US" sz="8600" dirty="0" smtClean="0"/>
              <a:t>Students will create, recreate, and express music through the use of their voice, instruments, and movement.</a:t>
            </a:r>
          </a:p>
          <a:p>
            <a:pPr marL="0" lvl="1"/>
            <a:r>
              <a:rPr lang="en-US" sz="8600" b="1" u="sng" dirty="0" smtClean="0"/>
              <a:t>HS Music Technology Level 1</a:t>
            </a:r>
          </a:p>
          <a:p>
            <a:pPr marL="0" lvl="1"/>
            <a:r>
              <a:rPr lang="en-US" sz="8600" dirty="0" smtClean="0"/>
              <a:t>Students will demonstrate proficiency in musical arranging/composing through the use of a Digital Audio Workstation (DAW).</a:t>
            </a:r>
          </a:p>
          <a:p>
            <a:pPr marL="0" lvl="1" indent="0">
              <a:buNone/>
            </a:pPr>
            <a:r>
              <a:rPr lang="en-US" sz="8600" b="1" u="sng" dirty="0">
                <a:latin typeface="Calibri" pitchFamily="34" charset="0"/>
                <a:cs typeface="Calibri" pitchFamily="34" charset="0"/>
              </a:rPr>
              <a:t>HS Choral Ensemble</a:t>
            </a:r>
            <a:endParaRPr lang="en-US" sz="8600" i="1" dirty="0">
              <a:solidFill>
                <a:srgbClr val="FF0000"/>
              </a:solidFill>
              <a:latin typeface="Calibri" pitchFamily="34" charset="0"/>
              <a:cs typeface="Calibri" pitchFamily="34" charset="0"/>
            </a:endParaRPr>
          </a:p>
          <a:p>
            <a:pPr marL="342900" lvl="1" indent="-342900">
              <a:buNone/>
            </a:pPr>
            <a:r>
              <a:rPr lang="en-US" sz="8600" dirty="0"/>
              <a:t>Students will demonstrate independent </a:t>
            </a:r>
            <a:r>
              <a:rPr lang="en-US" sz="8600" dirty="0" smtClean="0"/>
              <a:t>performance</a:t>
            </a:r>
          </a:p>
          <a:p>
            <a:pPr marL="342900" lvl="1" indent="-342900">
              <a:buNone/>
            </a:pPr>
            <a:r>
              <a:rPr lang="en-US" sz="8600" dirty="0" smtClean="0"/>
              <a:t>skills </a:t>
            </a:r>
            <a:r>
              <a:rPr lang="en-US" sz="8600" dirty="0"/>
              <a:t>appropriate to positive musical contribution in </a:t>
            </a:r>
          </a:p>
          <a:p>
            <a:pPr marL="342900" lvl="1" indent="-342900">
              <a:buNone/>
            </a:pPr>
            <a:r>
              <a:rPr lang="en-US" sz="8600" dirty="0" smtClean="0"/>
              <a:t>a choral </a:t>
            </a:r>
            <a:r>
              <a:rPr lang="en-US" sz="8600" dirty="0"/>
              <a:t>performing ensemble.</a:t>
            </a:r>
            <a:endParaRPr lang="en-US" sz="8600" b="1" u="sng" dirty="0">
              <a:latin typeface="Calibri" pitchFamily="34" charset="0"/>
              <a:cs typeface="Calibri" pitchFamily="34" charset="0"/>
            </a:endParaRPr>
          </a:p>
          <a:p>
            <a:pPr marL="0" lvl="1" indent="0">
              <a:buNone/>
            </a:pPr>
            <a:endParaRPr lang="en-US" sz="11200" dirty="0"/>
          </a:p>
        </p:txBody>
      </p:sp>
      <p:sp>
        <p:nvSpPr>
          <p:cNvPr id="3" name="Title 1"/>
          <p:cNvSpPr>
            <a:spLocks noGrp="1"/>
          </p:cNvSpPr>
          <p:nvPr/>
        </p:nvSpPr>
        <p:spPr>
          <a:xfrm>
            <a:off x="457200" y="213519"/>
            <a:ext cx="8229600" cy="11430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800" dirty="0" smtClean="0"/>
              <a:t>Page 1. SLO </a:t>
            </a:r>
            <a:endParaRPr lang="en-US" sz="4800" dirty="0"/>
          </a:p>
        </p:txBody>
      </p:sp>
    </p:spTree>
    <p:extLst>
      <p:ext uri="{BB962C8B-B14F-4D97-AF65-F5344CB8AC3E}">
        <p14:creationId xmlns:p14="http://schemas.microsoft.com/office/powerpoint/2010/main" val="244115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457200" y="1828799"/>
            <a:ext cx="8229600" cy="4525963"/>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547688" lvl="1" indent="-547688">
              <a:buNone/>
            </a:pPr>
            <a:r>
              <a:rPr lang="en-US" sz="3200" b="1" dirty="0">
                <a:latin typeface="Calibri" pitchFamily="34" charset="0"/>
                <a:cs typeface="Calibri" pitchFamily="34" charset="0"/>
              </a:rPr>
              <a:t>2</a:t>
            </a:r>
            <a:r>
              <a:rPr lang="en-US" sz="3200" b="1" dirty="0" smtClean="0">
                <a:latin typeface="Calibri" pitchFamily="34" charset="0"/>
                <a:cs typeface="Calibri" pitchFamily="34" charset="0"/>
              </a:rPr>
              <a:t>b</a:t>
            </a:r>
            <a:r>
              <a:rPr lang="en-US" sz="3200" b="1" dirty="0">
                <a:latin typeface="Calibri" pitchFamily="34" charset="0"/>
                <a:cs typeface="Calibri" pitchFamily="34" charset="0"/>
              </a:rPr>
              <a:t>. Standards selection</a:t>
            </a:r>
          </a:p>
          <a:p>
            <a:pPr lvl="1">
              <a:buFont typeface="Arial" pitchFamily="34" charset="0"/>
              <a:buChar char="•"/>
            </a:pPr>
            <a:r>
              <a:rPr lang="en-US" sz="3200" dirty="0">
                <a:latin typeface="Calibri" pitchFamily="34" charset="0"/>
                <a:cs typeface="Calibri" pitchFamily="34" charset="0"/>
              </a:rPr>
              <a:t>Targeted content standards used in developing </a:t>
            </a:r>
            <a:r>
              <a:rPr lang="en-US" sz="3200" dirty="0" smtClean="0">
                <a:latin typeface="Calibri" pitchFamily="34" charset="0"/>
                <a:cs typeface="Calibri" pitchFamily="34" charset="0"/>
              </a:rPr>
              <a:t> the SLO.</a:t>
            </a:r>
          </a:p>
          <a:p>
            <a:pPr lvl="1">
              <a:buFont typeface="Arial" pitchFamily="34" charset="0"/>
              <a:buChar char="•"/>
            </a:pPr>
            <a:endParaRPr lang="en-US" sz="3600" i="1" dirty="0" smtClean="0">
              <a:solidFill>
                <a:srgbClr val="00B050"/>
              </a:solidFill>
              <a:latin typeface="Calibri" pitchFamily="34" charset="0"/>
              <a:cs typeface="Calibri" pitchFamily="34" charset="0"/>
            </a:endParaRPr>
          </a:p>
          <a:p>
            <a:pPr lvl="1"/>
            <a:r>
              <a:rPr lang="en-US" sz="3600" i="1" dirty="0" smtClean="0">
                <a:solidFill>
                  <a:srgbClr val="00B050"/>
                </a:solidFill>
                <a:latin typeface="Calibri" pitchFamily="34" charset="0"/>
                <a:cs typeface="Calibri" pitchFamily="34" charset="0"/>
              </a:rPr>
              <a:t>Arts </a:t>
            </a:r>
            <a:r>
              <a:rPr lang="en-US" sz="3600" i="1" dirty="0">
                <a:solidFill>
                  <a:srgbClr val="00B050"/>
                </a:solidFill>
                <a:latin typeface="Calibri" pitchFamily="34" charset="0"/>
                <a:cs typeface="Calibri" pitchFamily="34" charset="0"/>
              </a:rPr>
              <a:t>and Humanities: 9.1, 9.2, 9.3, 9.4</a:t>
            </a:r>
            <a:endParaRPr lang="en-US" sz="3200" dirty="0" smtClean="0">
              <a:latin typeface="Calibri" pitchFamily="34" charset="0"/>
              <a:cs typeface="Calibri" pitchFamily="34" charset="0"/>
            </a:endParaRPr>
          </a:p>
          <a:p>
            <a:pPr lvl="1" algn="ctr"/>
            <a:r>
              <a:rPr lang="en-US" sz="3200" dirty="0">
                <a:latin typeface="Calibri" pitchFamily="34" charset="0"/>
                <a:cs typeface="Calibri" pitchFamily="34" charset="0"/>
                <a:hlinkClick r:id="rId2"/>
              </a:rPr>
              <a:t>http://pdesas.org</a:t>
            </a:r>
            <a:r>
              <a:rPr lang="en-US" sz="3200" dirty="0" smtClean="0">
                <a:latin typeface="Calibri" pitchFamily="34" charset="0"/>
                <a:cs typeface="Calibri" pitchFamily="34" charset="0"/>
                <a:hlinkClick r:id="rId2"/>
              </a:rPr>
              <a:t>/</a:t>
            </a:r>
            <a:endParaRPr lang="en-US" sz="3200" dirty="0" smtClean="0">
              <a:latin typeface="Calibri" pitchFamily="34" charset="0"/>
              <a:cs typeface="Calibri" pitchFamily="34" charset="0"/>
            </a:endParaRPr>
          </a:p>
          <a:p>
            <a:pPr lvl="1" algn="ctr"/>
            <a:endParaRPr lang="en-US" sz="3200" dirty="0">
              <a:latin typeface="Calibri" pitchFamily="34" charset="0"/>
              <a:cs typeface="Calibri" pitchFamily="34" charset="0"/>
            </a:endParaRPr>
          </a:p>
          <a:p>
            <a:pPr marL="287338" lvl="1" indent="-287338">
              <a:buNone/>
            </a:pPr>
            <a:endParaRPr lang="en-US" sz="1100" b="1" dirty="0">
              <a:latin typeface="Calibri" pitchFamily="34" charset="0"/>
              <a:cs typeface="Calibri" pitchFamily="34" charset="0"/>
            </a:endParaRPr>
          </a:p>
        </p:txBody>
      </p:sp>
      <p:sp>
        <p:nvSpPr>
          <p:cNvPr id="3" name="Title 1"/>
          <p:cNvSpPr>
            <a:spLocks noGrp="1"/>
          </p:cNvSpPr>
          <p:nvPr/>
        </p:nvSpPr>
        <p:spPr>
          <a:xfrm>
            <a:off x="457200" y="503237"/>
            <a:ext cx="8229600" cy="11430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400" dirty="0" smtClean="0"/>
              <a:t>Page 1. SLO (cont.) </a:t>
            </a:r>
            <a:endParaRPr lang="en-US" sz="4400" dirty="0"/>
          </a:p>
        </p:txBody>
      </p:sp>
      <p:sp>
        <p:nvSpPr>
          <p:cNvPr id="4" name="TextBox 3"/>
          <p:cNvSpPr txBox="1"/>
          <p:nvPr/>
        </p:nvSpPr>
        <p:spPr>
          <a:xfrm>
            <a:off x="273291" y="5638799"/>
            <a:ext cx="8597418" cy="646331"/>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sz="3600" dirty="0" smtClean="0"/>
              <a:t>What Standards match your Goal Statement?</a:t>
            </a:r>
            <a:endParaRPr lang="en-US" sz="3600" dirty="0"/>
          </a:p>
        </p:txBody>
      </p:sp>
    </p:spTree>
    <p:extLst>
      <p:ext uri="{BB962C8B-B14F-4D97-AF65-F5344CB8AC3E}">
        <p14:creationId xmlns:p14="http://schemas.microsoft.com/office/powerpoint/2010/main" val="329818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326231" y="304800"/>
            <a:ext cx="8491538" cy="6324600"/>
          </a:xfrm>
          <a:prstGeom prst="rect">
            <a:avLst/>
          </a:prstGeom>
        </p:spPr>
        <p:txBody>
          <a:bodyPr vert="horz" lIns="91440" tIns="45720" rIns="91440" bIns="45720" rtlCol="0">
            <a:normAutofit fontScale="700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12812" lvl="0" indent="-514350">
              <a:buAutoNum type="arabicPeriod"/>
              <a:tabLst>
                <a:tab pos="692150" algn="l"/>
              </a:tabLst>
              <a:defRPr/>
            </a:pPr>
            <a:r>
              <a:rPr lang="en-US" sz="4000" b="1" dirty="0" smtClean="0"/>
              <a:t>Know </a:t>
            </a:r>
            <a:r>
              <a:rPr lang="en-US" sz="4000" b="1" dirty="0"/>
              <a:t>and understand </a:t>
            </a:r>
            <a:r>
              <a:rPr lang="en-US" sz="4000" b="1" dirty="0" smtClean="0"/>
              <a:t>the Standards</a:t>
            </a:r>
            <a:endParaRPr lang="en-US" sz="4000" b="1" dirty="0"/>
          </a:p>
          <a:p>
            <a:pPr marL="1257300" lvl="2" indent="-342900"/>
            <a:r>
              <a:rPr lang="en-US" sz="4000" b="1" dirty="0" smtClean="0"/>
              <a:t>PA Standards</a:t>
            </a:r>
          </a:p>
          <a:p>
            <a:pPr marL="1257300" lvl="2" indent="-342900"/>
            <a:r>
              <a:rPr lang="en-US" sz="4000" b="1" dirty="0" smtClean="0"/>
              <a:t>National Common Core </a:t>
            </a:r>
          </a:p>
          <a:p>
            <a:pPr marL="1257300" lvl="2" indent="-342900"/>
            <a:r>
              <a:rPr lang="en-US" sz="4000" b="1" dirty="0" smtClean="0"/>
              <a:t>Arts Standards (new 2013)</a:t>
            </a:r>
          </a:p>
          <a:p>
            <a:pPr marL="1257300" lvl="2" indent="-342900"/>
            <a:endParaRPr lang="en-US" sz="4000" b="1" dirty="0" smtClean="0"/>
          </a:p>
          <a:p>
            <a:pPr marL="457200" lvl="0" indent="-457200">
              <a:buNone/>
              <a:defRPr/>
            </a:pPr>
            <a:r>
              <a:rPr lang="en-US" sz="3500" b="1" dirty="0" smtClean="0"/>
              <a:t>	</a:t>
            </a:r>
          </a:p>
          <a:p>
            <a:pPr marL="457200" lvl="0" indent="-457200">
              <a:buNone/>
              <a:defRPr/>
            </a:pPr>
            <a:endParaRPr lang="en-US" sz="3500" b="1" dirty="0"/>
          </a:p>
          <a:p>
            <a:pPr marL="457200" lvl="0" indent="-457200">
              <a:buNone/>
              <a:defRPr/>
            </a:pPr>
            <a:endParaRPr lang="en-US" sz="3500" b="1" dirty="0" smtClean="0"/>
          </a:p>
          <a:p>
            <a:pPr marL="457200" lvl="0" indent="-457200">
              <a:buNone/>
              <a:defRPr/>
            </a:pPr>
            <a:r>
              <a:rPr lang="en-US" sz="5100" b="1" i="1" dirty="0" smtClean="0"/>
              <a:t>So that you can build quality………………</a:t>
            </a:r>
          </a:p>
          <a:p>
            <a:pPr marL="457200" lvl="0" indent="-457200">
              <a:buNone/>
              <a:defRPr/>
            </a:pPr>
            <a:endParaRPr lang="en-US" sz="1700" b="1" i="1" dirty="0" smtClean="0"/>
          </a:p>
          <a:p>
            <a:pPr marL="457200" lvl="0" indent="-457200">
              <a:buNone/>
              <a:defRPr/>
            </a:pPr>
            <a:r>
              <a:rPr lang="en-US" sz="3500" b="1" dirty="0"/>
              <a:t>	</a:t>
            </a:r>
            <a:r>
              <a:rPr lang="en-US" sz="4000" b="1" dirty="0" smtClean="0"/>
              <a:t>2.  Assessment Tasks </a:t>
            </a:r>
          </a:p>
          <a:p>
            <a:pPr marL="1200150" lvl="2" indent="-342900"/>
            <a:r>
              <a:rPr lang="en-US" sz="4000" b="1" dirty="0" smtClean="0"/>
              <a:t>Authentic to the grade </a:t>
            </a:r>
          </a:p>
          <a:p>
            <a:pPr marL="857250" lvl="2" indent="0">
              <a:buNone/>
            </a:pPr>
            <a:r>
              <a:rPr lang="en-US" sz="4000" b="1" dirty="0"/>
              <a:t> </a:t>
            </a:r>
            <a:r>
              <a:rPr lang="en-US" sz="4000" b="1" dirty="0" smtClean="0"/>
              <a:t>    or course</a:t>
            </a:r>
          </a:p>
          <a:p>
            <a:pPr marL="1200150" lvl="2" indent="-342900"/>
            <a:r>
              <a:rPr lang="en-US" sz="4000" b="1" dirty="0" smtClean="0"/>
              <a:t>Aligned to Standards</a:t>
            </a:r>
          </a:p>
          <a:p>
            <a:pPr marL="1200150" lvl="2" indent="-342900"/>
            <a:endParaRPr lang="en-US" sz="4000" b="1" dirty="0" smtClean="0"/>
          </a:p>
          <a:p>
            <a:pPr marL="457200" lvl="1" indent="0">
              <a:buNone/>
            </a:pPr>
            <a:r>
              <a:rPr lang="en-US" sz="4000" b="1" dirty="0" smtClean="0"/>
              <a:t>3.  Assessment Scoring</a:t>
            </a:r>
          </a:p>
          <a:p>
            <a:pPr marL="1200150" lvl="2" indent="-342900"/>
            <a:r>
              <a:rPr lang="en-US" sz="4000" b="1" dirty="0" smtClean="0"/>
              <a:t> Can describe levels of student achievement   </a:t>
            </a:r>
          </a:p>
          <a:p>
            <a:pPr marL="1200150" lvl="2" indent="-342900"/>
            <a:r>
              <a:rPr lang="en-US" sz="4000" b="1" dirty="0"/>
              <a:t> </a:t>
            </a:r>
            <a:r>
              <a:rPr lang="en-US" sz="4000" b="1" dirty="0" smtClean="0"/>
              <a:t> toward standards based learning</a:t>
            </a:r>
            <a:endParaRPr lang="en-US" sz="4000" dirty="0"/>
          </a:p>
        </p:txBody>
      </p:sp>
      <p:pic>
        <p:nvPicPr>
          <p:cNvPr id="3" name="Picture 2" descr="http://ts2.mm.bing.net/th?id=H.4527484763832373&amp;pid=1.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838200"/>
            <a:ext cx="2340769" cy="4724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28955" y="1752600"/>
            <a:ext cx="6553200" cy="838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1257300" lvl="2" indent="-342900" algn="ctr"/>
            <a:r>
              <a:rPr lang="en-US" sz="1600" b="1" dirty="0" smtClean="0">
                <a:hlinkClick r:id="rId3"/>
              </a:rPr>
              <a:t>http://nccas.wikispaces.com/file/view/FRAMEWORK%20FINAL-13-13.pdf/398083540/FRAMEWORK%20FINAL1-13-13.pdf</a:t>
            </a:r>
            <a:endParaRPr lang="en-US" sz="1600" b="1" dirty="0" smtClean="0"/>
          </a:p>
        </p:txBody>
      </p:sp>
    </p:spTree>
    <p:extLst>
      <p:ext uri="{BB962C8B-B14F-4D97-AF65-F5344CB8AC3E}">
        <p14:creationId xmlns:p14="http://schemas.microsoft.com/office/powerpoint/2010/main" val="2386000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5638800" cy="641350"/>
          </a:xfrm>
        </p:spPr>
        <p:txBody>
          <a:bodyPr>
            <a:noAutofit/>
          </a:bodyPr>
          <a:lstStyle/>
          <a:p>
            <a:r>
              <a:rPr lang="en-US" sz="2800" dirty="0" smtClean="0"/>
              <a:t>Presentation:</a:t>
            </a:r>
            <a:endParaRPr lang="en-US" sz="2800" dirty="0"/>
          </a:p>
        </p:txBody>
      </p:sp>
      <p:sp>
        <p:nvSpPr>
          <p:cNvPr id="4" name="Text Placeholder 3"/>
          <p:cNvSpPr>
            <a:spLocks noGrp="1"/>
          </p:cNvSpPr>
          <p:nvPr>
            <p:ph type="body" sz="half" idx="2"/>
          </p:nvPr>
        </p:nvSpPr>
        <p:spPr>
          <a:xfrm>
            <a:off x="381000" y="1295400"/>
            <a:ext cx="6705600" cy="5334000"/>
          </a:xfrm>
        </p:spPr>
        <p:txBody>
          <a:bodyPr>
            <a:normAutofit/>
          </a:bodyPr>
          <a:lstStyle/>
          <a:p>
            <a:r>
              <a:rPr lang="en-US" sz="2800" b="1" dirty="0" smtClean="0"/>
              <a:t>The Teacher Evaluation Process (Review)</a:t>
            </a:r>
          </a:p>
          <a:p>
            <a:r>
              <a:rPr lang="en-US" sz="2800" b="1" dirty="0" smtClean="0"/>
              <a:t>The SLO Process Update</a:t>
            </a:r>
          </a:p>
          <a:p>
            <a:r>
              <a:rPr lang="en-US" sz="2800" b="1" dirty="0" smtClean="0"/>
              <a:t>	Template 10</a:t>
            </a:r>
          </a:p>
          <a:p>
            <a:r>
              <a:rPr lang="en-US" sz="2800" b="1" dirty="0"/>
              <a:t>	</a:t>
            </a:r>
            <a:r>
              <a:rPr lang="en-US" sz="2800" b="1" dirty="0" smtClean="0"/>
              <a:t>Help Desk Statements</a:t>
            </a:r>
          </a:p>
          <a:p>
            <a:r>
              <a:rPr lang="en-US" sz="2800" b="1" dirty="0"/>
              <a:t>	</a:t>
            </a:r>
            <a:r>
              <a:rPr lang="en-US" sz="2800" b="1" dirty="0" smtClean="0"/>
              <a:t>Music Sample in Development</a:t>
            </a:r>
          </a:p>
          <a:p>
            <a:r>
              <a:rPr lang="en-US" sz="2800" b="1" dirty="0" smtClean="0"/>
              <a:t>The Assessment Process</a:t>
            </a:r>
          </a:p>
          <a:p>
            <a:r>
              <a:rPr lang="en-US" sz="2800" b="1" dirty="0"/>
              <a:t>	</a:t>
            </a:r>
            <a:r>
              <a:rPr lang="en-US" sz="2800" b="1" dirty="0" smtClean="0"/>
              <a:t>Performance Measure Template</a:t>
            </a:r>
          </a:p>
          <a:p>
            <a:r>
              <a:rPr lang="en-US" sz="2800" b="1" dirty="0" smtClean="0"/>
              <a:t>	Performance Measure Task List</a:t>
            </a:r>
          </a:p>
          <a:p>
            <a:r>
              <a:rPr lang="en-US" sz="2800" b="1" dirty="0"/>
              <a:t>	</a:t>
            </a:r>
            <a:r>
              <a:rPr lang="en-US" sz="2800" b="1" dirty="0" smtClean="0"/>
              <a:t>Music Samples in Development</a:t>
            </a:r>
          </a:p>
          <a:p>
            <a:r>
              <a:rPr lang="en-US" sz="2800" b="1" dirty="0" smtClean="0"/>
              <a:t>Preview of the “Homeroom” Online process</a:t>
            </a:r>
          </a:p>
        </p:txBody>
      </p:sp>
      <p:pic>
        <p:nvPicPr>
          <p:cNvPr id="1026" name="Picture 2" descr="C:\Users\David\AppData\Local\Microsoft\Windows\Temporary Internet Files\Content.IE5\QR25DZUJ\MM900234700[1].gif"/>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77000" y="457200"/>
            <a:ext cx="2438400"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8795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905000"/>
            <a:ext cx="8217877" cy="2092881"/>
          </a:xfrm>
          <a:prstGeom prst="rect">
            <a:avLst/>
          </a:prstGeom>
        </p:spPr>
        <p:txBody>
          <a:bodyPr wrap="square">
            <a:spAutoFit/>
          </a:bodyPr>
          <a:lstStyle/>
          <a:p>
            <a:pPr marL="287338" lvl="1" indent="-287338">
              <a:buNone/>
            </a:pPr>
            <a:r>
              <a:rPr lang="en-US" sz="2800" b="1" dirty="0" smtClean="0">
                <a:latin typeface="Calibri" pitchFamily="34" charset="0"/>
                <a:cs typeface="Calibri" pitchFamily="34" charset="0"/>
              </a:rPr>
              <a:t>2c. Rationale statement</a:t>
            </a:r>
          </a:p>
          <a:p>
            <a:pPr lvl="1"/>
            <a:r>
              <a:rPr lang="en-US" sz="2800" dirty="0" smtClean="0">
                <a:latin typeface="Calibri" pitchFamily="34" charset="0"/>
                <a:cs typeface="Calibri" pitchFamily="34" charset="0"/>
              </a:rPr>
              <a:t>Explains why the SLO is important and how students will demonstrate learning of the standards through this objective.</a:t>
            </a:r>
          </a:p>
          <a:p>
            <a:endParaRPr lang="en-US" dirty="0"/>
          </a:p>
        </p:txBody>
      </p:sp>
      <p:sp>
        <p:nvSpPr>
          <p:cNvPr id="5" name="Title 1"/>
          <p:cNvSpPr>
            <a:spLocks noGrp="1"/>
          </p:cNvSpPr>
          <p:nvPr/>
        </p:nvSpPr>
        <p:spPr>
          <a:xfrm>
            <a:off x="457200" y="503237"/>
            <a:ext cx="8229600" cy="11430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400" dirty="0" smtClean="0"/>
              <a:t>Page 1. SLO (cont.) </a:t>
            </a:r>
            <a:endParaRPr lang="en-US" sz="4400" dirty="0"/>
          </a:p>
        </p:txBody>
      </p:sp>
      <p:sp>
        <p:nvSpPr>
          <p:cNvPr id="6" name="Rectangle 5"/>
          <p:cNvSpPr/>
          <p:nvPr/>
        </p:nvSpPr>
        <p:spPr>
          <a:xfrm>
            <a:off x="674077" y="3792415"/>
            <a:ext cx="8001000" cy="2308324"/>
          </a:xfrm>
          <a:prstGeom prst="rect">
            <a:avLst/>
          </a:prstGeom>
        </p:spPr>
        <p:txBody>
          <a:bodyPr wrap="square">
            <a:spAutoFit/>
          </a:bodyPr>
          <a:lstStyle/>
          <a:p>
            <a:r>
              <a:rPr lang="en-US" sz="2400" b="1" dirty="0" smtClean="0"/>
              <a:t>Middle School Band Gr. 6,7,8</a:t>
            </a:r>
          </a:p>
          <a:p>
            <a:r>
              <a:rPr lang="en-US" sz="2400" dirty="0"/>
              <a:t>The quality and musicality of an instrumental ensemble is dependent on each individual as a contributor to the collective whole.  Individual assessments inform each student of his/her growth and/or mastery and contribution as an independent instrumental musician.</a:t>
            </a:r>
          </a:p>
        </p:txBody>
      </p:sp>
    </p:spTree>
    <p:extLst>
      <p:ext uri="{BB962C8B-B14F-4D97-AF65-F5344CB8AC3E}">
        <p14:creationId xmlns:p14="http://schemas.microsoft.com/office/powerpoint/2010/main" val="4255586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457200" y="137319"/>
            <a:ext cx="8229600" cy="1858962"/>
          </a:xfrm>
          <a:prstGeom prst="rect">
            <a:avLst/>
          </a:prstGeom>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400" dirty="0" smtClean="0"/>
              <a:t>Page 1 cont. – </a:t>
            </a:r>
          </a:p>
          <a:p>
            <a:pPr algn="ctr"/>
            <a:r>
              <a:rPr lang="en-US" sz="4400" dirty="0" smtClean="0"/>
              <a:t>Student Performance Expectations</a:t>
            </a:r>
            <a:endParaRPr lang="en-US" sz="4400" dirty="0"/>
          </a:p>
        </p:txBody>
      </p:sp>
      <p:sp>
        <p:nvSpPr>
          <p:cNvPr id="3" name="Content Placeholder 2"/>
          <p:cNvSpPr>
            <a:spLocks noGrp="1"/>
          </p:cNvSpPr>
          <p:nvPr/>
        </p:nvSpPr>
        <p:spPr>
          <a:xfrm>
            <a:off x="457200" y="1996281"/>
            <a:ext cx="8458200" cy="4724400"/>
          </a:xfrm>
          <a:prstGeom prst="rect">
            <a:avLst/>
          </a:prstGeom>
        </p:spPr>
        <p:txBody>
          <a:bodyPr vert="horz" lIns="91440" tIns="45720" rIns="91440" bIns="45720" rtlCol="0">
            <a:normAutofit fontScale="775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1313" lvl="1" indent="-341313">
              <a:buNone/>
            </a:pPr>
            <a:endParaRPr lang="en-US" sz="3200" b="1" dirty="0">
              <a:latin typeface="Calibri" pitchFamily="34" charset="0"/>
              <a:cs typeface="Calibri" pitchFamily="34" charset="0"/>
            </a:endParaRPr>
          </a:p>
          <a:p>
            <a:pPr marL="341313" lvl="1" indent="-341313">
              <a:buNone/>
            </a:pPr>
            <a:r>
              <a:rPr lang="en-US" sz="3400" b="1" dirty="0" smtClean="0">
                <a:latin typeface="Calibri" pitchFamily="34" charset="0"/>
                <a:cs typeface="Calibri" pitchFamily="34" charset="0"/>
              </a:rPr>
              <a:t>3: Performance Indicator</a:t>
            </a:r>
          </a:p>
          <a:p>
            <a:pPr marL="341313" lvl="1" indent="-341313">
              <a:buNone/>
            </a:pPr>
            <a:endParaRPr lang="en-US" sz="3400" b="1" dirty="0" smtClean="0">
              <a:latin typeface="Calibri" pitchFamily="34" charset="0"/>
              <a:cs typeface="Calibri" pitchFamily="34" charset="0"/>
            </a:endParaRPr>
          </a:p>
          <a:p>
            <a:pPr marL="341313" lvl="1" indent="-341313">
              <a:buNone/>
            </a:pPr>
            <a:r>
              <a:rPr lang="en-US" sz="3400" u="sng" dirty="0" smtClean="0">
                <a:latin typeface="Calibri" pitchFamily="34" charset="0"/>
                <a:cs typeface="Calibri" pitchFamily="34" charset="0"/>
              </a:rPr>
              <a:t>Describes individual student performance expectation</a:t>
            </a:r>
          </a:p>
          <a:p>
            <a:pPr marL="341313" lvl="1" indent="-341313">
              <a:buNone/>
            </a:pPr>
            <a:endParaRPr lang="en-US" sz="3400" u="sng" dirty="0">
              <a:latin typeface="Calibri" pitchFamily="34" charset="0"/>
              <a:cs typeface="Calibri" pitchFamily="34" charset="0"/>
            </a:endParaRPr>
          </a:p>
          <a:p>
            <a:pPr marL="971550" lvl="1" indent="-514350">
              <a:buAutoNum type="alphaLcPeriod"/>
            </a:pPr>
            <a:r>
              <a:rPr lang="en-US" sz="3400" dirty="0" smtClean="0">
                <a:latin typeface="Calibri" pitchFamily="34" charset="0"/>
                <a:cs typeface="Calibri" pitchFamily="34" charset="0"/>
              </a:rPr>
              <a:t>What performance measure(s) –</a:t>
            </a:r>
            <a:r>
              <a:rPr lang="en-US" sz="3400" i="1" dirty="0" smtClean="0">
                <a:latin typeface="Calibri" pitchFamily="34" charset="0"/>
                <a:cs typeface="Calibri" pitchFamily="34" charset="0"/>
              </a:rPr>
              <a:t>tests, assessments– </a:t>
            </a:r>
            <a:r>
              <a:rPr lang="en-US" sz="3400" dirty="0" smtClean="0">
                <a:latin typeface="Calibri" pitchFamily="34" charset="0"/>
                <a:cs typeface="Calibri" pitchFamily="34" charset="0"/>
              </a:rPr>
              <a:t>will be used to measure student achievement of the standards, and </a:t>
            </a:r>
            <a:r>
              <a:rPr lang="en-US" sz="3400" dirty="0">
                <a:latin typeface="Calibri" pitchFamily="34" charset="0"/>
                <a:cs typeface="Calibri" pitchFamily="34" charset="0"/>
              </a:rPr>
              <a:t>w</a:t>
            </a:r>
            <a:r>
              <a:rPr lang="en-US" sz="3400" dirty="0" smtClean="0">
                <a:latin typeface="Calibri" pitchFamily="34" charset="0"/>
                <a:cs typeface="Calibri" pitchFamily="34" charset="0"/>
              </a:rPr>
              <a:t>hat’s the expected student achievement level based on the scoring system for those measures?</a:t>
            </a:r>
          </a:p>
          <a:p>
            <a:pPr lvl="1"/>
            <a:endParaRPr lang="en-US" sz="3400" dirty="0" smtClean="0">
              <a:latin typeface="Calibri" pitchFamily="34" charset="0"/>
              <a:cs typeface="Calibri" pitchFamily="34" charset="0"/>
            </a:endParaRPr>
          </a:p>
          <a:p>
            <a:pPr lvl="1"/>
            <a:r>
              <a:rPr lang="en-US" sz="3400" dirty="0" smtClean="0">
                <a:latin typeface="Calibri" pitchFamily="34" charset="0"/>
                <a:cs typeface="Calibri" pitchFamily="34" charset="0"/>
              </a:rPr>
              <a:t>b.	What’s the expected achievement level for </a:t>
            </a:r>
          </a:p>
          <a:p>
            <a:pPr lvl="1"/>
            <a:r>
              <a:rPr lang="en-US" sz="3400" dirty="0">
                <a:latin typeface="Calibri" pitchFamily="34" charset="0"/>
                <a:cs typeface="Calibri" pitchFamily="34" charset="0"/>
              </a:rPr>
              <a:t>	</a:t>
            </a:r>
            <a:r>
              <a:rPr lang="en-US" sz="3400" dirty="0" smtClean="0">
                <a:latin typeface="Calibri" pitchFamily="34" charset="0"/>
                <a:cs typeface="Calibri" pitchFamily="34" charset="0"/>
              </a:rPr>
              <a:t>unique populations? (IEP, students who did not 	do 	well on a pre-test, etc.)</a:t>
            </a:r>
          </a:p>
          <a:p>
            <a:pPr lvl="1">
              <a:buFont typeface="Arial" pitchFamily="34" charset="0"/>
              <a:buChar char="•"/>
            </a:pPr>
            <a:endParaRPr lang="en-US" sz="3400" dirty="0">
              <a:latin typeface="Calibri" pitchFamily="34" charset="0"/>
              <a:cs typeface="Calibri" pitchFamily="34" charset="0"/>
            </a:endParaRPr>
          </a:p>
        </p:txBody>
      </p:sp>
    </p:spTree>
    <p:extLst>
      <p:ext uri="{BB962C8B-B14F-4D97-AF65-F5344CB8AC3E}">
        <p14:creationId xmlns:p14="http://schemas.microsoft.com/office/powerpoint/2010/main" val="1965383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457200" y="213519"/>
            <a:ext cx="8229600" cy="1143000"/>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400" dirty="0" smtClean="0"/>
              <a:t>Performance Indicator Statement</a:t>
            </a:r>
            <a:endParaRPr lang="en-US" sz="4400" dirty="0"/>
          </a:p>
        </p:txBody>
      </p:sp>
      <p:sp>
        <p:nvSpPr>
          <p:cNvPr id="3" name="Content Placeholder 2"/>
          <p:cNvSpPr>
            <a:spLocks noGrp="1"/>
          </p:cNvSpPr>
          <p:nvPr/>
        </p:nvSpPr>
        <p:spPr>
          <a:xfrm>
            <a:off x="355600" y="2514600"/>
            <a:ext cx="8229600" cy="4114800"/>
          </a:xfrm>
          <a:prstGeom prst="rect">
            <a:avLst/>
          </a:prstGeom>
        </p:spPr>
        <p:txBody>
          <a:bodyPr vert="horz" lIns="91440" tIns="45720" rIns="91440" bIns="45720" rtlCol="0">
            <a:normAutofit fontScale="700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None/>
            </a:pPr>
            <a:r>
              <a:rPr lang="en-US" sz="4400" u="sng" dirty="0" smtClean="0"/>
              <a:t>HS Choral</a:t>
            </a:r>
          </a:p>
          <a:p>
            <a:r>
              <a:rPr lang="en-US" sz="3400" b="1" dirty="0" smtClean="0"/>
              <a:t>Individual Vocal Assessment Task</a:t>
            </a:r>
            <a:endParaRPr lang="en-US" sz="3400" dirty="0" smtClean="0"/>
          </a:p>
          <a:p>
            <a:r>
              <a:rPr lang="en-US" sz="3400" dirty="0" smtClean="0"/>
              <a:t>Students will achieve proficient or advanced levels in 6 out of 8 criteria of the second scoring rubric.</a:t>
            </a:r>
          </a:p>
          <a:p>
            <a:r>
              <a:rPr lang="en-US" sz="3400" b="1" dirty="0" smtClean="0"/>
              <a:t>Individual Sight Singing Task</a:t>
            </a:r>
            <a:endParaRPr lang="en-US" sz="3400" dirty="0" smtClean="0"/>
          </a:p>
          <a:p>
            <a:r>
              <a:rPr lang="en-US" sz="3400" dirty="0" smtClean="0"/>
              <a:t>Students will achieve proficient or advanced levels in 2 out of 3 criteria indicated on the second scoring rubric.</a:t>
            </a:r>
          </a:p>
          <a:p>
            <a:r>
              <a:rPr lang="en-US" sz="4500" u="sng" dirty="0" smtClean="0"/>
              <a:t>Kindergarten Music</a:t>
            </a:r>
            <a:endParaRPr lang="en-US" sz="4500" u="sng" dirty="0"/>
          </a:p>
          <a:p>
            <a:r>
              <a:rPr lang="en-US" sz="3400" dirty="0" smtClean="0"/>
              <a:t>Students </a:t>
            </a:r>
            <a:r>
              <a:rPr lang="en-US" sz="3400" dirty="0"/>
              <a:t>will achieve a scoring of “Meets Expectation = 2” or “Exceeds Expectation = 3” on 5 out 7 of the following seven task rubrics:</a:t>
            </a:r>
          </a:p>
          <a:p>
            <a:r>
              <a:rPr lang="en-US" sz="3400" dirty="0"/>
              <a:t>#1  Call and Response Rubric</a:t>
            </a:r>
          </a:p>
          <a:p>
            <a:r>
              <a:rPr lang="en-US" sz="3400" dirty="0"/>
              <a:t>#2   Identifying Beat </a:t>
            </a:r>
            <a:r>
              <a:rPr lang="en-US" sz="3400" dirty="0" smtClean="0"/>
              <a:t>Rubric  (etc.)</a:t>
            </a:r>
            <a:endParaRPr lang="en-US" sz="3400" u="sng" dirty="0" smtClean="0"/>
          </a:p>
          <a:p>
            <a:pPr>
              <a:buNone/>
            </a:pPr>
            <a:endParaRPr lang="en-US" sz="1800" i="1" dirty="0" smtClean="0">
              <a:latin typeface="Calibri" pitchFamily="34" charset="0"/>
              <a:cs typeface="Calibri" pitchFamily="34" charset="0"/>
            </a:endParaRPr>
          </a:p>
        </p:txBody>
      </p:sp>
      <p:pic>
        <p:nvPicPr>
          <p:cNvPr id="4" name="Picture 3" descr="C:\Users\David\AppData\Local\Microsoft\Windows\Temporary Internet Files\Content.IE5\XH8HMBJS\MC900389042[1].wmf"/>
          <p:cNvPicPr>
            <a:picLocks noChangeAspect="1" noChangeArrowheads="1"/>
          </p:cNvPicPr>
          <p:nvPr/>
        </p:nvPicPr>
        <p:blipFill>
          <a:blip r:embed="rId2" cstate="print"/>
          <a:srcRect/>
          <a:stretch>
            <a:fillRect/>
          </a:stretch>
        </p:blipFill>
        <p:spPr bwMode="auto">
          <a:xfrm>
            <a:off x="3276600" y="1143000"/>
            <a:ext cx="1981200" cy="1676400"/>
          </a:xfrm>
          <a:prstGeom prst="rect">
            <a:avLst/>
          </a:prstGeom>
          <a:noFill/>
        </p:spPr>
      </p:pic>
    </p:spTree>
    <p:extLst>
      <p:ext uri="{BB962C8B-B14F-4D97-AF65-F5344CB8AC3E}">
        <p14:creationId xmlns:p14="http://schemas.microsoft.com/office/powerpoint/2010/main" val="2953717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457200" y="137319"/>
            <a:ext cx="8229600" cy="1858962"/>
          </a:xfrm>
          <a:prstGeom prst="rect">
            <a:avLst/>
          </a:prstGeom>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400" dirty="0" smtClean="0"/>
              <a:t>Page 1 cont. – </a:t>
            </a:r>
          </a:p>
          <a:p>
            <a:pPr algn="ctr"/>
            <a:r>
              <a:rPr lang="en-US" sz="4400" dirty="0" smtClean="0"/>
              <a:t>Student Performance Expectations</a:t>
            </a:r>
            <a:endParaRPr lang="en-US" sz="4400" dirty="0"/>
          </a:p>
        </p:txBody>
      </p:sp>
      <p:sp>
        <p:nvSpPr>
          <p:cNvPr id="3" name="Content Placeholder 2"/>
          <p:cNvSpPr>
            <a:spLocks noGrp="1"/>
          </p:cNvSpPr>
          <p:nvPr/>
        </p:nvSpPr>
        <p:spPr>
          <a:xfrm>
            <a:off x="304800" y="1996281"/>
            <a:ext cx="8610600" cy="4724400"/>
          </a:xfrm>
          <a:prstGeom prst="rect">
            <a:avLst/>
          </a:prstGeom>
        </p:spPr>
        <p:txBody>
          <a:bodyPr vert="horz" lIns="91440" tIns="45720" rIns="91440" bIns="45720" rtlCol="0">
            <a:normAutofit fontScale="925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1313" lvl="1" indent="-341313">
              <a:buNone/>
            </a:pPr>
            <a:endParaRPr lang="en-US" sz="3200" b="1" dirty="0">
              <a:latin typeface="Calibri" pitchFamily="34" charset="0"/>
              <a:cs typeface="Calibri" pitchFamily="34" charset="0"/>
            </a:endParaRPr>
          </a:p>
          <a:p>
            <a:pPr marL="341313" lvl="1" indent="-341313">
              <a:buNone/>
            </a:pPr>
            <a:r>
              <a:rPr lang="en-US" sz="3400" b="1" dirty="0" smtClean="0">
                <a:latin typeface="Calibri" pitchFamily="34" charset="0"/>
                <a:cs typeface="Calibri" pitchFamily="34" charset="0"/>
              </a:rPr>
              <a:t>3: Performance Indicator</a:t>
            </a:r>
          </a:p>
          <a:p>
            <a:pPr marL="341313" lvl="1" indent="-341313">
              <a:buNone/>
            </a:pPr>
            <a:endParaRPr lang="en-US" sz="3400" b="1" dirty="0" smtClean="0">
              <a:latin typeface="Calibri" pitchFamily="34" charset="0"/>
              <a:cs typeface="Calibri" pitchFamily="34" charset="0"/>
            </a:endParaRPr>
          </a:p>
          <a:p>
            <a:pPr marL="341313" lvl="1" indent="-341313">
              <a:buNone/>
            </a:pPr>
            <a:r>
              <a:rPr lang="en-US" sz="3000" u="sng" dirty="0" smtClean="0">
                <a:latin typeface="Calibri" pitchFamily="34" charset="0"/>
                <a:cs typeface="Calibri" pitchFamily="34" charset="0"/>
              </a:rPr>
              <a:t>Describes individual student performance expectation</a:t>
            </a:r>
          </a:p>
          <a:p>
            <a:pPr marL="341313" lvl="1" indent="-341313">
              <a:buNone/>
            </a:pPr>
            <a:endParaRPr lang="en-US" sz="3400" u="sng" dirty="0">
              <a:latin typeface="Calibri" pitchFamily="34" charset="0"/>
              <a:cs typeface="Calibri" pitchFamily="34" charset="0"/>
            </a:endParaRPr>
          </a:p>
          <a:p>
            <a:pPr lvl="1"/>
            <a:r>
              <a:rPr lang="en-US" sz="3400" dirty="0" smtClean="0">
                <a:latin typeface="Calibri" pitchFamily="34" charset="0"/>
                <a:cs typeface="Calibri" pitchFamily="34" charset="0"/>
              </a:rPr>
              <a:t>c.	Are the performance measures linked? (Must 	an individual student demonstrate proficiency 	on all measures to be described as proficient?)</a:t>
            </a:r>
          </a:p>
          <a:p>
            <a:pPr lvl="1"/>
            <a:endParaRPr lang="en-US" sz="3400" dirty="0" smtClean="0">
              <a:latin typeface="Calibri" pitchFamily="34" charset="0"/>
              <a:cs typeface="Calibri" pitchFamily="34" charset="0"/>
            </a:endParaRPr>
          </a:p>
          <a:p>
            <a:pPr lvl="1"/>
            <a:r>
              <a:rPr lang="en-US" sz="3400" dirty="0">
                <a:latin typeface="Calibri" pitchFamily="34" charset="0"/>
                <a:cs typeface="Calibri" pitchFamily="34" charset="0"/>
              </a:rPr>
              <a:t>d</a:t>
            </a:r>
            <a:r>
              <a:rPr lang="en-US" sz="3400" dirty="0" smtClean="0">
                <a:latin typeface="Calibri" pitchFamily="34" charset="0"/>
                <a:cs typeface="Calibri" pitchFamily="34" charset="0"/>
              </a:rPr>
              <a:t>.	Should some performances measures count 	more because they address standards that are 	addressed more in this course of study?</a:t>
            </a:r>
          </a:p>
          <a:p>
            <a:pPr lvl="1">
              <a:buFont typeface="Arial" pitchFamily="34" charset="0"/>
              <a:buChar char="•"/>
            </a:pPr>
            <a:endParaRPr lang="en-US" sz="3400" dirty="0">
              <a:latin typeface="Calibri" pitchFamily="34" charset="0"/>
              <a:cs typeface="Calibri" pitchFamily="34" charset="0"/>
            </a:endParaRPr>
          </a:p>
        </p:txBody>
      </p:sp>
    </p:spTree>
    <p:extLst>
      <p:ext uri="{BB962C8B-B14F-4D97-AF65-F5344CB8AC3E}">
        <p14:creationId xmlns:p14="http://schemas.microsoft.com/office/powerpoint/2010/main" val="2969576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457200" y="76200"/>
            <a:ext cx="8229600" cy="1143000"/>
          </a:xfrm>
          <a:prstGeom prst="rect">
            <a:avLst/>
          </a:prstGeom>
        </p:spPr>
        <p:style>
          <a:lnRef idx="3">
            <a:schemeClr val="lt1"/>
          </a:lnRef>
          <a:fillRef idx="1">
            <a:schemeClr val="accent2"/>
          </a:fillRef>
          <a:effectRef idx="1">
            <a:schemeClr val="accent2"/>
          </a:effectRef>
          <a:fontRef idx="minor">
            <a:schemeClr val="lt1"/>
          </a:fontRef>
        </p:style>
        <p:txBody>
          <a:bodyPr vert="horz" lIns="91440" tIns="45720" rIns="91440" bIns="45720" rtlCol="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dirty="0" smtClean="0"/>
              <a:t>Page 2. Student Performance Measure</a:t>
            </a:r>
            <a:endParaRPr lang="en-US" sz="4000" dirty="0"/>
          </a:p>
        </p:txBody>
      </p:sp>
      <p:sp>
        <p:nvSpPr>
          <p:cNvPr id="3" name="Content Placeholder 2"/>
          <p:cNvSpPr>
            <a:spLocks noGrp="1"/>
          </p:cNvSpPr>
          <p:nvPr/>
        </p:nvSpPr>
        <p:spPr>
          <a:xfrm>
            <a:off x="170543" y="1371600"/>
            <a:ext cx="8763000" cy="5280819"/>
          </a:xfrm>
          <a:prstGeom prst="rect">
            <a:avLst/>
          </a:prstGeom>
        </p:spPr>
        <p:txBody>
          <a:bodyPr vert="horz" lIns="91440" tIns="45720" rIns="91440" bIns="45720" rtlCol="0">
            <a:normAutofit fontScale="700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a:buNone/>
            </a:pPr>
            <a:r>
              <a:rPr lang="en-US" sz="3900" u="sng" dirty="0" smtClean="0"/>
              <a:t>What’s the Test?</a:t>
            </a:r>
          </a:p>
          <a:p>
            <a:pPr marL="0" indent="0" algn="ctr">
              <a:buNone/>
            </a:pPr>
            <a:endParaRPr lang="en-US" sz="1300" u="sng" dirty="0" smtClean="0"/>
          </a:p>
          <a:p>
            <a:pPr marL="0" indent="0" algn="ctr">
              <a:buNone/>
            </a:pPr>
            <a:r>
              <a:rPr lang="en-US" sz="3200" dirty="0" smtClean="0"/>
              <a:t>4a: What are the names of the performance measures?</a:t>
            </a:r>
          </a:p>
          <a:p>
            <a:pPr marL="0" indent="0" algn="ctr">
              <a:buNone/>
            </a:pPr>
            <a:r>
              <a:rPr lang="en-US" sz="3200" dirty="0" smtClean="0"/>
              <a:t>4.b: Who created them?</a:t>
            </a:r>
          </a:p>
          <a:p>
            <a:pPr algn="ctr"/>
            <a:r>
              <a:rPr lang="en-US" sz="3200" dirty="0" smtClean="0"/>
              <a:t>4c: How do they </a:t>
            </a:r>
            <a:r>
              <a:rPr lang="en-US" sz="3200" dirty="0"/>
              <a:t>relate to the learning objective? </a:t>
            </a:r>
            <a:endParaRPr lang="en-US" sz="3200" dirty="0" smtClean="0"/>
          </a:p>
          <a:p>
            <a:pPr algn="ctr"/>
            <a:r>
              <a:rPr lang="en-US" sz="3200" dirty="0" smtClean="0"/>
              <a:t>Are they appropriately </a:t>
            </a:r>
            <a:r>
              <a:rPr lang="en-US" sz="3200" dirty="0"/>
              <a:t>rigorous? </a:t>
            </a:r>
            <a:endParaRPr lang="en-US" sz="3200" dirty="0" smtClean="0"/>
          </a:p>
          <a:p>
            <a:pPr algn="ctr"/>
            <a:r>
              <a:rPr lang="en-US" sz="3200" dirty="0" smtClean="0"/>
              <a:t>(Webb’s Depth of Knowledge)</a:t>
            </a:r>
          </a:p>
          <a:p>
            <a:pPr marL="0" indent="0" algn="ctr">
              <a:buNone/>
            </a:pPr>
            <a:r>
              <a:rPr lang="en-US" sz="3200" dirty="0" smtClean="0"/>
              <a:t>4d. Will the performance measure show growth over time or achievement of the learning standards, or both??</a:t>
            </a:r>
            <a:endParaRPr lang="en-US" sz="3200" dirty="0"/>
          </a:p>
          <a:p>
            <a:pPr marL="0" indent="0" algn="ctr">
              <a:buNone/>
            </a:pPr>
            <a:r>
              <a:rPr lang="en-US" sz="3200" dirty="0" smtClean="0"/>
              <a:t>4e: How often is the test given?</a:t>
            </a:r>
          </a:p>
          <a:p>
            <a:pPr marL="0" indent="0" algn="ctr">
              <a:buNone/>
            </a:pPr>
            <a:r>
              <a:rPr lang="en-US" sz="3200" dirty="0" smtClean="0"/>
              <a:t>4f: Will certain populations need any accommodations to complete the performance measures?</a:t>
            </a:r>
          </a:p>
          <a:p>
            <a:pPr marL="0" indent="0" algn="ctr">
              <a:buNone/>
            </a:pPr>
            <a:r>
              <a:rPr lang="en-US" sz="3200" dirty="0" smtClean="0"/>
              <a:t>4g. Are any unique resources (or purchased materials) needed to implement the performance measures?</a:t>
            </a:r>
          </a:p>
          <a:p>
            <a:pPr marL="0" indent="0" algn="ctr">
              <a:buNone/>
            </a:pPr>
            <a:r>
              <a:rPr lang="en-US" sz="3200" dirty="0" smtClean="0"/>
              <a:t>4h: What are the scoring tools? (test keys, rubrics, checklists, etc.)</a:t>
            </a:r>
          </a:p>
          <a:p>
            <a:pPr marL="0" indent="0" algn="ctr">
              <a:buNone/>
            </a:pPr>
            <a:r>
              <a:rPr lang="en-US" sz="3200" dirty="0" smtClean="0"/>
              <a:t>4i. What background do personnel need to administer and score the performance measures?</a:t>
            </a:r>
          </a:p>
          <a:p>
            <a:pPr marL="0" indent="0" algn="ctr">
              <a:buNone/>
            </a:pPr>
            <a:r>
              <a:rPr lang="en-US" sz="3200" dirty="0" smtClean="0"/>
              <a:t>4j. How will student achievement be reported to verify (5a) Teacher Expectations?</a:t>
            </a:r>
          </a:p>
          <a:p>
            <a:pPr marL="0" indent="0" algn="ctr">
              <a:buNone/>
            </a:pPr>
            <a:endParaRPr lang="en-US" sz="3200" dirty="0"/>
          </a:p>
        </p:txBody>
      </p:sp>
    </p:spTree>
    <p:extLst>
      <p:ext uri="{BB962C8B-B14F-4D97-AF65-F5344CB8AC3E}">
        <p14:creationId xmlns:p14="http://schemas.microsoft.com/office/powerpoint/2010/main" val="2077344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5601"/>
            <a:ext cx="7772400" cy="2235200"/>
          </a:xfrm>
          <a:ln>
            <a:solidFill>
              <a:srgbClr val="C00000"/>
            </a:solidFill>
          </a:ln>
        </p:spPr>
        <p:txBody>
          <a:bodyPr>
            <a:normAutofit/>
          </a:bodyPr>
          <a:lstStyle/>
          <a:p>
            <a:r>
              <a:rPr lang="en-US" dirty="0" smtClean="0"/>
              <a:t>Section 4 is important.</a:t>
            </a:r>
            <a:br>
              <a:rPr lang="en-US" dirty="0" smtClean="0"/>
            </a:br>
            <a:r>
              <a:rPr lang="en-US" dirty="0" smtClean="0"/>
              <a:t>Performance Measures (Tests) aren’t easy to construct</a:t>
            </a:r>
            <a:endParaRPr lang="en-US" dirty="0"/>
          </a:p>
        </p:txBody>
      </p:sp>
      <p:sp>
        <p:nvSpPr>
          <p:cNvPr id="3" name="Subtitle 2"/>
          <p:cNvSpPr>
            <a:spLocks noGrp="1"/>
          </p:cNvSpPr>
          <p:nvPr>
            <p:ph type="subTitle" idx="1"/>
          </p:nvPr>
        </p:nvSpPr>
        <p:spPr>
          <a:xfrm>
            <a:off x="4419600" y="2895600"/>
            <a:ext cx="3711246" cy="2895600"/>
          </a:xfrm>
        </p:spPr>
        <p:txBody>
          <a:bodyPr>
            <a:normAutofit fontScale="92500" lnSpcReduction="20000"/>
          </a:bodyPr>
          <a:lstStyle/>
          <a:p>
            <a:r>
              <a:rPr lang="en-US" dirty="0" smtClean="0"/>
              <a:t>Standards Alignment</a:t>
            </a:r>
          </a:p>
          <a:p>
            <a:r>
              <a:rPr lang="en-US" dirty="0" smtClean="0"/>
              <a:t>Test Blueprint</a:t>
            </a:r>
          </a:p>
          <a:p>
            <a:r>
              <a:rPr lang="en-US" dirty="0" smtClean="0"/>
              <a:t>Selected Response/</a:t>
            </a:r>
          </a:p>
          <a:p>
            <a:r>
              <a:rPr lang="en-US" dirty="0" smtClean="0"/>
              <a:t>Constructed Response</a:t>
            </a:r>
          </a:p>
          <a:p>
            <a:r>
              <a:rPr lang="en-US" dirty="0" smtClean="0"/>
              <a:t>Scoring Keys</a:t>
            </a:r>
          </a:p>
          <a:p>
            <a:r>
              <a:rPr lang="en-US" dirty="0" smtClean="0"/>
              <a:t>Rubrics</a:t>
            </a:r>
          </a:p>
          <a:p>
            <a:endParaRPr lang="en-US" dirty="0"/>
          </a:p>
        </p:txBody>
      </p:sp>
      <p:pic>
        <p:nvPicPr>
          <p:cNvPr id="8194" name="Picture 2" descr="C:\Users\David\AppData\Local\Microsoft\Windows\Temporary Internet Files\Content.IE5\QR25DZUJ\MC90008246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2971800"/>
            <a:ext cx="3657599"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248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441950"/>
          </a:xfrm>
        </p:spPr>
        <p:txBody>
          <a:bodyPr>
            <a:noAutofit/>
          </a:bodyPr>
          <a:lstStyle/>
          <a:p>
            <a:r>
              <a:rPr lang="en-US" sz="4000" dirty="0" smtClean="0"/>
              <a:t>What does achievement look like in music</a:t>
            </a:r>
            <a:br>
              <a:rPr lang="en-US" sz="4000" dirty="0" smtClean="0"/>
            </a:br>
            <a:r>
              <a:rPr lang="en-US" sz="4000" dirty="0"/>
              <a:t/>
            </a:r>
            <a:br>
              <a:rPr lang="en-US" sz="4000" dirty="0"/>
            </a:br>
            <a:r>
              <a:rPr lang="en-US" sz="4000" dirty="0" smtClean="0"/>
              <a:t>Like this…….</a:t>
            </a:r>
            <a:endParaRPr lang="en-US" sz="4000" dirty="0"/>
          </a:p>
        </p:txBody>
      </p:sp>
      <p:pic>
        <p:nvPicPr>
          <p:cNvPr id="5122" name="Picture 2" descr="C:\Users\David\AppData\Local\Microsoft\Windows\Temporary Internet Files\Content.IE5\WW07PLC3\MP900431118[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575050" y="643731"/>
            <a:ext cx="2404269" cy="2404269"/>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David\AppData\Local\Microsoft\Windows\Temporary Internet Files\Content.IE5\ISWMRN35\MP90043127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67284" y="3271717"/>
            <a:ext cx="2286000" cy="244328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David\AppData\Local\Microsoft\Windows\Temporary Internet Files\Content.IE5\XH8HMBJS\MC900448745[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7600" y="3436375"/>
            <a:ext cx="2364073" cy="227862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C:\Users\David\AppData\Local\Microsoft\Windows\Temporary Internet Files\Content.IE5\QR25DZUJ\MC90035514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77000" y="1066800"/>
            <a:ext cx="1829714" cy="1811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2664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3050"/>
            <a:ext cx="4114800" cy="2546350"/>
          </a:xfrm>
        </p:spPr>
        <p:txBody>
          <a:bodyPr anchor="ctr">
            <a:normAutofit/>
          </a:bodyPr>
          <a:lstStyle/>
          <a:p>
            <a:r>
              <a:rPr lang="en-US" sz="4000" dirty="0" smtClean="0"/>
              <a:t>or like this?</a:t>
            </a:r>
            <a:endParaRPr lang="en-US" sz="4000" dirty="0"/>
          </a:p>
        </p:txBody>
      </p:sp>
      <p:pic>
        <p:nvPicPr>
          <p:cNvPr id="6148" name="Picture 4" descr="C:\Users\David\AppData\Local\Microsoft\Windows\Temporary Internet Files\Content.IE5\QR25DZUJ\MC900240467[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438400"/>
            <a:ext cx="4419600" cy="3603498"/>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C:\Users\David\AppData\Local\Microsoft\Windows\Temporary Internet Files\Content.IE5\ISWMRN35\MC90008909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1" y="457200"/>
            <a:ext cx="2810560" cy="5584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506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style>
          <a:lnRef idx="1">
            <a:schemeClr val="accent3"/>
          </a:lnRef>
          <a:fillRef idx="2">
            <a:schemeClr val="accent3"/>
          </a:fillRef>
          <a:effectRef idx="1">
            <a:schemeClr val="accent3"/>
          </a:effectRef>
          <a:fontRef idx="minor">
            <a:schemeClr val="dk1"/>
          </a:fontRef>
        </p:style>
        <p:txBody>
          <a:bodyPr/>
          <a:lstStyle/>
          <a:p>
            <a:r>
              <a:rPr lang="en-US" dirty="0" smtClean="0"/>
              <a:t>Building Performance Measures </a:t>
            </a:r>
            <a:endParaRPr lang="en-US" dirty="0"/>
          </a:p>
        </p:txBody>
      </p:sp>
      <p:sp>
        <p:nvSpPr>
          <p:cNvPr id="3" name="Content Placeholder 2"/>
          <p:cNvSpPr>
            <a:spLocks noGrp="1"/>
          </p:cNvSpPr>
          <p:nvPr>
            <p:ph idx="1"/>
          </p:nvPr>
        </p:nvSpPr>
        <p:spPr>
          <a:xfrm>
            <a:off x="457200" y="1143000"/>
            <a:ext cx="8229600" cy="5486400"/>
          </a:xfrm>
        </p:spPr>
        <p:txBody>
          <a:bodyPr>
            <a:noAutofit/>
          </a:bodyPr>
          <a:lstStyle/>
          <a:p>
            <a:r>
              <a:rPr lang="en-US" sz="4200" dirty="0" smtClean="0"/>
              <a:t>What does a Teacher do to administer a performance measure?</a:t>
            </a:r>
          </a:p>
          <a:p>
            <a:r>
              <a:rPr lang="en-US" sz="4200" dirty="0" smtClean="0"/>
              <a:t>What </a:t>
            </a:r>
            <a:r>
              <a:rPr lang="en-US" sz="4000" dirty="0" smtClean="0"/>
              <a:t>must</a:t>
            </a:r>
            <a:r>
              <a:rPr lang="en-US" sz="4200" dirty="0" smtClean="0"/>
              <a:t> a Student know and do to complete a performance measure?</a:t>
            </a:r>
          </a:p>
          <a:p>
            <a:r>
              <a:rPr lang="en-US" sz="4200" dirty="0" smtClean="0"/>
              <a:t>How does a Teacher score a performance measure?</a:t>
            </a:r>
          </a:p>
          <a:p>
            <a:endParaRPr lang="en-US" sz="4200" dirty="0"/>
          </a:p>
          <a:p>
            <a:pPr marL="0" indent="0">
              <a:buNone/>
            </a:pPr>
            <a:endParaRPr lang="en-US" sz="4200" dirty="0"/>
          </a:p>
        </p:txBody>
      </p:sp>
    </p:spTree>
    <p:extLst>
      <p:ext uri="{BB962C8B-B14F-4D97-AF65-F5344CB8AC3E}">
        <p14:creationId xmlns:p14="http://schemas.microsoft.com/office/powerpoint/2010/main" val="38412512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8229600" cy="1143000"/>
          </a:xfrm>
        </p:spPr>
        <p:txBody>
          <a:bodyPr>
            <a:normAutofit fontScale="90000"/>
          </a:bodyPr>
          <a:lstStyle/>
          <a:p>
            <a:r>
              <a:rPr lang="en-US" dirty="0" smtClean="0"/>
              <a:t>Many things must be considered when building quality assessments.</a:t>
            </a:r>
            <a:endParaRPr lang="en-US" dirty="0"/>
          </a:p>
        </p:txBody>
      </p:sp>
      <p:sp>
        <p:nvSpPr>
          <p:cNvPr id="7" name="Title 4"/>
          <p:cNvSpPr txBox="1">
            <a:spLocks/>
          </p:cNvSpPr>
          <p:nvPr/>
        </p:nvSpPr>
        <p:spPr>
          <a:xfrm>
            <a:off x="381000" y="5166852"/>
            <a:ext cx="8229600" cy="11430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Performance Measure Task Framework</a:t>
            </a:r>
          </a:p>
          <a:p>
            <a:r>
              <a:rPr lang="en-US" dirty="0" smtClean="0"/>
              <a:t>Performance Measure Framework Template</a:t>
            </a:r>
            <a:endParaRPr lang="en-US" dirty="0"/>
          </a:p>
        </p:txBody>
      </p:sp>
      <p:pic>
        <p:nvPicPr>
          <p:cNvPr id="7170" name="Picture 2" descr="C:\Users\David\AppData\Local\Microsoft\Windows\Temporary Internet Files\Content.IE5\WW07PLC3\MC900089820[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604714"/>
            <a:ext cx="6172200" cy="3482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7965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95300" y="331738"/>
            <a:ext cx="8153400" cy="3733800"/>
          </a:xfrm>
          <a:prstGeom prst="rect">
            <a:avLst/>
          </a:prstGeom>
        </p:spPr>
        <p:txBody>
          <a:bodyPr vert="horz" lIns="91440" tIns="45720" rIns="91440" bIns="45720" rtlCol="0">
            <a:normAutofit fontScale="325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300" b="0" i="0" u="none" strike="noStrike" kern="1200" cap="none" spc="0" normalizeH="0" baseline="0" noProof="0" dirty="0" smtClean="0">
                <a:ln>
                  <a:noFill/>
                </a:ln>
                <a:solidFill>
                  <a:schemeClr val="bg1">
                    <a:lumMod val="50000"/>
                  </a:schemeClr>
                </a:solidFill>
                <a:effectLst/>
                <a:uLnTx/>
                <a:uFillTx/>
                <a:latin typeface="Times New Roman" pitchFamily="18" charset="0"/>
                <a:ea typeface="+mn-ea"/>
                <a:cs typeface="Times New Roman" pitchFamily="18" charset="0"/>
              </a:rPr>
              <a:t>(B) FOR PROFESSIONAL EMPLOYES AND TEMPORARY PROFESSIONAL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300" b="0" i="0" u="none" strike="noStrike" kern="1200" cap="none" spc="0" normalizeH="0" baseline="0" noProof="0" dirty="0" smtClean="0">
                <a:ln>
                  <a:noFill/>
                </a:ln>
                <a:solidFill>
                  <a:schemeClr val="bg1">
                    <a:lumMod val="50000"/>
                  </a:schemeClr>
                </a:solidFill>
                <a:effectLst/>
                <a:uLnTx/>
                <a:uFillTx/>
                <a:latin typeface="Times New Roman" pitchFamily="18" charset="0"/>
                <a:ea typeface="+mn-ea"/>
                <a:cs typeface="Times New Roman" pitchFamily="18" charset="0"/>
              </a:rPr>
              <a:t>EMPLOYES WHO SERVE AS CLASSROOM TEACHERS, THE FOLLOWING SHALL APPLY: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300" b="0" i="0" u="none" strike="noStrike" kern="1200" cap="none" spc="0" normalizeH="0" baseline="0" noProof="0" dirty="0" smtClean="0">
                <a:ln>
                  <a:noFill/>
                </a:ln>
                <a:solidFill>
                  <a:schemeClr val="bg1">
                    <a:lumMod val="50000"/>
                  </a:schemeClr>
                </a:solidFill>
                <a:effectLst/>
                <a:uLnTx/>
                <a:uFillTx/>
                <a:latin typeface="Times New Roman" pitchFamily="18" charset="0"/>
                <a:ea typeface="+mn-ea"/>
                <a:cs typeface="Times New Roman" pitchFamily="18" charset="0"/>
              </a:rPr>
              <a:t>(1) BEGINNING IN THE 2013-201 4 SCHOOL YEAR, THE EVALUATIO 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300" b="0" i="0" u="none" strike="noStrike" kern="1200" cap="none" spc="0" normalizeH="0" baseline="0" noProof="0" dirty="0" smtClean="0">
                <a:ln>
                  <a:noFill/>
                </a:ln>
                <a:solidFill>
                  <a:schemeClr val="bg1">
                    <a:lumMod val="50000"/>
                  </a:schemeClr>
                </a:solidFill>
                <a:effectLst/>
                <a:uLnTx/>
                <a:uFillTx/>
                <a:latin typeface="Times New Roman" pitchFamily="18" charset="0"/>
                <a:ea typeface="+mn-ea"/>
                <a:cs typeface="Times New Roman" pitchFamily="18" charset="0"/>
              </a:rPr>
              <a:t>OF THE EFFECTIVENESS OF PROFESSIONAL EMPLOYES AND TEMPORARY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300" b="0" i="0" u="none" strike="noStrike" kern="1200" cap="none" spc="0" normalizeH="0" baseline="0" noProof="0" dirty="0" smtClean="0">
                <a:ln>
                  <a:noFill/>
                </a:ln>
                <a:solidFill>
                  <a:schemeClr val="bg1">
                    <a:lumMod val="50000"/>
                  </a:schemeClr>
                </a:solidFill>
                <a:effectLst/>
                <a:uLnTx/>
                <a:uFillTx/>
                <a:latin typeface="Times New Roman" pitchFamily="18" charset="0"/>
                <a:ea typeface="+mn-ea"/>
                <a:cs typeface="Times New Roman" pitchFamily="18" charset="0"/>
              </a:rPr>
              <a:t>PROFESSIONAL EMPLOYES SERVING AS CLASSROOM TEACHERS SHALL GIVE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300" b="0" i="0" u="none" strike="noStrike" kern="1200" cap="none" spc="0" normalizeH="0" baseline="0" noProof="0" dirty="0" smtClean="0">
                <a:ln>
                  <a:noFill/>
                </a:ln>
                <a:solidFill>
                  <a:schemeClr val="bg1">
                    <a:lumMod val="50000"/>
                  </a:schemeClr>
                </a:solidFill>
                <a:effectLst/>
                <a:uLnTx/>
                <a:uFillTx/>
                <a:latin typeface="Times New Roman" pitchFamily="18" charset="0"/>
                <a:ea typeface="+mn-ea"/>
                <a:cs typeface="Times New Roman" pitchFamily="18" charset="0"/>
              </a:rPr>
              <a:t>DUE CONSIDERATION TO THE FOLLOWING: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300" b="0" i="0" u="none" strike="noStrike" kern="1200" cap="none" spc="0" normalizeH="0" baseline="0" noProof="0" dirty="0" smtClean="0">
                <a:ln>
                  <a:noFill/>
                </a:ln>
                <a:solidFill>
                  <a:schemeClr val="bg1">
                    <a:lumMod val="50000"/>
                  </a:schemeClr>
                </a:solidFill>
                <a:effectLst/>
                <a:uLnTx/>
                <a:uFillTx/>
                <a:latin typeface="Times New Roman" pitchFamily="18" charset="0"/>
                <a:ea typeface="+mn-ea"/>
                <a:cs typeface="Times New Roman" pitchFamily="18" charset="0"/>
              </a:rPr>
              <a:t>(I) CLASSROOM OBSERVATION AND PRACTICE MODELS THAT ARE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300" b="0" i="0" u="none" strike="noStrike" kern="1200" cap="none" spc="0" normalizeH="0" baseline="0" noProof="0" dirty="0" smtClean="0">
                <a:ln>
                  <a:noFill/>
                </a:ln>
                <a:solidFill>
                  <a:schemeClr val="bg1">
                    <a:lumMod val="50000"/>
                  </a:schemeClr>
                </a:solidFill>
                <a:effectLst/>
                <a:uLnTx/>
                <a:uFillTx/>
                <a:latin typeface="Times New Roman" pitchFamily="18" charset="0"/>
                <a:ea typeface="+mn-ea"/>
                <a:cs typeface="Times New Roman" pitchFamily="18" charset="0"/>
              </a:rPr>
              <a:t>RELATED TO STUDENT ACHIEVEMENT IN EACH OF THE FOLLOWING AREAS: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300" b="0" i="0" u="none" strike="noStrike" kern="1200" cap="none" spc="0" normalizeH="0" baseline="0" noProof="0" dirty="0" smtClean="0">
                <a:ln>
                  <a:noFill/>
                </a:ln>
                <a:solidFill>
                  <a:schemeClr val="bg1">
                    <a:lumMod val="50000"/>
                  </a:schemeClr>
                </a:solidFill>
                <a:effectLst/>
                <a:uLnTx/>
                <a:uFillTx/>
                <a:latin typeface="Times New Roman" pitchFamily="18" charset="0"/>
                <a:ea typeface="+mn-ea"/>
                <a:cs typeface="Times New Roman" pitchFamily="18" charset="0"/>
              </a:rPr>
              <a:t>(A) PLANNING AND PREPARATION.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300" b="0" i="0" u="none" strike="noStrike" kern="1200" cap="none" spc="0" normalizeH="0" baseline="0" noProof="0" dirty="0" smtClean="0">
                <a:ln>
                  <a:noFill/>
                </a:ln>
                <a:solidFill>
                  <a:schemeClr val="bg1">
                    <a:lumMod val="50000"/>
                  </a:schemeClr>
                </a:solidFill>
                <a:effectLst/>
                <a:uLnTx/>
                <a:uFillTx/>
                <a:latin typeface="Times New Roman" pitchFamily="18" charset="0"/>
                <a:ea typeface="+mn-ea"/>
                <a:cs typeface="Times New Roman" pitchFamily="18" charset="0"/>
              </a:rPr>
              <a:t>(B) CLASSROOM ENVIRONMENT.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300" b="0" i="0" u="none" strike="noStrike" kern="1200" cap="none" spc="0" normalizeH="0" baseline="0" noProof="0" dirty="0" smtClean="0">
                <a:ln>
                  <a:noFill/>
                </a:ln>
                <a:solidFill>
                  <a:schemeClr val="bg1">
                    <a:lumMod val="50000"/>
                  </a:schemeClr>
                </a:solidFill>
                <a:effectLst/>
                <a:uLnTx/>
                <a:uFillTx/>
                <a:latin typeface="Times New Roman" pitchFamily="18" charset="0"/>
                <a:ea typeface="+mn-ea"/>
                <a:cs typeface="Times New Roman" pitchFamily="18" charset="0"/>
              </a:rPr>
              <a:t>(C) INSTRUCTION.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300" b="0" i="0" u="none" strike="noStrike" kern="1200" cap="none" spc="0" normalizeH="0" baseline="0" noProof="0" dirty="0" smtClean="0">
                <a:ln>
                  <a:noFill/>
                </a:ln>
                <a:solidFill>
                  <a:schemeClr val="bg1">
                    <a:lumMod val="50000"/>
                  </a:schemeClr>
                </a:solidFill>
                <a:effectLst/>
                <a:uLnTx/>
                <a:uFillTx/>
                <a:latin typeface="Times New Roman" pitchFamily="18" charset="0"/>
                <a:ea typeface="+mn-ea"/>
                <a:cs typeface="Times New Roman" pitchFamily="18" charset="0"/>
              </a:rPr>
              <a:t>(D) PROFESSIONAL RESPONSIBILITIES.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300" b="0" i="0" u="none" strike="noStrike" kern="1200" cap="none" spc="0" normalizeH="0" baseline="0" noProof="0" dirty="0" smtClean="0">
                <a:ln>
                  <a:noFill/>
                </a:ln>
                <a:solidFill>
                  <a:schemeClr val="bg1">
                    <a:lumMod val="50000"/>
                  </a:schemeClr>
                </a:solidFill>
                <a:effectLst/>
                <a:uLnTx/>
                <a:uFillTx/>
                <a:latin typeface="Times New Roman" pitchFamily="18" charset="0"/>
                <a:ea typeface="+mn-ea"/>
                <a:cs typeface="Times New Roman" pitchFamily="18" charset="0"/>
              </a:rPr>
              <a:t>(II) STUDENT PERFORMANCE, WHICH SHALL COMPRISE FIFTY PER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300" b="0" i="0" u="none" strike="noStrike" kern="1200" cap="none" spc="0" normalizeH="0" baseline="0" noProof="0" dirty="0" smtClean="0">
                <a:ln>
                  <a:noFill/>
                </a:ln>
                <a:solidFill>
                  <a:schemeClr val="bg1">
                    <a:lumMod val="50000"/>
                  </a:schemeClr>
                </a:solidFill>
                <a:effectLst/>
                <a:uLnTx/>
                <a:uFillTx/>
                <a:latin typeface="Times New Roman" pitchFamily="18" charset="0"/>
                <a:ea typeface="+mn-ea"/>
                <a:cs typeface="Times New Roman" pitchFamily="18" charset="0"/>
              </a:rPr>
              <a:t>CENTUM (50%) OF THE OVERALL RATING OF THE PROFESSIONAL EMPLOYE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300" b="0" i="0" u="none" strike="noStrike" kern="1200" cap="none" spc="0" normalizeH="0" baseline="0" noProof="0" dirty="0" smtClean="0">
                <a:ln>
                  <a:noFill/>
                </a:ln>
                <a:solidFill>
                  <a:schemeClr val="bg1">
                    <a:lumMod val="50000"/>
                  </a:schemeClr>
                </a:solidFill>
                <a:effectLst/>
                <a:uLnTx/>
                <a:uFillTx/>
                <a:latin typeface="Times New Roman" pitchFamily="18" charset="0"/>
                <a:ea typeface="+mn-ea"/>
                <a:cs typeface="Times New Roman" pitchFamily="18" charset="0"/>
              </a:rPr>
              <a:t>OR TEMPORARY PROFESSIONAL EMPLOYE SERVING AS A CLASSROOM TEACHER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300" b="0" i="0" u="none" strike="noStrike" kern="1200" cap="none" spc="0" normalizeH="0" baseline="0" noProof="0" dirty="0" smtClean="0">
                <a:ln>
                  <a:noFill/>
                </a:ln>
                <a:solidFill>
                  <a:schemeClr val="bg1">
                    <a:lumMod val="50000"/>
                  </a:schemeClr>
                </a:solidFill>
                <a:effectLst/>
                <a:uLnTx/>
                <a:uFillTx/>
                <a:latin typeface="Times New Roman" pitchFamily="18" charset="0"/>
                <a:ea typeface="+mn-ea"/>
                <a:cs typeface="Times New Roman" pitchFamily="18" charset="0"/>
              </a:rPr>
              <a:t>AND SHALL BE BASED UPON MULTIPLE MEASURES OF</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4300" b="0" i="0" u="none" strike="noStrike" kern="1200" cap="none" spc="0" normalizeH="0" baseline="0" noProof="0" dirty="0" smtClean="0">
              <a:ln>
                <a:noFill/>
              </a:ln>
              <a:solidFill>
                <a:schemeClr val="bg1">
                  <a:lumMod val="50000"/>
                </a:schemeClr>
              </a:solidFill>
              <a:effectLst/>
              <a:uLnTx/>
              <a:uFillTx/>
              <a:latin typeface="Times New Roman" pitchFamily="18" charset="0"/>
              <a:ea typeface="+mn-ea"/>
              <a:cs typeface="Times New Roman" pitchFamily="18" charset="0"/>
            </a:endParaRPr>
          </a:p>
        </p:txBody>
      </p:sp>
      <p:sp>
        <p:nvSpPr>
          <p:cNvPr id="6" name="Title 1"/>
          <p:cNvSpPr txBox="1">
            <a:spLocks/>
          </p:cNvSpPr>
          <p:nvPr/>
        </p:nvSpPr>
        <p:spPr>
          <a:xfrm rot="9633037" flipV="1">
            <a:off x="1856533" y="2264053"/>
            <a:ext cx="5776131" cy="698778"/>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mj-lt"/>
                <a:ea typeface="+mj-ea"/>
                <a:cs typeface="+mj-cs"/>
              </a:rPr>
              <a:t>House Bill 1901</a:t>
            </a:r>
            <a:endParaRPr kumimoji="0" lang="en-US" sz="66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Box 5"/>
          <p:cNvSpPr txBox="1"/>
          <p:nvPr/>
        </p:nvSpPr>
        <p:spPr>
          <a:xfrm rot="20408167">
            <a:off x="1165222" y="1105146"/>
            <a:ext cx="6108042" cy="12003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200" b="1" i="1" dirty="0" smtClean="0"/>
              <a:t>Race to the </a:t>
            </a:r>
            <a:r>
              <a:rPr lang="en-US" sz="6000" b="1" i="1" dirty="0" smtClean="0"/>
              <a:t>Top</a:t>
            </a:r>
            <a:endParaRPr lang="en-US" sz="6000" b="1" i="1" dirty="0"/>
          </a:p>
        </p:txBody>
      </p:sp>
      <p:sp>
        <p:nvSpPr>
          <p:cNvPr id="8" name="TextBox 5"/>
          <p:cNvSpPr txBox="1"/>
          <p:nvPr/>
        </p:nvSpPr>
        <p:spPr>
          <a:xfrm>
            <a:off x="0" y="4217938"/>
            <a:ext cx="9144000" cy="230832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7200" dirty="0" smtClean="0">
                <a:latin typeface="Castellar" pitchFamily="18" charset="0"/>
              </a:rPr>
              <a:t>Teacher Effectiveness</a:t>
            </a:r>
            <a:endParaRPr lang="en-US" sz="7200" dirty="0">
              <a:latin typeface="Castellar" pitchFamily="18" charset="0"/>
            </a:endParaRPr>
          </a:p>
        </p:txBody>
      </p:sp>
    </p:spTree>
    <p:extLst>
      <p:ext uri="{BB962C8B-B14F-4D97-AF65-F5344CB8AC3E}">
        <p14:creationId xmlns:p14="http://schemas.microsoft.com/office/powerpoint/2010/main" val="17933089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nvSpPr>
        <p:spPr>
          <a:xfrm>
            <a:off x="694765" y="1143000"/>
            <a:ext cx="7772400" cy="1470025"/>
          </a:xfrm>
          <a:prstGeom prst="rect">
            <a:avLst/>
          </a:prstGeom>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rmAutofit fontScale="8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6000" dirty="0" smtClean="0"/>
              <a:t>Performance Measure Task Template</a:t>
            </a:r>
            <a:endParaRPr lang="en-US" sz="6000" dirty="0"/>
          </a:p>
        </p:txBody>
      </p:sp>
      <p:sp>
        <p:nvSpPr>
          <p:cNvPr id="3" name="Subtitle 4"/>
          <p:cNvSpPr>
            <a:spLocks noGrp="1"/>
          </p:cNvSpPr>
          <p:nvPr/>
        </p:nvSpPr>
        <p:spPr>
          <a:xfrm>
            <a:off x="699247" y="3657600"/>
            <a:ext cx="7772400" cy="2057400"/>
          </a:xfrm>
          <a:prstGeom prst="rect">
            <a:avLst/>
          </a:prstGeom>
          <a:solidFill>
            <a:srgbClr val="FFFF00"/>
          </a:solidFill>
          <a:ln>
            <a:solidFill>
              <a:srgbClr val="000000"/>
            </a:solidFill>
          </a:ln>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smtClean="0"/>
              <a:t>Left Side: 	Performance Measure Task </a:t>
            </a:r>
          </a:p>
          <a:p>
            <a:r>
              <a:rPr lang="en-US" sz="3200" dirty="0"/>
              <a:t>	</a:t>
            </a:r>
            <a:r>
              <a:rPr lang="en-US" sz="3200" dirty="0" smtClean="0"/>
              <a:t>	Framework</a:t>
            </a:r>
          </a:p>
          <a:p>
            <a:r>
              <a:rPr lang="en-US" sz="3200" dirty="0" smtClean="0"/>
              <a:t>Left Side: 	Performance Measure Task </a:t>
            </a:r>
          </a:p>
          <a:p>
            <a:r>
              <a:rPr lang="en-US" sz="3200" dirty="0"/>
              <a:t>	</a:t>
            </a:r>
            <a:r>
              <a:rPr lang="en-US" sz="3200" dirty="0" smtClean="0"/>
              <a:t>	Framework Template</a:t>
            </a:r>
            <a:endParaRPr lang="en-US" sz="3200" dirty="0"/>
          </a:p>
        </p:txBody>
      </p:sp>
      <p:sp>
        <p:nvSpPr>
          <p:cNvPr id="4" name="TextBox 1"/>
          <p:cNvSpPr txBox="1"/>
          <p:nvPr/>
        </p:nvSpPr>
        <p:spPr>
          <a:xfrm>
            <a:off x="381000" y="2863334"/>
            <a:ext cx="8458200"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dirty="0" smtClean="0"/>
              <a:t>Refer to the Performance Measure Task Framework Template</a:t>
            </a:r>
            <a:r>
              <a:rPr lang="en-US" sz="2400" dirty="0" smtClean="0"/>
              <a:t>.</a:t>
            </a:r>
            <a:endParaRPr lang="en-US" sz="2400" dirty="0"/>
          </a:p>
        </p:txBody>
      </p:sp>
    </p:spTree>
    <p:extLst>
      <p:ext uri="{BB962C8B-B14F-4D97-AF65-F5344CB8AC3E}">
        <p14:creationId xmlns:p14="http://schemas.microsoft.com/office/powerpoint/2010/main" val="74387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0" y="2895600"/>
            <a:ext cx="4191000" cy="34163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3600" dirty="0" smtClean="0"/>
              <a:t>Consider a measure that you use and try to describe it using the Performance Measure Framework tools.</a:t>
            </a:r>
            <a:endParaRPr lang="en-US" sz="3600" dirty="0"/>
          </a:p>
        </p:txBody>
      </p:sp>
      <p:pic>
        <p:nvPicPr>
          <p:cNvPr id="9" name="Picture 2" descr="C:\Users\David\AppData\Local\Microsoft\Windows\Temporary Internet Files\Content.IE5\ISWMRN35\MC90033280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04800"/>
            <a:ext cx="8382000" cy="23622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81000" y="2895600"/>
            <a:ext cx="4191000" cy="34163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3600" dirty="0" smtClean="0"/>
              <a:t>Look at some sample statements developed using  Model Performance Measure Task Framework Tools.</a:t>
            </a:r>
            <a:endParaRPr lang="en-US" sz="3600" dirty="0"/>
          </a:p>
        </p:txBody>
      </p:sp>
    </p:spTree>
    <p:extLst>
      <p:ext uri="{BB962C8B-B14F-4D97-AF65-F5344CB8AC3E}">
        <p14:creationId xmlns:p14="http://schemas.microsoft.com/office/powerpoint/2010/main" val="754560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187569" y="1219200"/>
            <a:ext cx="8839200" cy="4800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lvl="2" algn="ctr"/>
            <a:endParaRPr lang="en-US" sz="2800" dirty="0" smtClean="0">
              <a:solidFill>
                <a:srgbClr val="FF0000"/>
              </a:solidFill>
            </a:endParaRPr>
          </a:p>
          <a:p>
            <a:pPr marL="457200" lvl="2" algn="ctr"/>
            <a:r>
              <a:rPr lang="en-US" sz="2800" dirty="0" smtClean="0">
                <a:solidFill>
                  <a:srgbClr val="FF0000"/>
                </a:solidFill>
              </a:rPr>
              <a:t>(Found in SLO Template </a:t>
            </a:r>
            <a:r>
              <a:rPr lang="en-US" sz="2800" dirty="0" smtClean="0">
                <a:solidFill>
                  <a:srgbClr val="FF0000"/>
                </a:solidFill>
              </a:rPr>
              <a:t>4a)</a:t>
            </a:r>
            <a:endParaRPr lang="en-US" sz="2800" dirty="0" smtClean="0">
              <a:solidFill>
                <a:srgbClr val="FF0000"/>
              </a:solidFill>
            </a:endParaRPr>
          </a:p>
          <a:p>
            <a:pPr marL="457200" lvl="2" algn="ctr"/>
            <a:endParaRPr lang="en-US" sz="1200" dirty="0" smtClean="0"/>
          </a:p>
          <a:p>
            <a:pPr marL="457200" lvl="2" algn="ctr"/>
            <a:r>
              <a:rPr lang="en-US" sz="3600" dirty="0" smtClean="0"/>
              <a:t>Individual Sight Singing Task </a:t>
            </a:r>
          </a:p>
          <a:p>
            <a:pPr marL="457200" lvl="2" algn="ctr"/>
            <a:endParaRPr lang="en-US" sz="3600" dirty="0" smtClean="0"/>
          </a:p>
          <a:p>
            <a:pPr marL="0" lvl="1" algn="ctr"/>
            <a:r>
              <a:rPr lang="en-US" sz="3600" dirty="0" smtClean="0"/>
              <a:t>Elementary </a:t>
            </a:r>
            <a:r>
              <a:rPr lang="en-US" sz="3600" dirty="0"/>
              <a:t>Instrumental Music </a:t>
            </a:r>
            <a:r>
              <a:rPr lang="en-US" sz="3600" dirty="0" smtClean="0"/>
              <a:t>Individual </a:t>
            </a:r>
            <a:r>
              <a:rPr lang="en-US" sz="3600" dirty="0"/>
              <a:t>Playing </a:t>
            </a:r>
            <a:r>
              <a:rPr lang="en-US" sz="3600" dirty="0" smtClean="0"/>
              <a:t>Task</a:t>
            </a:r>
          </a:p>
          <a:p>
            <a:pPr marL="0" lvl="1" algn="ctr"/>
            <a:endParaRPr lang="en-US" sz="3600" dirty="0" smtClean="0"/>
          </a:p>
          <a:p>
            <a:pPr marL="0" lvl="1" algn="ctr"/>
            <a:r>
              <a:rPr lang="en-US" sz="3600" dirty="0" smtClean="0"/>
              <a:t>Improvising </a:t>
            </a:r>
            <a:r>
              <a:rPr lang="en-US" sz="3600" dirty="0"/>
              <a:t>with Instruments Task</a:t>
            </a:r>
          </a:p>
        </p:txBody>
      </p:sp>
      <p:sp>
        <p:nvSpPr>
          <p:cNvPr id="3" name="Title 1"/>
          <p:cNvSpPr>
            <a:spLocks noGrp="1"/>
          </p:cNvSpPr>
          <p:nvPr/>
        </p:nvSpPr>
        <p:spPr>
          <a:xfrm>
            <a:off x="457200" y="213519"/>
            <a:ext cx="8229600" cy="853281"/>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800" dirty="0" smtClean="0"/>
              <a:t>Performance Measure Name</a:t>
            </a:r>
            <a:endParaRPr lang="en-US" sz="4800" dirty="0"/>
          </a:p>
        </p:txBody>
      </p:sp>
    </p:spTree>
    <p:extLst>
      <p:ext uri="{BB962C8B-B14F-4D97-AF65-F5344CB8AC3E}">
        <p14:creationId xmlns:p14="http://schemas.microsoft.com/office/powerpoint/2010/main" val="9513838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457200" y="304800"/>
            <a:ext cx="8229600" cy="9144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800" dirty="0" smtClean="0"/>
              <a:t>SLO Alignment</a:t>
            </a:r>
            <a:endParaRPr lang="en-US" sz="4800" dirty="0"/>
          </a:p>
        </p:txBody>
      </p:sp>
      <p:sp>
        <p:nvSpPr>
          <p:cNvPr id="3" name="Content Placeholder 2"/>
          <p:cNvSpPr>
            <a:spLocks noGrp="1"/>
          </p:cNvSpPr>
          <p:nvPr/>
        </p:nvSpPr>
        <p:spPr>
          <a:xfrm>
            <a:off x="152400" y="1248508"/>
            <a:ext cx="8839200" cy="5380892"/>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lvl="2" algn="ctr"/>
            <a:r>
              <a:rPr lang="en-US" sz="2400" dirty="0" smtClean="0">
                <a:solidFill>
                  <a:srgbClr val="FF0000"/>
                </a:solidFill>
              </a:rPr>
              <a:t>Statements for this section come directly from the </a:t>
            </a:r>
          </a:p>
          <a:p>
            <a:pPr marL="457200" lvl="2" algn="ctr"/>
            <a:r>
              <a:rPr lang="en-US" sz="2400" dirty="0" smtClean="0">
                <a:solidFill>
                  <a:srgbClr val="FF0000"/>
                </a:solidFill>
              </a:rPr>
              <a:t>SLO template:</a:t>
            </a:r>
          </a:p>
          <a:p>
            <a:pPr marL="457200" lvl="2" algn="ctr"/>
            <a:endParaRPr lang="en-US" sz="2400" dirty="0" smtClean="0">
              <a:solidFill>
                <a:srgbClr val="FF0000"/>
              </a:solidFill>
            </a:endParaRPr>
          </a:p>
          <a:p>
            <a:pPr marL="457200" lvl="2"/>
            <a:endParaRPr lang="en-US" sz="900" dirty="0" smtClean="0"/>
          </a:p>
          <a:p>
            <a:pPr marL="457200" lvl="2"/>
            <a:r>
              <a:rPr lang="en-US" sz="2800" dirty="0" smtClean="0"/>
              <a:t>		</a:t>
            </a:r>
            <a:endParaRPr lang="en-US" sz="3300" dirty="0" smtClean="0"/>
          </a:p>
          <a:p>
            <a:pPr marL="457200" lvl="2" algn="ctr"/>
            <a:r>
              <a:rPr lang="en-US" sz="3300" i="1" dirty="0" smtClean="0"/>
              <a:t>General Music, High School Choir</a:t>
            </a:r>
          </a:p>
          <a:p>
            <a:pPr marL="457200" lvl="2"/>
            <a:endParaRPr lang="en-US" sz="3300" i="1" dirty="0" smtClean="0"/>
          </a:p>
          <a:p>
            <a:pPr marL="457200" lvl="2"/>
            <a:endParaRPr lang="en-US" sz="3300" i="1" dirty="0" smtClean="0"/>
          </a:p>
          <a:p>
            <a:pPr marL="457200" lvl="2" algn="ctr"/>
            <a:r>
              <a:rPr lang="en-US" sz="3300" i="1" dirty="0" smtClean="0"/>
              <a:t>K; 3; 6-7-8; 11-12</a:t>
            </a:r>
            <a:endParaRPr lang="en-US" sz="3300" i="1" u="sng" dirty="0" smtClean="0">
              <a:hlinkClick r:id="rId2" tooltip="Know and use the elements and principles of each art form to create works in the arts and humanities.   Elements  Dance: • energy/force • space • time Music: • duration • intensity • pitch • timbre  Theatre: • scenario • script/text • set design  Visual A"/>
            </a:endParaRPr>
          </a:p>
          <a:p>
            <a:pPr marL="457200" lvl="2" algn="ctr"/>
            <a:endParaRPr lang="en-US" sz="3300" i="1" u="sng" dirty="0" smtClean="0">
              <a:hlinkClick r:id="rId2" tooltip="Know and use the elements and principles of each art form to create works in the arts and humanities.   Elements  Dance: • energy/force • space • time Music: • duration • intensity • pitch • timbre  Theatre: • scenario • script/text • set design  Visual A"/>
            </a:endParaRPr>
          </a:p>
          <a:p>
            <a:pPr marL="457200" lvl="2" algn="ctr"/>
            <a:endParaRPr lang="en-US" sz="3300" i="1" u="sng" dirty="0">
              <a:hlinkClick r:id="rId2" tooltip="Know and use the elements and principles of each art form to create works in the arts and humanities.   Elements  Dance: • energy/force • space • time Music: • duration • intensity • pitch • timbre  Theatre: • scenario • script/text • set design  Visual A"/>
            </a:endParaRPr>
          </a:p>
          <a:p>
            <a:pPr marL="457200" lvl="2" algn="ctr"/>
            <a:r>
              <a:rPr lang="en-US" sz="3300" i="1" u="sng" dirty="0" smtClean="0">
                <a:hlinkClick r:id="rId2" tooltip="Know and use the elements and principles of each art form to create works in the arts and humanities.   Elements  Dance: • energy/force • space • time Music: • duration • intensity • pitch • timbre  Theatre: • scenario • script/text • set design  Visual A"/>
              </a:rPr>
              <a:t>9.1.3.A</a:t>
            </a:r>
            <a:r>
              <a:rPr lang="en-US" sz="3300" i="1" dirty="0"/>
              <a:t>, </a:t>
            </a:r>
            <a:r>
              <a:rPr lang="en-US" sz="3300" i="1" u="sng" dirty="0" smtClean="0">
                <a:hlinkClick r:id="rId3" tooltip="Recognize, know, use and demonstrate a variety of appropriate arts elements and principles to produce, review and revise original works in the arts.  Dance: • move • perform • read and notate dance • create and choreograph  • improvise  Music: • sing • pl"/>
              </a:rPr>
              <a:t>9.1.3.B</a:t>
            </a:r>
            <a:endParaRPr lang="en-US" sz="3300" i="1" u="sng" dirty="0" smtClean="0"/>
          </a:p>
          <a:p>
            <a:pPr marL="457200" lvl="2"/>
            <a:endParaRPr lang="en-US" sz="1100" i="1" dirty="0" smtClean="0"/>
          </a:p>
        </p:txBody>
      </p:sp>
      <p:graphicFrame>
        <p:nvGraphicFramePr>
          <p:cNvPr id="5" name="Table 4"/>
          <p:cNvGraphicFramePr>
            <a:graphicFrameLocks noGrp="1"/>
          </p:cNvGraphicFramePr>
          <p:nvPr>
            <p:extLst>
              <p:ext uri="{D42A27DB-BD31-4B8C-83A1-F6EECF244321}">
                <p14:modId xmlns:p14="http://schemas.microsoft.com/office/powerpoint/2010/main" val="58319427"/>
              </p:ext>
            </p:extLst>
          </p:nvPr>
        </p:nvGraphicFramePr>
        <p:xfrm>
          <a:off x="457200" y="2286000"/>
          <a:ext cx="8229600" cy="7416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sz="1800" u="sng" dirty="0" smtClean="0"/>
                        <a:t>SLO Template</a:t>
                      </a:r>
                      <a:endParaRPr lang="en-US" dirty="0"/>
                    </a:p>
                  </a:txBody>
                  <a:tcPr/>
                </a:tc>
                <a:tc>
                  <a:txBody>
                    <a:bodyPr/>
                    <a:lstStyle/>
                    <a:p>
                      <a:pPr algn="ctr"/>
                      <a:r>
                        <a:rPr lang="en-US" sz="1800" u="sng" dirty="0" smtClean="0"/>
                        <a:t>Performance Measure Template</a:t>
                      </a:r>
                      <a:endParaRPr lang="en-US" dirty="0"/>
                    </a:p>
                  </a:txBody>
                  <a:tcPr/>
                </a:tc>
              </a:tr>
              <a:tr h="370840">
                <a:tc>
                  <a:txBody>
                    <a:bodyPr/>
                    <a:lstStyle/>
                    <a:p>
                      <a:pPr algn="ctr"/>
                      <a:r>
                        <a:rPr lang="en-US" sz="1800" dirty="0" smtClean="0"/>
                        <a:t>            1d		</a:t>
                      </a:r>
                      <a:endParaRPr lang="en-US" dirty="0"/>
                    </a:p>
                  </a:txBody>
                  <a:tcPr/>
                </a:tc>
                <a:tc>
                  <a:txBody>
                    <a:bodyPr/>
                    <a:lstStyle/>
                    <a:p>
                      <a:pPr algn="ctr"/>
                      <a:r>
                        <a:rPr lang="en-US" sz="1800" dirty="0" smtClean="0"/>
                        <a:t>B</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213166354"/>
              </p:ext>
            </p:extLst>
          </p:nvPr>
        </p:nvGraphicFramePr>
        <p:xfrm>
          <a:off x="422031" y="3733800"/>
          <a:ext cx="8229600" cy="736600"/>
        </p:xfrm>
        <a:graphic>
          <a:graphicData uri="http://schemas.openxmlformats.org/drawingml/2006/table">
            <a:tbl>
              <a:tblPr firstRow="1" bandRow="1">
                <a:tableStyleId>{5C22544A-7EE6-4342-B048-85BDC9FD1C3A}</a:tableStyleId>
              </a:tblPr>
              <a:tblGrid>
                <a:gridCol w="4114800"/>
                <a:gridCol w="4114800"/>
              </a:tblGrid>
              <a:tr h="213360">
                <a:tc>
                  <a:txBody>
                    <a:bodyPr/>
                    <a:lstStyle/>
                    <a:p>
                      <a:pPr algn="ctr"/>
                      <a:r>
                        <a:rPr lang="en-US" sz="1800" u="sng" dirty="0" smtClean="0"/>
                        <a:t>SLO Template</a:t>
                      </a:r>
                      <a:endParaRPr lang="en-US" dirty="0"/>
                    </a:p>
                  </a:txBody>
                  <a:tcPr/>
                </a:tc>
                <a:tc>
                  <a:txBody>
                    <a:bodyPr/>
                    <a:lstStyle/>
                    <a:p>
                      <a:pPr algn="ctr"/>
                      <a:r>
                        <a:rPr lang="en-US" sz="1800" u="sng" dirty="0" smtClean="0"/>
                        <a:t>Performance Measure Template</a:t>
                      </a:r>
                      <a:endParaRPr lang="en-US" dirty="0"/>
                    </a:p>
                  </a:txBody>
                  <a:tcPr/>
                </a:tc>
              </a:tr>
              <a:tr h="370840">
                <a:tc>
                  <a:txBody>
                    <a:bodyPr/>
                    <a:lstStyle/>
                    <a:p>
                      <a:pPr algn="ctr"/>
                      <a:r>
                        <a:rPr lang="en-US" sz="1800" dirty="0" smtClean="0"/>
                        <a:t>            1e		</a:t>
                      </a:r>
                      <a:endParaRPr lang="en-US" dirty="0"/>
                    </a:p>
                  </a:txBody>
                  <a:tcPr/>
                </a:tc>
                <a:tc>
                  <a:txBody>
                    <a:bodyPr/>
                    <a:lstStyle/>
                    <a:p>
                      <a:pPr algn="ctr"/>
                      <a:r>
                        <a:rPr lang="en-US" sz="1800" dirty="0" smtClean="0"/>
                        <a:t>C</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389735621"/>
              </p:ext>
            </p:extLst>
          </p:nvPr>
        </p:nvGraphicFramePr>
        <p:xfrm>
          <a:off x="457200" y="5181600"/>
          <a:ext cx="8229600" cy="736600"/>
        </p:xfrm>
        <a:graphic>
          <a:graphicData uri="http://schemas.openxmlformats.org/drawingml/2006/table">
            <a:tbl>
              <a:tblPr firstRow="1" bandRow="1">
                <a:tableStyleId>{5C22544A-7EE6-4342-B048-85BDC9FD1C3A}</a:tableStyleId>
              </a:tblPr>
              <a:tblGrid>
                <a:gridCol w="4114800"/>
                <a:gridCol w="4114800"/>
              </a:tblGrid>
              <a:tr h="213360">
                <a:tc>
                  <a:txBody>
                    <a:bodyPr/>
                    <a:lstStyle/>
                    <a:p>
                      <a:pPr algn="ctr"/>
                      <a:r>
                        <a:rPr lang="en-US" sz="1800" u="sng" dirty="0" smtClean="0"/>
                        <a:t>SLO Template</a:t>
                      </a:r>
                      <a:endParaRPr lang="en-US" dirty="0"/>
                    </a:p>
                  </a:txBody>
                  <a:tcPr/>
                </a:tc>
                <a:tc>
                  <a:txBody>
                    <a:bodyPr/>
                    <a:lstStyle/>
                    <a:p>
                      <a:pPr algn="ctr"/>
                      <a:r>
                        <a:rPr lang="en-US" sz="1800" u="sng" dirty="0" smtClean="0"/>
                        <a:t>Performance Measure Template</a:t>
                      </a:r>
                      <a:endParaRPr lang="en-US" dirty="0"/>
                    </a:p>
                  </a:txBody>
                  <a:tcPr/>
                </a:tc>
              </a:tr>
              <a:tr h="370840">
                <a:tc>
                  <a:txBody>
                    <a:bodyPr/>
                    <a:lstStyle/>
                    <a:p>
                      <a:pPr algn="ctr"/>
                      <a:r>
                        <a:rPr lang="en-US" sz="1800" dirty="0" smtClean="0"/>
                        <a:t>           2b		</a:t>
                      </a:r>
                      <a:endParaRPr lang="en-US" dirty="0"/>
                    </a:p>
                  </a:txBody>
                  <a:tcPr/>
                </a:tc>
                <a:tc>
                  <a:txBody>
                    <a:bodyPr/>
                    <a:lstStyle/>
                    <a:p>
                      <a:pPr algn="ctr"/>
                      <a:r>
                        <a:rPr lang="en-US" sz="1800" dirty="0" smtClean="0"/>
                        <a:t>D</a:t>
                      </a:r>
                      <a:endParaRPr lang="en-US" dirty="0"/>
                    </a:p>
                  </a:txBody>
                  <a:tcPr/>
                </a:tc>
              </a:tr>
            </a:tbl>
          </a:graphicData>
        </a:graphic>
      </p:graphicFrame>
    </p:spTree>
    <p:extLst>
      <p:ext uri="{BB962C8B-B14F-4D97-AF65-F5344CB8AC3E}">
        <p14:creationId xmlns:p14="http://schemas.microsoft.com/office/powerpoint/2010/main" val="4965620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457200" y="304800"/>
            <a:ext cx="8229600" cy="9144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800" dirty="0" smtClean="0"/>
              <a:t>SLO Alignment</a:t>
            </a:r>
            <a:endParaRPr lang="en-US" sz="4800" dirty="0"/>
          </a:p>
        </p:txBody>
      </p:sp>
      <p:sp>
        <p:nvSpPr>
          <p:cNvPr id="3" name="Content Placeholder 2"/>
          <p:cNvSpPr>
            <a:spLocks noGrp="1"/>
          </p:cNvSpPr>
          <p:nvPr/>
        </p:nvSpPr>
        <p:spPr>
          <a:xfrm>
            <a:off x="152400" y="1248508"/>
            <a:ext cx="8839200" cy="5380892"/>
          </a:xfrm>
          <a:prstGeom prst="rect">
            <a:avLst/>
          </a:prstGeom>
        </p:spPr>
        <p:txBody>
          <a:bodyPr vert="horz" lIns="91440" tIns="45720" rIns="91440" bIns="45720" rtlCol="0">
            <a:normAutofit fontScale="92500" lnSpcReduction="1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lvl="2" algn="ctr"/>
            <a:r>
              <a:rPr lang="en-US" sz="2400" dirty="0" smtClean="0">
                <a:solidFill>
                  <a:srgbClr val="FF0000"/>
                </a:solidFill>
              </a:rPr>
              <a:t>Statements for this section come directly from the </a:t>
            </a:r>
          </a:p>
          <a:p>
            <a:pPr marL="457200" lvl="2" algn="ctr"/>
            <a:r>
              <a:rPr lang="en-US" sz="2400" dirty="0" smtClean="0">
                <a:solidFill>
                  <a:srgbClr val="FF0000"/>
                </a:solidFill>
              </a:rPr>
              <a:t>SLO template:</a:t>
            </a:r>
          </a:p>
          <a:p>
            <a:pPr marL="457200" lvl="2" algn="ctr"/>
            <a:endParaRPr lang="en-US" sz="2400" dirty="0" smtClean="0">
              <a:solidFill>
                <a:srgbClr val="FF0000"/>
              </a:solidFill>
            </a:endParaRPr>
          </a:p>
          <a:p>
            <a:pPr marL="457200" lvl="2"/>
            <a:endParaRPr lang="en-US" sz="900" dirty="0" smtClean="0"/>
          </a:p>
          <a:p>
            <a:pPr marL="457200" lvl="2"/>
            <a:r>
              <a:rPr lang="en-US" sz="2800" dirty="0" smtClean="0"/>
              <a:t>		</a:t>
            </a:r>
            <a:endParaRPr lang="en-US" sz="3300" dirty="0" smtClean="0"/>
          </a:p>
          <a:p>
            <a:pPr marL="457200" lvl="2"/>
            <a:endParaRPr lang="en-US" sz="1100" i="1" dirty="0"/>
          </a:p>
          <a:p>
            <a:pPr algn="ctr"/>
            <a:r>
              <a:rPr lang="en-US" sz="2800" u="sng" dirty="0" smtClean="0"/>
              <a:t>HS Choral</a:t>
            </a:r>
          </a:p>
          <a:p>
            <a:pPr algn="ctr"/>
            <a:r>
              <a:rPr lang="en-US" sz="2800" dirty="0" smtClean="0"/>
              <a:t>Individual </a:t>
            </a:r>
            <a:r>
              <a:rPr lang="en-US" sz="2800" dirty="0"/>
              <a:t>sight singing assessments are appropriate for measuring a student’s development of independent sight singing skills that prepare students to make a positive musical contribution in a choral performing ensemble.</a:t>
            </a:r>
          </a:p>
          <a:p>
            <a:pPr algn="ctr"/>
            <a:endParaRPr lang="en-US" sz="2800" dirty="0" smtClean="0"/>
          </a:p>
          <a:p>
            <a:pPr algn="ctr"/>
            <a:r>
              <a:rPr lang="en-US" sz="2800" dirty="0"/>
              <a:t> </a:t>
            </a:r>
            <a:r>
              <a:rPr lang="en-US" sz="2800" u="sng" dirty="0" smtClean="0"/>
              <a:t>Kindergarten General Music</a:t>
            </a:r>
            <a:endParaRPr lang="en-US" sz="2800" dirty="0"/>
          </a:p>
          <a:p>
            <a:pPr algn="ctr"/>
            <a:r>
              <a:rPr lang="en-US" sz="2800" dirty="0"/>
              <a:t>#4  Moving to Music  Rubric</a:t>
            </a:r>
          </a:p>
          <a:p>
            <a:pPr algn="ctr"/>
            <a:r>
              <a:rPr lang="en-US" sz="2800" dirty="0"/>
              <a:t>Measure student ability to recreate rhythm and pattern through movement. </a:t>
            </a:r>
          </a:p>
          <a:p>
            <a:pPr marL="457200" lvl="2"/>
            <a:endParaRPr lang="en-US" sz="1100" i="1" dirty="0" smtClean="0"/>
          </a:p>
        </p:txBody>
      </p:sp>
      <p:graphicFrame>
        <p:nvGraphicFramePr>
          <p:cNvPr id="4" name="Table 3"/>
          <p:cNvGraphicFramePr>
            <a:graphicFrameLocks noGrp="1"/>
          </p:cNvGraphicFramePr>
          <p:nvPr>
            <p:extLst>
              <p:ext uri="{D42A27DB-BD31-4B8C-83A1-F6EECF244321}">
                <p14:modId xmlns:p14="http://schemas.microsoft.com/office/powerpoint/2010/main" val="2940164223"/>
              </p:ext>
            </p:extLst>
          </p:nvPr>
        </p:nvGraphicFramePr>
        <p:xfrm>
          <a:off x="457200" y="2057400"/>
          <a:ext cx="8229600" cy="7416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sz="1800" u="sng" dirty="0" smtClean="0"/>
                        <a:t>SLO Template</a:t>
                      </a:r>
                      <a:endParaRPr lang="en-US" dirty="0"/>
                    </a:p>
                  </a:txBody>
                  <a:tcPr/>
                </a:tc>
                <a:tc>
                  <a:txBody>
                    <a:bodyPr/>
                    <a:lstStyle/>
                    <a:p>
                      <a:pPr algn="ctr"/>
                      <a:r>
                        <a:rPr lang="en-US" sz="1800" u="sng" dirty="0" smtClean="0"/>
                        <a:t>Performance Measure Template</a:t>
                      </a:r>
                      <a:endParaRPr lang="en-US" dirty="0"/>
                    </a:p>
                  </a:txBody>
                  <a:tcPr/>
                </a:tc>
              </a:tr>
              <a:tr h="370840">
                <a:tc>
                  <a:txBody>
                    <a:bodyPr/>
                    <a:lstStyle/>
                    <a:p>
                      <a:pPr algn="ctr"/>
                      <a:r>
                        <a:rPr lang="en-US" sz="1800" dirty="0" smtClean="0"/>
                        <a:t>            4c		</a:t>
                      </a:r>
                      <a:endParaRPr lang="en-US" dirty="0"/>
                    </a:p>
                  </a:txBody>
                  <a:tcPr/>
                </a:tc>
                <a:tc>
                  <a:txBody>
                    <a:bodyPr/>
                    <a:lstStyle/>
                    <a:p>
                      <a:pPr algn="ctr"/>
                      <a:r>
                        <a:rPr lang="en-US" sz="1800" dirty="0" smtClean="0"/>
                        <a:t>E</a:t>
                      </a:r>
                      <a:endParaRPr lang="en-US" dirty="0"/>
                    </a:p>
                  </a:txBody>
                  <a:tcPr/>
                </a:tc>
              </a:tr>
            </a:tbl>
          </a:graphicData>
        </a:graphic>
      </p:graphicFrame>
    </p:spTree>
    <p:extLst>
      <p:ext uri="{BB962C8B-B14F-4D97-AF65-F5344CB8AC3E}">
        <p14:creationId xmlns:p14="http://schemas.microsoft.com/office/powerpoint/2010/main" val="18839116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457200" y="304800"/>
            <a:ext cx="8229600" cy="9144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800" dirty="0" smtClean="0"/>
              <a:t>SLO Alignment</a:t>
            </a:r>
            <a:endParaRPr lang="en-US" sz="4800" dirty="0"/>
          </a:p>
        </p:txBody>
      </p:sp>
      <p:sp>
        <p:nvSpPr>
          <p:cNvPr id="3" name="Content Placeholder 2"/>
          <p:cNvSpPr>
            <a:spLocks noGrp="1"/>
          </p:cNvSpPr>
          <p:nvPr/>
        </p:nvSpPr>
        <p:spPr>
          <a:xfrm>
            <a:off x="152400" y="1248508"/>
            <a:ext cx="8839200" cy="5380892"/>
          </a:xfrm>
          <a:prstGeom prst="rect">
            <a:avLst/>
          </a:prstGeom>
        </p:spPr>
        <p:txBody>
          <a:bodyPr vert="horz" lIns="91440" tIns="45720" rIns="91440" bIns="45720" rtlCol="0">
            <a:normAutofit lnSpcReduction="1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lvl="2" algn="ctr"/>
            <a:r>
              <a:rPr lang="en-US" dirty="0" smtClean="0">
                <a:solidFill>
                  <a:srgbClr val="FF0000"/>
                </a:solidFill>
              </a:rPr>
              <a:t>Statements for this section come directly from the </a:t>
            </a:r>
          </a:p>
          <a:p>
            <a:pPr marL="457200" lvl="2" algn="ctr"/>
            <a:r>
              <a:rPr lang="en-US" dirty="0" smtClean="0">
                <a:solidFill>
                  <a:srgbClr val="FF0000"/>
                </a:solidFill>
              </a:rPr>
              <a:t>SLO template:</a:t>
            </a:r>
          </a:p>
          <a:p>
            <a:pPr marL="457200" lvl="2" algn="ctr"/>
            <a:endParaRPr lang="en-US" dirty="0">
              <a:solidFill>
                <a:srgbClr val="FF0000"/>
              </a:solidFill>
            </a:endParaRPr>
          </a:p>
          <a:p>
            <a:pPr marL="457200" lvl="2" algn="ctr"/>
            <a:endParaRPr lang="en-US" dirty="0" smtClean="0">
              <a:solidFill>
                <a:srgbClr val="FF0000"/>
              </a:solidFill>
            </a:endParaRPr>
          </a:p>
          <a:p>
            <a:pPr marL="457200" lvl="2" algn="ctr"/>
            <a:endParaRPr lang="en-US" sz="2400" dirty="0" smtClean="0">
              <a:solidFill>
                <a:srgbClr val="FF0000"/>
              </a:solidFill>
            </a:endParaRPr>
          </a:p>
          <a:p>
            <a:pPr marL="457200" lvl="2"/>
            <a:endParaRPr lang="en-US" sz="2400" dirty="0" smtClean="0"/>
          </a:p>
          <a:p>
            <a:pPr marL="457200" lvl="2" algn="ctr"/>
            <a:r>
              <a:rPr lang="en-US" sz="2400" dirty="0" smtClean="0"/>
              <a:t>Students </a:t>
            </a:r>
            <a:r>
              <a:rPr lang="en-US" sz="2400" dirty="0"/>
              <a:t>will be assessed at the end of the first quarter and again at the end of the third quarter.</a:t>
            </a:r>
          </a:p>
          <a:p>
            <a:pPr marL="457200" lvl="2"/>
            <a:endParaRPr lang="en-US" sz="2400" i="1" dirty="0" smtClean="0"/>
          </a:p>
          <a:p>
            <a:pPr marL="457200" lvl="2"/>
            <a:endParaRPr lang="en-US" sz="2400" i="1" dirty="0" smtClean="0"/>
          </a:p>
          <a:p>
            <a:pPr marL="457200" lvl="2"/>
            <a:endParaRPr lang="en-US" sz="2400" i="1" dirty="0" smtClean="0"/>
          </a:p>
          <a:p>
            <a:pPr marL="457200" lvl="2" algn="ctr"/>
            <a:r>
              <a:rPr lang="en-US" sz="2400" dirty="0"/>
              <a:t>Gifted IEP: Students can be challenged to perform tasks in a small ensemble setting.</a:t>
            </a:r>
          </a:p>
          <a:p>
            <a:pPr marL="457200" lvl="2" algn="ctr"/>
            <a:endParaRPr lang="en-US" sz="2400" i="1" u="sng" dirty="0" smtClean="0">
              <a:hlinkClick r:id="rId2" tooltip="Know and use the elements and principles of each art form to create works in the arts and humanities.   Elements  Dance: • energy/force • space • time Music: • duration • intensity • pitch • timbre  Theatre: • scenario • script/text • set design  Visual A"/>
            </a:endParaRPr>
          </a:p>
          <a:p>
            <a:pPr marL="457200" lvl="2" algn="ctr"/>
            <a:endParaRPr lang="en-US" sz="2400" i="1" u="sng" dirty="0" smtClean="0">
              <a:hlinkClick r:id="rId2" tooltip="Know and use the elements and principles of each art form to create works in the arts and humanities.   Elements  Dance: • energy/force • space • time Music: • duration • intensity • pitch • timbre  Theatre: • scenario • script/text • set design  Visual A"/>
            </a:endParaRPr>
          </a:p>
          <a:p>
            <a:pPr marL="457200" lvl="2" algn="ctr"/>
            <a:endParaRPr lang="en-US" sz="2400" i="1" u="sng" dirty="0">
              <a:hlinkClick r:id="rId2" tooltip="Know and use the elements and principles of each art form to create works in the arts and humanities.   Elements  Dance: • energy/force • space • time Music: • duration • intensity • pitch • timbre  Theatre: • scenario • script/text • set design  Visual A"/>
            </a:endParaRPr>
          </a:p>
          <a:p>
            <a:pPr marL="457200" lvl="2" algn="ctr"/>
            <a:r>
              <a:rPr lang="en-US" sz="2400" dirty="0"/>
              <a:t>Basic recording device to record student assessments.</a:t>
            </a:r>
          </a:p>
          <a:p>
            <a:pPr marL="457200" lvl="2"/>
            <a:endParaRPr lang="en-US" sz="3000" i="1" dirty="0" smtClean="0"/>
          </a:p>
        </p:txBody>
      </p:sp>
      <p:graphicFrame>
        <p:nvGraphicFramePr>
          <p:cNvPr id="4" name="Table 3"/>
          <p:cNvGraphicFramePr>
            <a:graphicFrameLocks noGrp="1"/>
          </p:cNvGraphicFramePr>
          <p:nvPr>
            <p:extLst>
              <p:ext uri="{D42A27DB-BD31-4B8C-83A1-F6EECF244321}">
                <p14:modId xmlns:p14="http://schemas.microsoft.com/office/powerpoint/2010/main" val="521386266"/>
              </p:ext>
            </p:extLst>
          </p:nvPr>
        </p:nvGraphicFramePr>
        <p:xfrm>
          <a:off x="457200" y="1905000"/>
          <a:ext cx="8229600" cy="7416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sz="1800" u="sng" dirty="0" smtClean="0"/>
                        <a:t>SLO Template</a:t>
                      </a:r>
                      <a:endParaRPr lang="en-US" dirty="0"/>
                    </a:p>
                  </a:txBody>
                  <a:tcPr/>
                </a:tc>
                <a:tc>
                  <a:txBody>
                    <a:bodyPr/>
                    <a:lstStyle/>
                    <a:p>
                      <a:pPr algn="ctr"/>
                      <a:r>
                        <a:rPr lang="en-US" sz="1800" u="sng" dirty="0" smtClean="0"/>
                        <a:t>Performance Measure Template</a:t>
                      </a:r>
                      <a:endParaRPr lang="en-US" dirty="0"/>
                    </a:p>
                  </a:txBody>
                  <a:tcPr/>
                </a:tc>
              </a:tr>
              <a:tr h="370840">
                <a:tc>
                  <a:txBody>
                    <a:bodyPr/>
                    <a:lstStyle/>
                    <a:p>
                      <a:pPr algn="ctr"/>
                      <a:r>
                        <a:rPr lang="en-US" sz="1800" dirty="0" smtClean="0"/>
                        <a:t>       </a:t>
                      </a:r>
                      <a:r>
                        <a:rPr lang="en-US" sz="1800" dirty="0" smtClean="0"/>
                        <a:t>4e</a:t>
                      </a:r>
                      <a:r>
                        <a:rPr lang="en-US" sz="1800" dirty="0" smtClean="0"/>
                        <a:t>	</a:t>
                      </a:r>
                      <a:endParaRPr lang="en-US" dirty="0"/>
                    </a:p>
                  </a:txBody>
                  <a:tcPr/>
                </a:tc>
                <a:tc>
                  <a:txBody>
                    <a:bodyPr/>
                    <a:lstStyle/>
                    <a:p>
                      <a:pPr algn="ctr"/>
                      <a:r>
                        <a:rPr lang="en-US" sz="1800" dirty="0" smtClean="0"/>
                        <a:t>1a</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36974840"/>
              </p:ext>
            </p:extLst>
          </p:nvPr>
        </p:nvGraphicFramePr>
        <p:xfrm>
          <a:off x="433754" y="3733800"/>
          <a:ext cx="8229600" cy="736600"/>
        </p:xfrm>
        <a:graphic>
          <a:graphicData uri="http://schemas.openxmlformats.org/drawingml/2006/table">
            <a:tbl>
              <a:tblPr firstRow="1" bandRow="1">
                <a:tableStyleId>{5C22544A-7EE6-4342-B048-85BDC9FD1C3A}</a:tableStyleId>
              </a:tblPr>
              <a:tblGrid>
                <a:gridCol w="4114800"/>
                <a:gridCol w="4114800"/>
              </a:tblGrid>
              <a:tr h="213360">
                <a:tc>
                  <a:txBody>
                    <a:bodyPr/>
                    <a:lstStyle/>
                    <a:p>
                      <a:pPr algn="ctr"/>
                      <a:r>
                        <a:rPr lang="en-US" sz="1800" u="sng" dirty="0" smtClean="0"/>
                        <a:t>SLO Template</a:t>
                      </a:r>
                      <a:endParaRPr lang="en-US" dirty="0"/>
                    </a:p>
                  </a:txBody>
                  <a:tcPr/>
                </a:tc>
                <a:tc>
                  <a:txBody>
                    <a:bodyPr/>
                    <a:lstStyle/>
                    <a:p>
                      <a:pPr algn="ctr"/>
                      <a:r>
                        <a:rPr lang="en-US" sz="1800" u="sng" dirty="0" smtClean="0"/>
                        <a:t>Performance Measure Template</a:t>
                      </a:r>
                      <a:endParaRPr lang="en-US" dirty="0"/>
                    </a:p>
                  </a:txBody>
                  <a:tcPr/>
                </a:tc>
              </a:tr>
              <a:tr h="370840">
                <a:tc>
                  <a:txBody>
                    <a:bodyPr/>
                    <a:lstStyle/>
                    <a:p>
                      <a:pPr algn="ctr"/>
                      <a:r>
                        <a:rPr lang="en-US" sz="1800" dirty="0" smtClean="0"/>
                        <a:t>            4f		</a:t>
                      </a:r>
                      <a:endParaRPr lang="en-US" dirty="0"/>
                    </a:p>
                  </a:txBody>
                  <a:tcPr/>
                </a:tc>
                <a:tc>
                  <a:txBody>
                    <a:bodyPr/>
                    <a:lstStyle/>
                    <a:p>
                      <a:pPr algn="ctr"/>
                      <a:r>
                        <a:rPr lang="en-US" sz="1800" dirty="0" smtClean="0"/>
                        <a:t>1b</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19804729"/>
              </p:ext>
            </p:extLst>
          </p:nvPr>
        </p:nvGraphicFramePr>
        <p:xfrm>
          <a:off x="304800" y="5410200"/>
          <a:ext cx="8229600" cy="736600"/>
        </p:xfrm>
        <a:graphic>
          <a:graphicData uri="http://schemas.openxmlformats.org/drawingml/2006/table">
            <a:tbl>
              <a:tblPr firstRow="1" bandRow="1">
                <a:tableStyleId>{5C22544A-7EE6-4342-B048-85BDC9FD1C3A}</a:tableStyleId>
              </a:tblPr>
              <a:tblGrid>
                <a:gridCol w="4114800"/>
                <a:gridCol w="4114800"/>
              </a:tblGrid>
              <a:tr h="213360">
                <a:tc>
                  <a:txBody>
                    <a:bodyPr/>
                    <a:lstStyle/>
                    <a:p>
                      <a:pPr algn="ctr"/>
                      <a:r>
                        <a:rPr lang="en-US" sz="1800" u="sng" dirty="0" smtClean="0"/>
                        <a:t>SLO Template</a:t>
                      </a:r>
                      <a:endParaRPr lang="en-US" dirty="0"/>
                    </a:p>
                  </a:txBody>
                  <a:tcPr/>
                </a:tc>
                <a:tc>
                  <a:txBody>
                    <a:bodyPr/>
                    <a:lstStyle/>
                    <a:p>
                      <a:pPr algn="ctr"/>
                      <a:r>
                        <a:rPr lang="en-US" sz="1800" u="sng" dirty="0" smtClean="0"/>
                        <a:t>Performance Measure Template</a:t>
                      </a:r>
                      <a:endParaRPr lang="en-US" dirty="0"/>
                    </a:p>
                  </a:txBody>
                  <a:tcPr/>
                </a:tc>
              </a:tr>
              <a:tr h="370840">
                <a:tc>
                  <a:txBody>
                    <a:bodyPr/>
                    <a:lstStyle/>
                    <a:p>
                      <a:pPr algn="ctr"/>
                      <a:r>
                        <a:rPr lang="en-US" sz="1800" dirty="0" smtClean="0"/>
                        <a:t>            4g		</a:t>
                      </a:r>
                      <a:endParaRPr lang="en-US" dirty="0"/>
                    </a:p>
                  </a:txBody>
                  <a:tcPr/>
                </a:tc>
                <a:tc>
                  <a:txBody>
                    <a:bodyPr/>
                    <a:lstStyle/>
                    <a:p>
                      <a:pPr algn="ctr"/>
                      <a:r>
                        <a:rPr lang="en-US" sz="1800" dirty="0" smtClean="0"/>
                        <a:t>1c</a:t>
                      </a:r>
                      <a:endParaRPr lang="en-US" dirty="0"/>
                    </a:p>
                  </a:txBody>
                  <a:tcPr/>
                </a:tc>
              </a:tr>
            </a:tbl>
          </a:graphicData>
        </a:graphic>
      </p:graphicFrame>
    </p:spTree>
    <p:extLst>
      <p:ext uri="{BB962C8B-B14F-4D97-AF65-F5344CB8AC3E}">
        <p14:creationId xmlns:p14="http://schemas.microsoft.com/office/powerpoint/2010/main" val="8992806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152400" y="1219200"/>
            <a:ext cx="8839200" cy="5486400"/>
          </a:xfrm>
          <a:prstGeom prst="rect">
            <a:avLst/>
          </a:prstGeom>
        </p:spPr>
        <p:txBody>
          <a:bodyPr vert="horz" lIns="91440" tIns="45720" rIns="91440" bIns="45720" rtlCol="0">
            <a:normAutofit fontScale="400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7338" lvl="1" indent="-287338">
              <a:buNone/>
            </a:pPr>
            <a:r>
              <a:rPr lang="en-US" sz="10000" b="1" dirty="0">
                <a:latin typeface="Calibri" pitchFamily="34" charset="0"/>
                <a:cs typeface="Calibri" pitchFamily="34" charset="0"/>
              </a:rPr>
              <a:t>2</a:t>
            </a:r>
            <a:r>
              <a:rPr lang="en-US" sz="10000" b="1" dirty="0" smtClean="0">
                <a:latin typeface="Calibri" pitchFamily="34" charset="0"/>
                <a:cs typeface="Calibri" pitchFamily="34" charset="0"/>
              </a:rPr>
              <a:t>a</a:t>
            </a:r>
            <a:r>
              <a:rPr lang="en-US" sz="10000" b="1" dirty="0">
                <a:latin typeface="Calibri" pitchFamily="34" charset="0"/>
                <a:cs typeface="Calibri" pitchFamily="34" charset="0"/>
              </a:rPr>
              <a:t>. </a:t>
            </a:r>
            <a:r>
              <a:rPr lang="en-US" sz="10000" b="1" dirty="0" smtClean="0">
                <a:latin typeface="Calibri" pitchFamily="34" charset="0"/>
                <a:cs typeface="Calibri" pitchFamily="34" charset="0"/>
              </a:rPr>
              <a:t>Task Scenarios</a:t>
            </a:r>
            <a:endParaRPr lang="en-US" sz="10000" b="1" dirty="0" smtClean="0">
              <a:solidFill>
                <a:srgbClr val="00B050"/>
              </a:solidFill>
              <a:latin typeface="Calibri" pitchFamily="34" charset="0"/>
              <a:cs typeface="Calibri" pitchFamily="34" charset="0"/>
            </a:endParaRPr>
          </a:p>
          <a:p>
            <a:pPr marL="0" lvl="1" indent="0">
              <a:buNone/>
            </a:pPr>
            <a:endParaRPr lang="en-US" sz="3500" b="1" u="sng" dirty="0" smtClean="0">
              <a:latin typeface="Calibri" pitchFamily="34" charset="0"/>
              <a:cs typeface="Calibri" pitchFamily="34" charset="0"/>
            </a:endParaRPr>
          </a:p>
          <a:p>
            <a:pPr marL="0" lvl="1" indent="0">
              <a:buNone/>
            </a:pPr>
            <a:r>
              <a:rPr lang="en-US" sz="8000" b="1" u="sng" dirty="0" smtClean="0">
                <a:latin typeface="Calibri" pitchFamily="34" charset="0"/>
                <a:cs typeface="Calibri" pitchFamily="34" charset="0"/>
              </a:rPr>
              <a:t>Kindergarten Classroom Music</a:t>
            </a:r>
            <a:endParaRPr lang="en-US" sz="8000" dirty="0" smtClean="0"/>
          </a:p>
          <a:p>
            <a:r>
              <a:rPr lang="en-US" sz="6000" dirty="0"/>
              <a:t>#4  Moving to Music  Rubric</a:t>
            </a:r>
          </a:p>
          <a:p>
            <a:r>
              <a:rPr lang="en-US" sz="6000" b="1" dirty="0"/>
              <a:t>DOK: </a:t>
            </a:r>
            <a:r>
              <a:rPr lang="en-US" sz="6000" dirty="0"/>
              <a:t>Organize, represent, and interpret data. Level </a:t>
            </a:r>
            <a:r>
              <a:rPr lang="en-US" sz="6000" dirty="0" smtClean="0"/>
              <a:t>Two</a:t>
            </a:r>
            <a:endParaRPr lang="en-US" sz="6000" dirty="0"/>
          </a:p>
          <a:p>
            <a:r>
              <a:rPr lang="en-US" sz="6000" b="1" dirty="0"/>
              <a:t>Scenario: </a:t>
            </a:r>
            <a:r>
              <a:rPr lang="en-US" sz="6000" dirty="0"/>
              <a:t>Students listen and respond to music with movement; expressing patterns of sound and silence</a:t>
            </a:r>
            <a:r>
              <a:rPr lang="en-US" sz="6000" dirty="0" smtClean="0"/>
              <a:t>.</a:t>
            </a:r>
          </a:p>
          <a:p>
            <a:endParaRPr lang="en-US" sz="3500" dirty="0"/>
          </a:p>
          <a:p>
            <a:pPr marL="0" lvl="1"/>
            <a:r>
              <a:rPr lang="en-US" sz="8000" b="1" u="sng" dirty="0" smtClean="0"/>
              <a:t>HS Music Technology Level 1</a:t>
            </a:r>
          </a:p>
          <a:p>
            <a:r>
              <a:rPr lang="en-US" sz="6000" dirty="0"/>
              <a:t>Using a Digital Audio Workstation (DAW), students will construct a musical arrangement in ABA (ternary) form. </a:t>
            </a:r>
            <a:endParaRPr lang="en-US" sz="6000" dirty="0" smtClean="0"/>
          </a:p>
          <a:p>
            <a:endParaRPr lang="en-US" sz="3500" dirty="0"/>
          </a:p>
          <a:p>
            <a:pPr marL="0" lvl="1" indent="0">
              <a:buNone/>
            </a:pPr>
            <a:r>
              <a:rPr lang="en-US" sz="8000" b="1" u="sng" dirty="0" smtClean="0">
                <a:latin typeface="Calibri" pitchFamily="34" charset="0"/>
                <a:cs typeface="Calibri" pitchFamily="34" charset="0"/>
              </a:rPr>
              <a:t>HS </a:t>
            </a:r>
            <a:r>
              <a:rPr lang="en-US" sz="8000" b="1" u="sng" dirty="0">
                <a:latin typeface="Calibri" pitchFamily="34" charset="0"/>
                <a:cs typeface="Calibri" pitchFamily="34" charset="0"/>
              </a:rPr>
              <a:t>Choral Ensemble</a:t>
            </a:r>
            <a:endParaRPr lang="en-US" sz="8000" i="1" dirty="0">
              <a:solidFill>
                <a:srgbClr val="FF0000"/>
              </a:solidFill>
              <a:latin typeface="Calibri" pitchFamily="34" charset="0"/>
              <a:cs typeface="Calibri" pitchFamily="34" charset="0"/>
            </a:endParaRPr>
          </a:p>
          <a:p>
            <a:pPr marL="342900" lvl="1" indent="-342900">
              <a:buNone/>
            </a:pPr>
            <a:r>
              <a:rPr lang="en-US" sz="5000" dirty="0"/>
              <a:t>On two separate occasions, each member of the choir will individually </a:t>
            </a:r>
            <a:r>
              <a:rPr lang="en-US" sz="5000" dirty="0" smtClean="0"/>
              <a:t>perform a </a:t>
            </a:r>
          </a:p>
          <a:p>
            <a:pPr marL="342900" lvl="1" indent="-342900">
              <a:buNone/>
            </a:pPr>
            <a:r>
              <a:rPr lang="en-US" sz="5000" dirty="0" smtClean="0"/>
              <a:t>16  measure </a:t>
            </a:r>
            <a:r>
              <a:rPr lang="en-US" sz="5000" dirty="0"/>
              <a:t>teacher-chosen unaccompanied excerpt from the concert music </a:t>
            </a:r>
            <a:endParaRPr lang="en-US" sz="5000" dirty="0" smtClean="0"/>
          </a:p>
          <a:p>
            <a:pPr marL="342900" lvl="1" indent="-342900">
              <a:buNone/>
            </a:pPr>
            <a:r>
              <a:rPr lang="en-US" sz="5000" dirty="0" smtClean="0"/>
              <a:t>(</a:t>
            </a:r>
            <a:r>
              <a:rPr lang="en-US" sz="5000" dirty="0"/>
              <a:t>repertoire). The student will perform a cappella. Students receive instructions and </a:t>
            </a:r>
            <a:endParaRPr lang="en-US" sz="5000" dirty="0" smtClean="0"/>
          </a:p>
          <a:p>
            <a:pPr marL="342900" lvl="1" indent="-342900">
              <a:buNone/>
            </a:pPr>
            <a:r>
              <a:rPr lang="en-US" sz="5000" dirty="0" smtClean="0"/>
              <a:t>a </a:t>
            </a:r>
            <a:r>
              <a:rPr lang="en-US" sz="5000" dirty="0"/>
              <a:t>scoring rubric as a part of the class syllabus, and will be informed of the specific </a:t>
            </a:r>
            <a:endParaRPr lang="en-US" sz="5000" dirty="0" smtClean="0"/>
          </a:p>
          <a:p>
            <a:pPr marL="342900" lvl="1" indent="-342900">
              <a:buNone/>
            </a:pPr>
            <a:r>
              <a:rPr lang="en-US" sz="5000" dirty="0" smtClean="0"/>
              <a:t>16 </a:t>
            </a:r>
            <a:r>
              <a:rPr lang="en-US" sz="5000" dirty="0"/>
              <a:t>measures to be performed several weeks in advance. </a:t>
            </a:r>
          </a:p>
        </p:txBody>
      </p:sp>
      <p:sp>
        <p:nvSpPr>
          <p:cNvPr id="3" name="Title 1"/>
          <p:cNvSpPr>
            <a:spLocks noGrp="1"/>
          </p:cNvSpPr>
          <p:nvPr/>
        </p:nvSpPr>
        <p:spPr>
          <a:xfrm>
            <a:off x="457200" y="213519"/>
            <a:ext cx="8229600" cy="853281"/>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800" dirty="0" smtClean="0"/>
              <a:t>2. Process (Student)</a:t>
            </a:r>
            <a:endParaRPr lang="en-US" sz="4800" dirty="0"/>
          </a:p>
        </p:txBody>
      </p:sp>
    </p:spTree>
    <p:extLst>
      <p:ext uri="{BB962C8B-B14F-4D97-AF65-F5344CB8AC3E}">
        <p14:creationId xmlns:p14="http://schemas.microsoft.com/office/powerpoint/2010/main" val="15862558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152400" y="1219200"/>
            <a:ext cx="8839200" cy="5410200"/>
          </a:xfrm>
          <a:prstGeom prst="rect">
            <a:avLst/>
          </a:prstGeom>
        </p:spPr>
        <p:txBody>
          <a:bodyPr vert="horz" lIns="91440" tIns="45720" rIns="91440" bIns="45720" rtlCol="0">
            <a:normAutofit fontScale="400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7338" lvl="1" indent="-287338">
              <a:buNone/>
            </a:pPr>
            <a:r>
              <a:rPr lang="en-US" sz="11400" b="1" dirty="0" smtClean="0">
                <a:latin typeface="Calibri" pitchFamily="34" charset="0"/>
                <a:cs typeface="Calibri" pitchFamily="34" charset="0"/>
              </a:rPr>
              <a:t>2</a:t>
            </a:r>
            <a:r>
              <a:rPr lang="en-US" sz="11400" b="1" dirty="0">
                <a:latin typeface="Calibri" pitchFamily="34" charset="0"/>
                <a:cs typeface="Calibri" pitchFamily="34" charset="0"/>
              </a:rPr>
              <a:t>b</a:t>
            </a:r>
            <a:r>
              <a:rPr lang="en-US" sz="11400" b="1" dirty="0" smtClean="0">
                <a:latin typeface="Calibri" pitchFamily="34" charset="0"/>
                <a:cs typeface="Calibri" pitchFamily="34" charset="0"/>
              </a:rPr>
              <a:t>. Process Steps</a:t>
            </a:r>
            <a:endParaRPr lang="en-US" sz="11400" b="1" dirty="0" smtClean="0">
              <a:solidFill>
                <a:srgbClr val="00B050"/>
              </a:solidFill>
              <a:latin typeface="Calibri" pitchFamily="34" charset="0"/>
              <a:cs typeface="Calibri" pitchFamily="34" charset="0"/>
            </a:endParaRPr>
          </a:p>
          <a:p>
            <a:endParaRPr lang="en-US" sz="6000" b="1" dirty="0" smtClean="0"/>
          </a:p>
          <a:p>
            <a:r>
              <a:rPr lang="en-US" sz="8000" b="1" u="sng" dirty="0" smtClean="0"/>
              <a:t>8</a:t>
            </a:r>
            <a:r>
              <a:rPr lang="en-US" sz="8000" b="1" u="sng" baseline="30000" dirty="0" smtClean="0"/>
              <a:t>th</a:t>
            </a:r>
            <a:r>
              <a:rPr lang="en-US" sz="8000" b="1" u="sng" dirty="0" smtClean="0"/>
              <a:t> Grade General Music</a:t>
            </a:r>
          </a:p>
          <a:p>
            <a:endParaRPr lang="en-US" sz="6000" b="1" dirty="0" smtClean="0"/>
          </a:p>
          <a:p>
            <a:r>
              <a:rPr lang="en-US" sz="6000" b="1" dirty="0" smtClean="0"/>
              <a:t>Composition/Performance </a:t>
            </a:r>
            <a:r>
              <a:rPr lang="en-US" sz="6000" b="1" dirty="0"/>
              <a:t>Task:</a:t>
            </a:r>
            <a:endParaRPr lang="en-US" sz="6000" dirty="0"/>
          </a:p>
          <a:p>
            <a:r>
              <a:rPr lang="en-US" sz="6000" dirty="0"/>
              <a:t>Students will be given a four-measure melody in the key of G Major and in common time. The students will be asked to complete the melody using a variety of pitches and rhythms. The suggested length of their component is four measures but they have the option to make it longer and/or to use harmony.  Evidence of compositional devices such as contrary motion, repetition of rhythmic and /or melodic patterns, and use of passing and neighbor tones should be seen in the student component. The student component must be notated in standard musical notation.  The entire composition will be performed by the student on an instrument of their choice</a:t>
            </a:r>
            <a:r>
              <a:rPr lang="en-US" sz="6000" dirty="0" smtClean="0"/>
              <a:t>. Students will receive a scoring rubric at the beginning of instruction.</a:t>
            </a:r>
            <a:endParaRPr lang="en-US" sz="6000" dirty="0"/>
          </a:p>
          <a:p>
            <a:endParaRPr lang="en-US" sz="6000" dirty="0"/>
          </a:p>
          <a:p>
            <a:pPr marL="0" lvl="1" indent="0">
              <a:buNone/>
            </a:pPr>
            <a:endParaRPr lang="en-US" sz="6800" b="1" u="sng" dirty="0" smtClean="0">
              <a:latin typeface="Calibri" pitchFamily="34" charset="0"/>
              <a:cs typeface="Calibri" pitchFamily="34" charset="0"/>
            </a:endParaRPr>
          </a:p>
          <a:p>
            <a:pPr marL="0" lvl="1" indent="0">
              <a:buNone/>
            </a:pPr>
            <a:endParaRPr lang="en-US" sz="6800" b="1" u="sng" dirty="0" smtClean="0">
              <a:latin typeface="Calibri" pitchFamily="34" charset="0"/>
              <a:cs typeface="Calibri" pitchFamily="34" charset="0"/>
            </a:endParaRPr>
          </a:p>
        </p:txBody>
      </p:sp>
      <p:sp>
        <p:nvSpPr>
          <p:cNvPr id="3" name="Title 1"/>
          <p:cNvSpPr>
            <a:spLocks noGrp="1"/>
          </p:cNvSpPr>
          <p:nvPr/>
        </p:nvSpPr>
        <p:spPr>
          <a:xfrm>
            <a:off x="457200" y="213519"/>
            <a:ext cx="8229600" cy="853281"/>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800" dirty="0" smtClean="0"/>
              <a:t>2. Process (Student) cont.</a:t>
            </a:r>
            <a:endParaRPr lang="en-US" sz="4800" dirty="0"/>
          </a:p>
        </p:txBody>
      </p:sp>
    </p:spTree>
    <p:extLst>
      <p:ext uri="{BB962C8B-B14F-4D97-AF65-F5344CB8AC3E}">
        <p14:creationId xmlns:p14="http://schemas.microsoft.com/office/powerpoint/2010/main" val="3725637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152400" y="1219201"/>
            <a:ext cx="8839200" cy="5638800"/>
          </a:xfrm>
          <a:prstGeom prst="rect">
            <a:avLst/>
          </a:prstGeom>
        </p:spPr>
        <p:txBody>
          <a:bodyPr vert="horz" lIns="91440" tIns="45720" rIns="91440" bIns="45720" rtlCol="0">
            <a:normAutofit fontScale="325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7338" lvl="1" indent="-287338">
              <a:buNone/>
            </a:pPr>
            <a:r>
              <a:rPr lang="en-US" sz="9800" b="1" dirty="0" smtClean="0">
                <a:latin typeface="Calibri" pitchFamily="34" charset="0"/>
                <a:cs typeface="Calibri" pitchFamily="34" charset="0"/>
              </a:rPr>
              <a:t>2c. Requirements</a:t>
            </a:r>
            <a:endParaRPr lang="en-US" sz="9800" b="1" dirty="0">
              <a:latin typeface="Calibri" pitchFamily="34" charset="0"/>
              <a:cs typeface="Calibri" pitchFamily="34" charset="0"/>
            </a:endParaRPr>
          </a:p>
          <a:p>
            <a:pPr marL="0" lvl="1" indent="0">
              <a:buNone/>
            </a:pPr>
            <a:endParaRPr lang="en-US" sz="3700" b="1" u="sng" dirty="0" smtClean="0">
              <a:latin typeface="Calibri" pitchFamily="34" charset="0"/>
              <a:cs typeface="Calibri" pitchFamily="34" charset="0"/>
            </a:endParaRPr>
          </a:p>
          <a:p>
            <a:pPr marL="0" lvl="1" indent="0">
              <a:buNone/>
            </a:pPr>
            <a:r>
              <a:rPr lang="en-US" sz="8600" u="sng" dirty="0" smtClean="0"/>
              <a:t>Elementary Instrumental</a:t>
            </a:r>
          </a:p>
          <a:p>
            <a:pPr marL="0" lvl="1" indent="0">
              <a:buNone/>
            </a:pPr>
            <a:r>
              <a:rPr lang="en-US" sz="8600" dirty="0" smtClean="0"/>
              <a:t>Students </a:t>
            </a:r>
            <a:r>
              <a:rPr lang="en-US" sz="8600" dirty="0"/>
              <a:t>will be informed of the assigned prepared excerpt and the date on which the performance measure task will be administered two weeks prior to the date of administration.</a:t>
            </a:r>
            <a:endParaRPr lang="en-US" sz="8600" dirty="0" smtClean="0"/>
          </a:p>
          <a:p>
            <a:pPr marL="0" lvl="1" indent="0">
              <a:buNone/>
            </a:pPr>
            <a:endParaRPr lang="en-US" sz="3700" dirty="0"/>
          </a:p>
          <a:p>
            <a:pPr marL="0" lvl="1"/>
            <a:r>
              <a:rPr lang="en-US" sz="9800" b="1" dirty="0" smtClean="0">
                <a:latin typeface="Calibri" pitchFamily="34" charset="0"/>
                <a:cs typeface="Calibri" pitchFamily="34" charset="0"/>
              </a:rPr>
              <a:t>2d. Products</a:t>
            </a:r>
            <a:endParaRPr lang="en-US" sz="9800" b="1" dirty="0">
              <a:latin typeface="Calibri" pitchFamily="34" charset="0"/>
              <a:cs typeface="Calibri" pitchFamily="34" charset="0"/>
            </a:endParaRPr>
          </a:p>
          <a:p>
            <a:pPr marL="0" lvl="1" indent="0">
              <a:buNone/>
            </a:pPr>
            <a:endParaRPr lang="en-US" sz="3700" u="sng" dirty="0" smtClean="0"/>
          </a:p>
          <a:p>
            <a:pPr marL="0" lvl="1" indent="0">
              <a:buNone/>
            </a:pPr>
            <a:r>
              <a:rPr lang="en-US" sz="8600" u="sng" dirty="0" smtClean="0"/>
              <a:t>Individual Performance:</a:t>
            </a:r>
          </a:p>
          <a:p>
            <a:pPr marL="0" lvl="1" indent="0">
              <a:buNone/>
            </a:pPr>
            <a:r>
              <a:rPr lang="en-US" sz="8600" dirty="0" smtClean="0"/>
              <a:t>An </a:t>
            </a:r>
            <a:r>
              <a:rPr lang="en-US" sz="8600" dirty="0"/>
              <a:t>audio or audio/video recording of the performance will be generated</a:t>
            </a:r>
            <a:r>
              <a:rPr lang="en-US" sz="8600" dirty="0" smtClean="0"/>
              <a:t>.</a:t>
            </a:r>
          </a:p>
          <a:p>
            <a:pPr marL="0" lvl="1" indent="0">
              <a:buNone/>
            </a:pPr>
            <a:endParaRPr lang="en-US" sz="3700" dirty="0" smtClean="0"/>
          </a:p>
          <a:p>
            <a:pPr marL="0" lvl="1" indent="0">
              <a:buNone/>
            </a:pPr>
            <a:r>
              <a:rPr lang="en-US" sz="8600" u="sng" dirty="0" smtClean="0"/>
              <a:t>Music Technology:</a:t>
            </a:r>
          </a:p>
          <a:p>
            <a:pPr marL="0" lvl="1"/>
            <a:r>
              <a:rPr lang="en-US" sz="8600" dirty="0"/>
              <a:t>S</a:t>
            </a:r>
            <a:r>
              <a:rPr lang="en-US" sz="8600" dirty="0" smtClean="0"/>
              <a:t>tudent </a:t>
            </a:r>
            <a:r>
              <a:rPr lang="en-US" sz="8600" i="1" dirty="0"/>
              <a:t>shares</a:t>
            </a:r>
            <a:r>
              <a:rPr lang="en-US" sz="8600" dirty="0"/>
              <a:t> their arrangement by mixing it down to MP3 format and save both the </a:t>
            </a:r>
            <a:r>
              <a:rPr lang="en-US" sz="8600" dirty="0" err="1"/>
              <a:t>GarageBand</a:t>
            </a:r>
            <a:r>
              <a:rPr lang="en-US" sz="8600" dirty="0"/>
              <a:t> project file and MP3 file to the shared classroom network drive</a:t>
            </a:r>
            <a:r>
              <a:rPr lang="en-US" sz="8600" dirty="0" smtClean="0"/>
              <a:t>.</a:t>
            </a:r>
            <a:endParaRPr lang="en-US" sz="8600" dirty="0"/>
          </a:p>
        </p:txBody>
      </p:sp>
      <p:sp>
        <p:nvSpPr>
          <p:cNvPr id="3" name="Title 1"/>
          <p:cNvSpPr>
            <a:spLocks noGrp="1"/>
          </p:cNvSpPr>
          <p:nvPr/>
        </p:nvSpPr>
        <p:spPr>
          <a:xfrm>
            <a:off x="457200" y="213518"/>
            <a:ext cx="8229600" cy="853281"/>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800" dirty="0" smtClean="0"/>
              <a:t>2. Process (Student) cont.</a:t>
            </a:r>
            <a:endParaRPr lang="en-US" sz="4800" dirty="0"/>
          </a:p>
        </p:txBody>
      </p:sp>
    </p:spTree>
    <p:extLst>
      <p:ext uri="{BB962C8B-B14F-4D97-AF65-F5344CB8AC3E}">
        <p14:creationId xmlns:p14="http://schemas.microsoft.com/office/powerpoint/2010/main" val="6919636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nvSpPr>
        <p:spPr>
          <a:xfrm>
            <a:off x="152400" y="1615281"/>
            <a:ext cx="8839200" cy="50292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7338" lvl="1" indent="-287338">
              <a:buNone/>
            </a:pPr>
            <a:r>
              <a:rPr lang="en-US" sz="3900" b="1" dirty="0" smtClean="0">
                <a:latin typeface="Calibri" pitchFamily="34" charset="0"/>
                <a:cs typeface="Calibri" pitchFamily="34" charset="0"/>
              </a:rPr>
              <a:t>3a. Scoring Tools: </a:t>
            </a:r>
            <a:endParaRPr lang="en-US" sz="3900" b="1" dirty="0">
              <a:latin typeface="Calibri" pitchFamily="34" charset="0"/>
              <a:cs typeface="Calibri" pitchFamily="34" charset="0"/>
            </a:endParaRPr>
          </a:p>
          <a:p>
            <a:pPr marL="0" lvl="1" indent="0">
              <a:buNone/>
            </a:pPr>
            <a:r>
              <a:rPr lang="en-US" sz="3200" b="1" u="sng" dirty="0" smtClean="0">
                <a:latin typeface="Calibri" pitchFamily="34" charset="0"/>
                <a:cs typeface="Calibri" pitchFamily="34" charset="0"/>
              </a:rPr>
              <a:t>Kindergarten Classroom Music</a:t>
            </a:r>
          </a:p>
          <a:p>
            <a:pPr marL="0" lvl="1" indent="0">
              <a:buNone/>
            </a:pPr>
            <a:endParaRPr lang="en-US" sz="8600" dirty="0" smtClean="0"/>
          </a:p>
        </p:txBody>
      </p:sp>
      <p:sp>
        <p:nvSpPr>
          <p:cNvPr id="4" name="Title 1"/>
          <p:cNvSpPr>
            <a:spLocks noGrp="1"/>
          </p:cNvSpPr>
          <p:nvPr/>
        </p:nvSpPr>
        <p:spPr>
          <a:xfrm>
            <a:off x="457200" y="213519"/>
            <a:ext cx="8229600" cy="853281"/>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800" dirty="0" smtClean="0"/>
              <a:t>3. Scoring (Teacher)</a:t>
            </a:r>
            <a:endParaRPr lang="en-US" sz="4800" dirty="0"/>
          </a:p>
        </p:txBody>
      </p:sp>
      <p:graphicFrame>
        <p:nvGraphicFramePr>
          <p:cNvPr id="5" name="Table 4"/>
          <p:cNvGraphicFramePr>
            <a:graphicFrameLocks noGrp="1"/>
          </p:cNvGraphicFramePr>
          <p:nvPr>
            <p:extLst>
              <p:ext uri="{D42A27DB-BD31-4B8C-83A1-F6EECF244321}">
                <p14:modId xmlns:p14="http://schemas.microsoft.com/office/powerpoint/2010/main" val="1338537498"/>
              </p:ext>
            </p:extLst>
          </p:nvPr>
        </p:nvGraphicFramePr>
        <p:xfrm>
          <a:off x="304800" y="2819400"/>
          <a:ext cx="8686800" cy="3504692"/>
        </p:xfrm>
        <a:graphic>
          <a:graphicData uri="http://schemas.openxmlformats.org/drawingml/2006/table">
            <a:tbl>
              <a:tblPr firstRow="1" firstCol="1" bandRow="1">
                <a:tableStyleId>{5C22544A-7EE6-4342-B048-85BDC9FD1C3A}</a:tableStyleId>
              </a:tblPr>
              <a:tblGrid>
                <a:gridCol w="2027965"/>
                <a:gridCol w="2134912"/>
                <a:gridCol w="2065759"/>
                <a:gridCol w="2458164"/>
              </a:tblGrid>
              <a:tr h="911098">
                <a:tc>
                  <a:txBody>
                    <a:bodyPr/>
                    <a:lstStyle/>
                    <a:p>
                      <a:pPr marL="0" marR="0" algn="ctr">
                        <a:lnSpc>
                          <a:spcPct val="115000"/>
                        </a:lnSpc>
                        <a:spcBef>
                          <a:spcPts val="0"/>
                        </a:spcBef>
                        <a:spcAft>
                          <a:spcPts val="0"/>
                        </a:spcAft>
                      </a:pPr>
                      <a:r>
                        <a:rPr lang="en-US" sz="1600" dirty="0">
                          <a:effectLst/>
                        </a:rPr>
                        <a:t>Performance Scoring</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Moves toward Expectation = 1</a:t>
                      </a:r>
                    </a:p>
                    <a:p>
                      <a:pPr marL="0" marR="0" algn="ctr">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Meets Expectation = 2</a:t>
                      </a:r>
                    </a:p>
                    <a:p>
                      <a:pPr marL="0" marR="0">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Exceeds Expectation= 3</a:t>
                      </a:r>
                    </a:p>
                    <a:p>
                      <a:pPr marL="0" marR="0" algn="ctr">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tc>
              </a:tr>
              <a:tr h="911098">
                <a:tc>
                  <a:txBody>
                    <a:bodyPr/>
                    <a:lstStyle/>
                    <a:p>
                      <a:pPr marL="0" marR="0">
                        <a:lnSpc>
                          <a:spcPct val="115000"/>
                        </a:lnSpc>
                        <a:spcBef>
                          <a:spcPts val="0"/>
                        </a:spcBef>
                        <a:spcAft>
                          <a:spcPts val="0"/>
                        </a:spcAft>
                      </a:pPr>
                      <a:r>
                        <a:rPr lang="en-US" sz="1600">
                          <a:effectLst/>
                        </a:rPr>
                        <a:t>Reproduces Movement</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Rarely reproduces a movement example without guidance.</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Accurately reproduces a movement example with some prompting.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Accurately reproduces a movement example without prompting.</a:t>
                      </a:r>
                      <a:endParaRPr lang="en-US" sz="1600">
                        <a:effectLst/>
                        <a:latin typeface="Calibri"/>
                        <a:ea typeface="Calibri"/>
                        <a:cs typeface="Times New Roman"/>
                      </a:endParaRPr>
                    </a:p>
                  </a:txBody>
                  <a:tcPr marL="68580" marR="68580" marT="0" marB="0"/>
                </a:tc>
              </a:tr>
              <a:tr h="1530604">
                <a:tc>
                  <a:txBody>
                    <a:bodyPr/>
                    <a:lstStyle/>
                    <a:p>
                      <a:pPr marL="0" marR="0">
                        <a:lnSpc>
                          <a:spcPct val="115000"/>
                        </a:lnSpc>
                        <a:spcBef>
                          <a:spcPts val="0"/>
                        </a:spcBef>
                        <a:spcAft>
                          <a:spcPts val="0"/>
                        </a:spcAft>
                      </a:pPr>
                      <a:r>
                        <a:rPr lang="en-US" sz="1600">
                          <a:effectLst/>
                        </a:rPr>
                        <a:t>Creates  Original Movement</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Rarely creates original movement patterns and/or moves to the beat of the music without prompting.</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Creates original movement patterns and moves to the beat of the music, some of the time without prompting.  </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Independently creates original movement patterns and moves to the beat of the music without prompting. </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824936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nvGraphicFramePr>
        <p:xfrm>
          <a:off x="178419" y="423747"/>
          <a:ext cx="8787162" cy="60105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69204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a:xfrm>
            <a:off x="152400" y="1219201"/>
            <a:ext cx="8839200" cy="5638800"/>
          </a:xfrm>
          <a:prstGeom prst="rect">
            <a:avLst/>
          </a:prstGeom>
        </p:spPr>
        <p:txBody>
          <a:bodyPr vert="horz" lIns="91440" tIns="45720" rIns="91440" bIns="45720" rtlCol="0">
            <a:normAutofit fontScale="250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7338" lvl="1" indent="-287338">
              <a:buNone/>
            </a:pPr>
            <a:r>
              <a:rPr lang="en-US" sz="9800" b="1" dirty="0" smtClean="0">
                <a:latin typeface="Calibri" pitchFamily="34" charset="0"/>
                <a:cs typeface="Calibri" pitchFamily="34" charset="0"/>
              </a:rPr>
              <a:t>3b. Scoring Guidelines</a:t>
            </a:r>
            <a:endParaRPr lang="en-US" sz="9800" b="1" dirty="0">
              <a:latin typeface="Calibri" pitchFamily="34" charset="0"/>
              <a:cs typeface="Calibri" pitchFamily="34" charset="0"/>
            </a:endParaRPr>
          </a:p>
          <a:p>
            <a:pPr marL="0" lvl="1" indent="0">
              <a:buNone/>
            </a:pPr>
            <a:endParaRPr lang="en-US" sz="3700" b="1" u="sng" dirty="0" smtClean="0">
              <a:latin typeface="Calibri" pitchFamily="34" charset="0"/>
              <a:cs typeface="Calibri" pitchFamily="34" charset="0"/>
            </a:endParaRPr>
          </a:p>
          <a:p>
            <a:pPr marL="0" lvl="1" indent="0">
              <a:buNone/>
            </a:pPr>
            <a:r>
              <a:rPr lang="en-US" sz="9600" u="sng" dirty="0" smtClean="0"/>
              <a:t>High School Choral</a:t>
            </a:r>
          </a:p>
          <a:p>
            <a:pPr marL="0" lvl="1" indent="0">
              <a:buNone/>
            </a:pPr>
            <a:r>
              <a:rPr lang="en-US" sz="9600" dirty="0"/>
              <a:t>Scoring tools and exemplars are provided to students early in the instructional period</a:t>
            </a:r>
            <a:r>
              <a:rPr lang="en-US" sz="9600" dirty="0" smtClean="0"/>
              <a:t>.</a:t>
            </a:r>
          </a:p>
          <a:p>
            <a:pPr marL="0" lvl="1" indent="0">
              <a:buNone/>
            </a:pPr>
            <a:endParaRPr lang="en-US" sz="9000" dirty="0"/>
          </a:p>
          <a:p>
            <a:pPr marL="0" lvl="1"/>
            <a:r>
              <a:rPr lang="en-US" sz="9800" b="1" dirty="0" smtClean="0">
                <a:latin typeface="Calibri" pitchFamily="34" charset="0"/>
                <a:cs typeface="Calibri" pitchFamily="34" charset="0"/>
              </a:rPr>
              <a:t>3c. Score/Performance Reporting</a:t>
            </a:r>
            <a:endParaRPr lang="en-US" sz="9800" b="1" dirty="0">
              <a:latin typeface="Calibri" pitchFamily="34" charset="0"/>
              <a:cs typeface="Calibri" pitchFamily="34" charset="0"/>
            </a:endParaRPr>
          </a:p>
          <a:p>
            <a:pPr marL="0" lvl="1" indent="0">
              <a:buNone/>
            </a:pPr>
            <a:endParaRPr lang="en-US" sz="3700" u="sng" dirty="0" smtClean="0"/>
          </a:p>
          <a:p>
            <a:pPr marL="0" lvl="1" indent="0">
              <a:buNone/>
            </a:pPr>
            <a:r>
              <a:rPr lang="en-US" sz="9600" u="sng" dirty="0" smtClean="0"/>
              <a:t>Individual Performance:</a:t>
            </a:r>
          </a:p>
          <a:p>
            <a:pPr marL="0" lvl="1" indent="0">
              <a:buNone/>
            </a:pPr>
            <a:r>
              <a:rPr lang="en-US" sz="9600" dirty="0"/>
              <a:t>Students will receive adjudicated copies of their personal scoring rubric following completion of the performance task. A summary scoring report for all students will be provided as a part of the SLO process.</a:t>
            </a:r>
            <a:endParaRPr lang="en-US" sz="9600" u="sng" dirty="0" smtClean="0"/>
          </a:p>
          <a:p>
            <a:pPr marL="0" lvl="1" indent="0">
              <a:buNone/>
            </a:pPr>
            <a:endParaRPr lang="en-US" sz="9600" dirty="0" smtClean="0"/>
          </a:p>
          <a:p>
            <a:pPr marL="0" lvl="1" indent="0">
              <a:buNone/>
            </a:pPr>
            <a:r>
              <a:rPr lang="en-US" sz="9600" u="sng" dirty="0" smtClean="0"/>
              <a:t>Kindergarten General Music:</a:t>
            </a:r>
          </a:p>
          <a:p>
            <a:pPr marL="0" lvl="1" indent="0">
              <a:buNone/>
            </a:pPr>
            <a:r>
              <a:rPr lang="en-US" sz="9600" dirty="0"/>
              <a:t>Student achievement will be reported to parents through use of a standards-based school district report card. A summary list of student achievement will be provided for purposes of completing the SLO.</a:t>
            </a:r>
            <a:endParaRPr lang="en-US" sz="9600" u="sng" dirty="0" smtClean="0"/>
          </a:p>
        </p:txBody>
      </p:sp>
      <p:sp>
        <p:nvSpPr>
          <p:cNvPr id="3" name="Title 1"/>
          <p:cNvSpPr>
            <a:spLocks noGrp="1"/>
          </p:cNvSpPr>
          <p:nvPr/>
        </p:nvSpPr>
        <p:spPr>
          <a:xfrm>
            <a:off x="457200" y="213518"/>
            <a:ext cx="8229600" cy="853281"/>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800" dirty="0" smtClean="0"/>
              <a:t>2. Process (Student) cont.</a:t>
            </a:r>
            <a:endParaRPr lang="en-US" sz="4800" dirty="0"/>
          </a:p>
        </p:txBody>
      </p:sp>
    </p:spTree>
    <p:extLst>
      <p:ext uri="{BB962C8B-B14F-4D97-AF65-F5344CB8AC3E}">
        <p14:creationId xmlns:p14="http://schemas.microsoft.com/office/powerpoint/2010/main" val="37910743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8800" y="609600"/>
            <a:ext cx="2932113" cy="4528062"/>
          </a:xfrm>
        </p:spPr>
        <p:txBody>
          <a:bodyPr>
            <a:noAutofit/>
          </a:bodyPr>
          <a:lstStyle/>
          <a:p>
            <a:r>
              <a:rPr lang="en-US" sz="3200" dirty="0" smtClean="0"/>
              <a:t>Once performance measures are built, quality review processes help to ensure that measure’s validity.</a:t>
            </a:r>
            <a:endParaRPr lang="en-US" sz="3200" dirty="0"/>
          </a:p>
        </p:txBody>
      </p:sp>
      <p:pic>
        <p:nvPicPr>
          <p:cNvPr id="10246" name="Picture 6" descr="C:\Users\David\AppData\Local\Microsoft\Windows\Temporary Internet Files\Content.IE5\WW07PLC3\MC90031078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219200"/>
            <a:ext cx="3962400" cy="391846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609600" y="5410200"/>
            <a:ext cx="8001000" cy="1099062"/>
          </a:xfrm>
          <a:prstGeom prst="rect">
            <a:avLst/>
          </a:prstGeom>
        </p:spPr>
        <p:txBody>
          <a:bodyPr vert="horz" lIns="91440" tIns="45720" rIns="91440" bIns="45720" rtlCol="0" anchor="b">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n-US" sz="7200" dirty="0" smtClean="0"/>
              <a:t>Assessment Literacy</a:t>
            </a:r>
            <a:endParaRPr lang="en-US" sz="7200" dirty="0"/>
          </a:p>
        </p:txBody>
      </p:sp>
    </p:spTree>
    <p:extLst>
      <p:ext uri="{BB962C8B-B14F-4D97-AF65-F5344CB8AC3E}">
        <p14:creationId xmlns:p14="http://schemas.microsoft.com/office/powerpoint/2010/main" val="10305453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304800"/>
            <a:ext cx="7620000" cy="635558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smtClean="0">
                <a:solidFill>
                  <a:srgbClr val="00B050"/>
                </a:solidFill>
                <a:latin typeface="Calibri" pitchFamily="34" charset="0"/>
                <a:cs typeface="Calibri" pitchFamily="34" charset="0"/>
              </a:rPr>
              <a:t>Going back to the SLO Template</a:t>
            </a:r>
          </a:p>
          <a:p>
            <a:endParaRPr lang="en-US" sz="3200" b="1" dirty="0" smtClean="0">
              <a:latin typeface="Calibri" pitchFamily="34" charset="0"/>
              <a:cs typeface="Calibri" pitchFamily="34" charset="0"/>
            </a:endParaRPr>
          </a:p>
          <a:p>
            <a:r>
              <a:rPr lang="en-US" sz="3200" b="1" dirty="0" smtClean="0">
                <a:latin typeface="Calibri" pitchFamily="34" charset="0"/>
                <a:cs typeface="Calibri" pitchFamily="34" charset="0"/>
              </a:rPr>
              <a:t>5a: Teacher Effectiveness Measure</a:t>
            </a:r>
          </a:p>
          <a:p>
            <a:r>
              <a:rPr lang="en-US" sz="3200" u="sng" dirty="0" smtClean="0">
                <a:latin typeface="Calibri" pitchFamily="34" charset="0"/>
                <a:cs typeface="Calibri" pitchFamily="34" charset="0"/>
              </a:rPr>
              <a:t>Describes the number of students expected to meet the performance indicator criteria. </a:t>
            </a:r>
          </a:p>
          <a:p>
            <a:endParaRPr lang="en-US" sz="3200" u="sng" dirty="0">
              <a:latin typeface="Calibri" pitchFamily="34" charset="0"/>
              <a:cs typeface="Calibri" pitchFamily="34" charset="0"/>
            </a:endParaRPr>
          </a:p>
          <a:p>
            <a:endParaRPr lang="en-US" sz="1000" i="1"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r>
              <a:rPr lang="en-US" sz="2800" u="sng" dirty="0">
                <a:latin typeface="Calibri" pitchFamily="34" charset="0"/>
                <a:cs typeface="Calibri" pitchFamily="34" charset="0"/>
              </a:rPr>
              <a:t>5</a:t>
            </a:r>
            <a:r>
              <a:rPr lang="en-US" sz="2800" u="sng" dirty="0" smtClean="0">
                <a:latin typeface="Calibri" pitchFamily="34" charset="0"/>
                <a:cs typeface="Calibri" pitchFamily="34" charset="0"/>
              </a:rPr>
              <a:t>a: Proficient</a:t>
            </a:r>
          </a:p>
          <a:p>
            <a:r>
              <a:rPr lang="en-US" sz="2800" dirty="0" smtClean="0">
                <a:latin typeface="Calibri" pitchFamily="34" charset="0"/>
                <a:cs typeface="Calibri" pitchFamily="34" charset="0"/>
              </a:rPr>
              <a:t>85</a:t>
            </a:r>
            <a:r>
              <a:rPr lang="en-US" sz="2800" dirty="0">
                <a:latin typeface="Calibri" pitchFamily="34" charset="0"/>
                <a:cs typeface="Calibri" pitchFamily="34" charset="0"/>
              </a:rPr>
              <a:t>% </a:t>
            </a:r>
            <a:r>
              <a:rPr lang="en-US" sz="2800" dirty="0" smtClean="0">
                <a:latin typeface="Calibri" pitchFamily="34" charset="0"/>
                <a:cs typeface="Calibri" pitchFamily="34" charset="0"/>
              </a:rPr>
              <a:t>to 94% of students meet </a:t>
            </a:r>
            <a:r>
              <a:rPr lang="en-US" sz="2800" dirty="0">
                <a:latin typeface="Calibri" pitchFamily="34" charset="0"/>
                <a:cs typeface="Calibri" pitchFamily="34" charset="0"/>
              </a:rPr>
              <a:t>the performance </a:t>
            </a:r>
            <a:r>
              <a:rPr lang="en-US" sz="2800" dirty="0" smtClean="0">
                <a:latin typeface="Calibri" pitchFamily="34" charset="0"/>
                <a:cs typeface="Calibri" pitchFamily="34" charset="0"/>
              </a:rPr>
              <a:t>indicator.</a:t>
            </a:r>
            <a:endParaRPr lang="en-US" sz="2800" dirty="0">
              <a:latin typeface="Calibri" pitchFamily="34" charset="0"/>
              <a:cs typeface="Calibri" pitchFamily="34" charset="0"/>
            </a:endParaRPr>
          </a:p>
        </p:txBody>
      </p:sp>
      <p:pic>
        <p:nvPicPr>
          <p:cNvPr id="6" name="Picture 5" descr="C:\Users\David\AppData\Local\Microsoft\Windows\Temporary Internet Files\Content.IE5\XH8HMBJS\MC900389042[1].wmf"/>
          <p:cNvPicPr>
            <a:picLocks noChangeAspect="1" noChangeArrowheads="1"/>
          </p:cNvPicPr>
          <p:nvPr/>
        </p:nvPicPr>
        <p:blipFill>
          <a:blip r:embed="rId2" cstate="print"/>
          <a:srcRect/>
          <a:stretch>
            <a:fillRect/>
          </a:stretch>
        </p:blipFill>
        <p:spPr bwMode="auto">
          <a:xfrm>
            <a:off x="762000" y="3080266"/>
            <a:ext cx="1223467" cy="1532416"/>
          </a:xfrm>
          <a:prstGeom prst="rect">
            <a:avLst/>
          </a:prstGeom>
          <a:noFill/>
        </p:spPr>
      </p:pic>
      <p:pic>
        <p:nvPicPr>
          <p:cNvPr id="7" name="Picture 6" descr="C:\Users\David\AppData\Local\Microsoft\Windows\Temporary Internet Files\Content.IE5\XH8HMBJS\MC900389042[1].wmf"/>
          <p:cNvPicPr>
            <a:picLocks noChangeAspect="1" noChangeArrowheads="1"/>
          </p:cNvPicPr>
          <p:nvPr/>
        </p:nvPicPr>
        <p:blipFill>
          <a:blip r:embed="rId2" cstate="print"/>
          <a:srcRect/>
          <a:stretch>
            <a:fillRect/>
          </a:stretch>
        </p:blipFill>
        <p:spPr bwMode="auto">
          <a:xfrm>
            <a:off x="6705600" y="3080266"/>
            <a:ext cx="1223467" cy="1532416"/>
          </a:xfrm>
          <a:prstGeom prst="rect">
            <a:avLst/>
          </a:prstGeom>
          <a:noFill/>
        </p:spPr>
      </p:pic>
      <p:pic>
        <p:nvPicPr>
          <p:cNvPr id="8" name="Picture 7" descr="C:\Users\David\AppData\Local\Microsoft\Windows\Temporary Internet Files\Content.IE5\XH8HMBJS\MC900389042[1].wmf"/>
          <p:cNvPicPr>
            <a:picLocks noChangeAspect="1" noChangeArrowheads="1"/>
          </p:cNvPicPr>
          <p:nvPr/>
        </p:nvPicPr>
        <p:blipFill>
          <a:blip r:embed="rId2" cstate="print"/>
          <a:srcRect/>
          <a:stretch>
            <a:fillRect/>
          </a:stretch>
        </p:blipFill>
        <p:spPr bwMode="auto">
          <a:xfrm>
            <a:off x="2133600" y="3080266"/>
            <a:ext cx="1223467" cy="1532416"/>
          </a:xfrm>
          <a:prstGeom prst="rect">
            <a:avLst/>
          </a:prstGeom>
          <a:noFill/>
        </p:spPr>
      </p:pic>
      <p:pic>
        <p:nvPicPr>
          <p:cNvPr id="9" name="Picture 8" descr="C:\Users\David\AppData\Local\Microsoft\Windows\Temporary Internet Files\Content.IE5\XH8HMBJS\MC900389042[1].wmf"/>
          <p:cNvPicPr>
            <a:picLocks noChangeAspect="1" noChangeArrowheads="1"/>
          </p:cNvPicPr>
          <p:nvPr/>
        </p:nvPicPr>
        <p:blipFill>
          <a:blip r:embed="rId2" cstate="print"/>
          <a:srcRect/>
          <a:stretch>
            <a:fillRect/>
          </a:stretch>
        </p:blipFill>
        <p:spPr bwMode="auto">
          <a:xfrm>
            <a:off x="3505200" y="3080266"/>
            <a:ext cx="1223467" cy="1532416"/>
          </a:xfrm>
          <a:prstGeom prst="rect">
            <a:avLst/>
          </a:prstGeom>
          <a:noFill/>
        </p:spPr>
      </p:pic>
      <p:pic>
        <p:nvPicPr>
          <p:cNvPr id="10" name="Picture 9" descr="C:\Users\David\AppData\Local\Microsoft\Windows\Temporary Internet Files\Content.IE5\WW07PLC3\MC900320824[1].wmf"/>
          <p:cNvPicPr>
            <a:picLocks noChangeAspect="1" noChangeArrowheads="1"/>
          </p:cNvPicPr>
          <p:nvPr/>
        </p:nvPicPr>
        <p:blipFill>
          <a:blip r:embed="rId3" cstate="print"/>
          <a:srcRect/>
          <a:stretch>
            <a:fillRect/>
          </a:stretch>
        </p:blipFill>
        <p:spPr bwMode="auto">
          <a:xfrm>
            <a:off x="4876800" y="3156466"/>
            <a:ext cx="1524000" cy="1447800"/>
          </a:xfrm>
          <a:prstGeom prst="rect">
            <a:avLst/>
          </a:prstGeom>
          <a:noFill/>
        </p:spPr>
      </p:pic>
    </p:spTree>
    <p:extLst>
      <p:ext uri="{BB962C8B-B14F-4D97-AF65-F5344CB8AC3E}">
        <p14:creationId xmlns:p14="http://schemas.microsoft.com/office/powerpoint/2010/main" val="1869118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David\AppData\Local\Microsoft\Windows\Temporary Internet Files\Content.IE5\XH8HMBJS\MC900121043[1].wmf"/>
          <p:cNvPicPr>
            <a:picLocks noChangeAspect="1" noChangeArrowheads="1"/>
          </p:cNvPicPr>
          <p:nvPr/>
        </p:nvPicPr>
        <p:blipFill>
          <a:blip r:embed="rId2" cstate="print"/>
          <a:srcRect/>
          <a:stretch>
            <a:fillRect/>
          </a:stretch>
        </p:blipFill>
        <p:spPr bwMode="auto">
          <a:xfrm>
            <a:off x="266700" y="876300"/>
            <a:ext cx="8610600" cy="5105400"/>
          </a:xfrm>
          <a:prstGeom prst="rect">
            <a:avLst/>
          </a:prstGeom>
          <a:noFill/>
        </p:spPr>
      </p:pic>
      <p:sp>
        <p:nvSpPr>
          <p:cNvPr id="3" name="TextBox 2"/>
          <p:cNvSpPr txBox="1"/>
          <p:nvPr/>
        </p:nvSpPr>
        <p:spPr>
          <a:xfrm rot="12318640">
            <a:off x="2945198" y="2378045"/>
            <a:ext cx="2090637" cy="95410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smtClean="0">
                <a:latin typeface="Jokerman" pitchFamily="82" charset="0"/>
              </a:rPr>
              <a:t>Presenter</a:t>
            </a:r>
          </a:p>
          <a:p>
            <a:r>
              <a:rPr lang="en-US" sz="2800" dirty="0" smtClean="0">
                <a:latin typeface="Jokerman" pitchFamily="82" charset="0"/>
              </a:rPr>
              <a:t>Proficient</a:t>
            </a:r>
            <a:r>
              <a:rPr lang="en-US" sz="2800" dirty="0" smtClean="0">
                <a:latin typeface="Jokerman" pitchFamily="82" charset="0"/>
              </a:rPr>
              <a:t>!</a:t>
            </a:r>
            <a:endParaRPr lang="en-US" sz="2800" dirty="0">
              <a:latin typeface="Jokerman" pitchFamily="82" charset="0"/>
            </a:endParaRPr>
          </a:p>
        </p:txBody>
      </p:sp>
    </p:spTree>
    <p:extLst>
      <p:ext uri="{BB962C8B-B14F-4D97-AF65-F5344CB8AC3E}">
        <p14:creationId xmlns:p14="http://schemas.microsoft.com/office/powerpoint/2010/main" val="31982608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685800" y="685800"/>
            <a:ext cx="7772400" cy="1470025"/>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400" dirty="0" smtClean="0"/>
              <a:t>How is </a:t>
            </a:r>
            <a:r>
              <a:rPr lang="en-US" sz="4400" dirty="0" smtClean="0"/>
              <a:t>PDE </a:t>
            </a:r>
            <a:r>
              <a:rPr lang="en-US" sz="4400" dirty="0" smtClean="0"/>
              <a:t>planning to implement the SLO </a:t>
            </a:r>
            <a:r>
              <a:rPr lang="en-US" sz="4400" dirty="0" smtClean="0"/>
              <a:t>process</a:t>
            </a:r>
            <a:r>
              <a:rPr lang="en-US" sz="4400" dirty="0" smtClean="0"/>
              <a:t>?</a:t>
            </a:r>
            <a:endParaRPr lang="en-US" sz="4400" dirty="0"/>
          </a:p>
        </p:txBody>
      </p:sp>
      <p:sp>
        <p:nvSpPr>
          <p:cNvPr id="3" name="Subtitle 2"/>
          <p:cNvSpPr>
            <a:spLocks noGrp="1"/>
          </p:cNvSpPr>
          <p:nvPr/>
        </p:nvSpPr>
        <p:spPr>
          <a:xfrm>
            <a:off x="1295400" y="2362200"/>
            <a:ext cx="6400800" cy="38100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  </a:t>
            </a:r>
            <a:endParaRPr lang="en-US" dirty="0"/>
          </a:p>
        </p:txBody>
      </p:sp>
      <p:pic>
        <p:nvPicPr>
          <p:cNvPr id="4" name="Picture 3" descr="C:\Users\David\AppData\Local\Microsoft\Windows\Temporary Internet Files\Content.IE5\WW07PLC3\MM900283642[1].gif"/>
          <p:cNvPicPr>
            <a:picLocks noChangeAspect="1" noChangeArrowheads="1" noCrop="1"/>
          </p:cNvPicPr>
          <p:nvPr/>
        </p:nvPicPr>
        <p:blipFill>
          <a:blip r:embed="rId2" cstate="print"/>
          <a:srcRect/>
          <a:stretch>
            <a:fillRect/>
          </a:stretch>
        </p:blipFill>
        <p:spPr bwMode="auto">
          <a:xfrm>
            <a:off x="3005137" y="2163082"/>
            <a:ext cx="2981325" cy="3407229"/>
          </a:xfrm>
          <a:prstGeom prst="rect">
            <a:avLst/>
          </a:prstGeom>
          <a:noFill/>
        </p:spPr>
      </p:pic>
    </p:spTree>
    <p:extLst>
      <p:ext uri="{BB962C8B-B14F-4D97-AF65-F5344CB8AC3E}">
        <p14:creationId xmlns:p14="http://schemas.microsoft.com/office/powerpoint/2010/main" val="6382465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685800" y="876300"/>
            <a:ext cx="7772400" cy="1470025"/>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600" dirty="0" smtClean="0"/>
              <a:t>1. Provide Models</a:t>
            </a:r>
            <a:endParaRPr lang="en-US" sz="6600" dirty="0"/>
          </a:p>
        </p:txBody>
      </p:sp>
      <p:sp>
        <p:nvSpPr>
          <p:cNvPr id="3" name="Subtitle 2"/>
          <p:cNvSpPr>
            <a:spLocks noGrp="1"/>
          </p:cNvSpPr>
          <p:nvPr/>
        </p:nvSpPr>
        <p:spPr>
          <a:xfrm>
            <a:off x="1371600" y="4229100"/>
            <a:ext cx="6400800" cy="1752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  </a:t>
            </a:r>
            <a:endParaRPr lang="en-US" dirty="0"/>
          </a:p>
        </p:txBody>
      </p:sp>
      <p:pic>
        <p:nvPicPr>
          <p:cNvPr id="4" name="Picture 3" descr="C:\Users\David\AppData\Local\Microsoft\Windows\Temporary Internet Files\Content.IE5\ISWMRN35\MC900330329[1].wmf"/>
          <p:cNvPicPr>
            <a:picLocks noChangeAspect="1" noChangeArrowheads="1"/>
          </p:cNvPicPr>
          <p:nvPr/>
        </p:nvPicPr>
        <p:blipFill>
          <a:blip r:embed="rId2" cstate="print"/>
          <a:srcRect/>
          <a:stretch>
            <a:fillRect/>
          </a:stretch>
        </p:blipFill>
        <p:spPr bwMode="auto">
          <a:xfrm>
            <a:off x="1371600" y="2086639"/>
            <a:ext cx="6528681" cy="3437861"/>
          </a:xfrm>
          <a:prstGeom prst="rect">
            <a:avLst/>
          </a:prstGeom>
          <a:noFill/>
        </p:spPr>
      </p:pic>
    </p:spTree>
    <p:extLst>
      <p:ext uri="{BB962C8B-B14F-4D97-AF65-F5344CB8AC3E}">
        <p14:creationId xmlns:p14="http://schemas.microsoft.com/office/powerpoint/2010/main" val="27382598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381000" y="304800"/>
            <a:ext cx="7772400" cy="990600"/>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400" dirty="0" smtClean="0"/>
              <a:t>2. Provide Assessment Literacy</a:t>
            </a:r>
            <a:endParaRPr lang="en-US" sz="4400" dirty="0"/>
          </a:p>
        </p:txBody>
      </p:sp>
      <p:sp>
        <p:nvSpPr>
          <p:cNvPr id="3" name="Subtitle 2"/>
          <p:cNvSpPr>
            <a:spLocks noGrp="1"/>
          </p:cNvSpPr>
          <p:nvPr/>
        </p:nvSpPr>
        <p:spPr>
          <a:xfrm>
            <a:off x="3581400" y="1752600"/>
            <a:ext cx="5105400" cy="1371600"/>
          </a:xfrm>
          <a:prstGeom prst="rect">
            <a:avLst/>
          </a:prstGeom>
        </p:spPr>
        <p:txBody>
          <a:bodyPr vert="horz" lIns="91440" tIns="45720" rIns="91440" bIns="45720" rtlCol="0">
            <a:normAutofit lnSpcReduction="1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 </a:t>
            </a:r>
            <a:r>
              <a:rPr lang="en-US" sz="4400" dirty="0" smtClean="0"/>
              <a:t>Dr. J.P </a:t>
            </a:r>
            <a:r>
              <a:rPr lang="en-US" sz="4400" dirty="0" err="1" smtClean="0"/>
              <a:t>Beaudoin</a:t>
            </a:r>
            <a:endParaRPr lang="en-US" sz="4400" dirty="0" smtClean="0"/>
          </a:p>
          <a:p>
            <a:r>
              <a:rPr lang="en-US" sz="4400" dirty="0" smtClean="0"/>
              <a:t>Research In Action</a:t>
            </a:r>
          </a:p>
          <a:p>
            <a:endParaRPr lang="en-US" sz="4400" dirty="0"/>
          </a:p>
        </p:txBody>
      </p:sp>
      <p:pic>
        <p:nvPicPr>
          <p:cNvPr id="4" name="Picture 3" descr="C:\Users\David\AppData\Local\Microsoft\Windows\Temporary Internet Files\Content.IE5\ISWMRN35\MC900078765[1].wmf"/>
          <p:cNvPicPr>
            <a:picLocks noChangeAspect="1" noChangeArrowheads="1"/>
          </p:cNvPicPr>
          <p:nvPr/>
        </p:nvPicPr>
        <p:blipFill>
          <a:blip r:embed="rId2" cstate="print"/>
          <a:srcRect/>
          <a:stretch>
            <a:fillRect/>
          </a:stretch>
        </p:blipFill>
        <p:spPr bwMode="auto">
          <a:xfrm>
            <a:off x="838200" y="1143000"/>
            <a:ext cx="2822575" cy="2543175"/>
          </a:xfrm>
          <a:prstGeom prst="rect">
            <a:avLst/>
          </a:prstGeom>
          <a:noFill/>
        </p:spPr>
      </p:pic>
      <p:sp>
        <p:nvSpPr>
          <p:cNvPr id="5" name="Subtitle 2"/>
          <p:cNvSpPr txBox="1">
            <a:spLocks/>
          </p:cNvSpPr>
          <p:nvPr/>
        </p:nvSpPr>
        <p:spPr>
          <a:xfrm>
            <a:off x="685800" y="3962400"/>
            <a:ext cx="8077200" cy="2590800"/>
          </a:xfrm>
          <a:prstGeom prst="rect">
            <a:avLst/>
          </a:prstGeom>
        </p:spPr>
        <p:txBody>
          <a:bodyPr vert="horz" lIns="91440" tIns="45720" rIns="91440" bIns="45720" rtlCol="0">
            <a:normAutofit fontScale="625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100" u="sng" dirty="0" smtClean="0"/>
              <a:t>Student Achievement Measures Development</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100" dirty="0" smtClean="0"/>
              <a:t>Design and Purpose, Item Specification,  Test Blueprint, Scoring Keys,  Operational Forms &amp; Administrative Guidelines, Form Review</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3100" u="sng" dirty="0" smtClean="0"/>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100" u="sng" dirty="0" smtClean="0"/>
              <a:t>SLO Template Development</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100" dirty="0" smtClean="0"/>
              <a:t>Design and Development</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3100" u="sng" dirty="0" smtClean="0"/>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100" u="sng" dirty="0" smtClean="0"/>
              <a:t>Calibration and Quality Review</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100" dirty="0" smtClean="0"/>
              <a: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24230006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495300" y="365919"/>
            <a:ext cx="8229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800" dirty="0" smtClean="0"/>
              <a:t>Implementation Process to Date</a:t>
            </a:r>
            <a:endParaRPr lang="en-US" sz="4800" dirty="0"/>
          </a:p>
        </p:txBody>
      </p:sp>
      <p:sp>
        <p:nvSpPr>
          <p:cNvPr id="3" name="Content Placeholder 2"/>
          <p:cNvSpPr>
            <a:spLocks noGrp="1"/>
          </p:cNvSpPr>
          <p:nvPr/>
        </p:nvSpPr>
        <p:spPr>
          <a:xfrm>
            <a:off x="419100" y="1843881"/>
            <a:ext cx="8229600" cy="46482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514350" indent="-514350">
              <a:buAutoNum type="arabicPeriod"/>
            </a:pPr>
            <a:r>
              <a:rPr lang="en-US" sz="3200" dirty="0" smtClean="0"/>
              <a:t>Research from other states and educational resources (RSN, REL, CTAC, Center For Assessment, </a:t>
            </a:r>
            <a:r>
              <a:rPr lang="en-US" sz="3200" dirty="0" err="1" smtClean="0"/>
              <a:t>MACC@WestEd</a:t>
            </a:r>
            <a:r>
              <a:rPr lang="en-US" sz="3200" dirty="0" smtClean="0"/>
              <a:t>, CTCURRICULUM.ORG</a:t>
            </a:r>
            <a:r>
              <a:rPr lang="en-US" sz="3200" dirty="0" smtClean="0"/>
              <a:t>, etc.)</a:t>
            </a:r>
          </a:p>
          <a:p>
            <a:pPr marL="514350" indent="-514350">
              <a:buNone/>
            </a:pPr>
            <a:endParaRPr lang="en-US" sz="3200" dirty="0" smtClean="0"/>
          </a:p>
          <a:p>
            <a:pPr marL="514350" indent="-514350">
              <a:buNone/>
            </a:pPr>
            <a:r>
              <a:rPr lang="en-US" sz="3200" dirty="0" smtClean="0"/>
              <a:t>2.  Develop the SLO process</a:t>
            </a:r>
          </a:p>
          <a:p>
            <a:pPr marL="514350" indent="-514350">
              <a:buAutoNum type="arabicPeriod"/>
            </a:pPr>
            <a:endParaRPr lang="en-US" sz="3200" dirty="0" smtClean="0"/>
          </a:p>
          <a:p>
            <a:pPr marL="514350" indent="-514350">
              <a:buNone/>
            </a:pPr>
            <a:r>
              <a:rPr lang="en-US" sz="3200" dirty="0" smtClean="0"/>
              <a:t>3.  Create models through practitioner development groups</a:t>
            </a:r>
          </a:p>
          <a:p>
            <a:pPr marL="514350" indent="-514350">
              <a:buNone/>
            </a:pPr>
            <a:endParaRPr lang="en-US" sz="3200" dirty="0"/>
          </a:p>
        </p:txBody>
      </p:sp>
    </p:spTree>
    <p:extLst>
      <p:ext uri="{BB962C8B-B14F-4D97-AF65-F5344CB8AC3E}">
        <p14:creationId xmlns:p14="http://schemas.microsoft.com/office/powerpoint/2010/main" val="15734384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419100" y="266700"/>
            <a:ext cx="8229600" cy="1676400"/>
          </a:xfrm>
          <a:prstGeom prst="rect">
            <a:avLst/>
          </a:prstGeom>
        </p:spPr>
        <p:style>
          <a:lnRef idx="1">
            <a:schemeClr val="dk1"/>
          </a:lnRef>
          <a:fillRef idx="3">
            <a:schemeClr val="dk1"/>
          </a:fillRef>
          <a:effectRef idx="2">
            <a:schemeClr val="dk1"/>
          </a:effectRef>
          <a:fontRef idx="minor">
            <a:schemeClr val="lt1"/>
          </a:fontRef>
        </p:style>
        <p:txBody>
          <a:bodyPr vert="horz" lIns="91440" tIns="45720" rIns="91440" bIns="45720" rtlCol="0" anchor="ctr">
            <a:normAutofit fontScale="975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rgbClr val="FF0000"/>
                </a:solidFill>
              </a:rPr>
              <a:t/>
            </a:r>
            <a:br>
              <a:rPr lang="en-US" dirty="0" smtClean="0">
                <a:solidFill>
                  <a:srgbClr val="FF0000"/>
                </a:solidFill>
              </a:rPr>
            </a:br>
            <a:r>
              <a:rPr lang="en-US" sz="2900" dirty="0" smtClean="0">
                <a:solidFill>
                  <a:srgbClr val="FF0000"/>
                </a:solidFill>
              </a:rPr>
              <a:t>Vet, clean and repair the models for presentation</a:t>
            </a:r>
            <a:r>
              <a:rPr lang="en-US" dirty="0" smtClean="0"/>
              <a:t/>
            </a:r>
            <a:br>
              <a:rPr lang="en-US" dirty="0" smtClean="0"/>
            </a:br>
            <a:endParaRPr lang="en-US" dirty="0"/>
          </a:p>
        </p:txBody>
      </p:sp>
      <p:sp>
        <p:nvSpPr>
          <p:cNvPr id="3" name="Content Placeholder 2"/>
          <p:cNvSpPr>
            <a:spLocks noGrp="1"/>
          </p:cNvSpPr>
          <p:nvPr/>
        </p:nvSpPr>
        <p:spPr>
          <a:xfrm>
            <a:off x="495300" y="1943100"/>
            <a:ext cx="8229600" cy="4373563"/>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 typeface="Wingdings" pitchFamily="2" charset="2"/>
              <a:buChar char="§"/>
            </a:pPr>
            <a:r>
              <a:rPr lang="en-US" sz="3600" dirty="0" smtClean="0"/>
              <a:t>Develop online resources to create SLOs</a:t>
            </a:r>
          </a:p>
          <a:p>
            <a:pPr>
              <a:buFont typeface="Wingdings" pitchFamily="2" charset="2"/>
              <a:buChar char="§"/>
            </a:pPr>
            <a:r>
              <a:rPr lang="en-US" sz="3600" dirty="0" smtClean="0"/>
              <a:t>Train IU and District level leaders</a:t>
            </a:r>
          </a:p>
          <a:p>
            <a:pPr>
              <a:buFont typeface="Wingdings" pitchFamily="2" charset="2"/>
              <a:buChar char="§"/>
            </a:pPr>
            <a:r>
              <a:rPr lang="en-US" sz="3600" dirty="0" smtClean="0"/>
              <a:t>Take a year to let everyone practice the process</a:t>
            </a:r>
          </a:p>
          <a:p>
            <a:pPr>
              <a:buFont typeface="Wingdings" pitchFamily="2" charset="2"/>
              <a:buChar char="§"/>
            </a:pPr>
            <a:r>
              <a:rPr lang="en-US" sz="3600" dirty="0"/>
              <a:t> </a:t>
            </a:r>
            <a:endParaRPr lang="en-US" sz="3600" dirty="0" smtClean="0"/>
          </a:p>
          <a:p>
            <a:pPr>
              <a:buNone/>
            </a:pPr>
            <a:endParaRPr lang="en-US" sz="3600" dirty="0" smtClean="0"/>
          </a:p>
          <a:p>
            <a:endParaRPr lang="en-US" dirty="0" smtClean="0"/>
          </a:p>
        </p:txBody>
      </p:sp>
      <p:sp>
        <p:nvSpPr>
          <p:cNvPr id="4" name="Bent Arrow 3"/>
          <p:cNvSpPr/>
          <p:nvPr/>
        </p:nvSpPr>
        <p:spPr>
          <a:xfrm rot="5400000">
            <a:off x="2171700" y="3162300"/>
            <a:ext cx="2438400" cy="44196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1634591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457200" y="232702"/>
            <a:ext cx="8229600" cy="1143000"/>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800" dirty="0" smtClean="0"/>
              <a:t>Relax.</a:t>
            </a:r>
            <a:endParaRPr lang="en-US" sz="4800" dirty="0"/>
          </a:p>
        </p:txBody>
      </p:sp>
      <p:sp>
        <p:nvSpPr>
          <p:cNvPr id="3" name="Content Placeholder 2"/>
          <p:cNvSpPr>
            <a:spLocks noGrp="1"/>
          </p:cNvSpPr>
          <p:nvPr/>
        </p:nvSpPr>
        <p:spPr>
          <a:xfrm>
            <a:off x="457200" y="1558264"/>
            <a:ext cx="8229600" cy="4525963"/>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None/>
            </a:pPr>
            <a:r>
              <a:rPr lang="en-US" dirty="0" smtClean="0"/>
              <a:t> </a:t>
            </a:r>
            <a:endParaRPr lang="en-US" dirty="0"/>
          </a:p>
        </p:txBody>
      </p:sp>
      <p:pic>
        <p:nvPicPr>
          <p:cNvPr id="4" name="Picture 3" descr="C:\Users\David\AppData\Local\Microsoft\Windows\Temporary Internet Files\Content.IE5\WW07PLC3\MC900437986[1].wmf"/>
          <p:cNvPicPr>
            <a:picLocks noChangeAspect="1" noChangeArrowheads="1"/>
          </p:cNvPicPr>
          <p:nvPr/>
        </p:nvPicPr>
        <p:blipFill>
          <a:blip r:embed="rId2" cstate="print"/>
          <a:srcRect/>
          <a:stretch>
            <a:fillRect/>
          </a:stretch>
        </p:blipFill>
        <p:spPr bwMode="auto">
          <a:xfrm>
            <a:off x="609600" y="1530077"/>
            <a:ext cx="4612104" cy="3096014"/>
          </a:xfrm>
          <a:prstGeom prst="rect">
            <a:avLst/>
          </a:prstGeom>
          <a:noFill/>
        </p:spPr>
      </p:pic>
      <p:sp>
        <p:nvSpPr>
          <p:cNvPr id="5" name="TextBox 3"/>
          <p:cNvSpPr txBox="1"/>
          <p:nvPr/>
        </p:nvSpPr>
        <p:spPr>
          <a:xfrm>
            <a:off x="1717757" y="6083216"/>
            <a:ext cx="5708486" cy="5232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smtClean="0"/>
              <a:t>(The </a:t>
            </a:r>
            <a:r>
              <a:rPr lang="en-US" sz="2800" dirty="0" smtClean="0"/>
              <a:t>process materials will be online!)</a:t>
            </a:r>
            <a:endParaRPr lang="en-US" sz="2800" dirty="0"/>
          </a:p>
        </p:txBody>
      </p:sp>
      <p:pic>
        <p:nvPicPr>
          <p:cNvPr id="6" name="Picture 5" descr="C:\Users\David\AppData\Local\Microsoft\Windows\Temporary Internet Files\Content.IE5\QR25DZUJ\MC900198182[1].wmf"/>
          <p:cNvPicPr>
            <a:picLocks noChangeAspect="1" noChangeArrowheads="1"/>
          </p:cNvPicPr>
          <p:nvPr/>
        </p:nvPicPr>
        <p:blipFill>
          <a:blip r:embed="rId3" cstate="print"/>
          <a:srcRect/>
          <a:stretch>
            <a:fillRect/>
          </a:stretch>
        </p:blipFill>
        <p:spPr bwMode="auto">
          <a:xfrm>
            <a:off x="4267200" y="2520677"/>
            <a:ext cx="4314032" cy="3562539"/>
          </a:xfrm>
          <a:prstGeom prst="rect">
            <a:avLst/>
          </a:prstGeom>
          <a:noFill/>
        </p:spPr>
      </p:pic>
    </p:spTree>
    <p:extLst>
      <p:ext uri="{BB962C8B-B14F-4D97-AF65-F5344CB8AC3E}">
        <p14:creationId xmlns:p14="http://schemas.microsoft.com/office/powerpoint/2010/main" val="3707662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srcRect/>
          <a:stretch>
            <a:fillRect/>
          </a:stretch>
        </p:blipFill>
        <p:spPr bwMode="auto">
          <a:xfrm>
            <a:off x="2286000" y="1714500"/>
            <a:ext cx="4572000" cy="3429000"/>
          </a:xfrm>
          <a:prstGeom prst="rect">
            <a:avLst/>
          </a:prstGeom>
          <a:noFill/>
          <a:ln w="9525">
            <a:noFill/>
            <a:miter lim="800000"/>
            <a:headEnd/>
            <a:tailEnd/>
          </a:ln>
          <a:effectLst/>
        </p:spPr>
      </p:pic>
      <p:pic>
        <p:nvPicPr>
          <p:cNvPr id="3" name="Picture 2"/>
          <p:cNvPicPr>
            <a:picLocks noChangeAspect="1" noChangeArrowheads="1"/>
          </p:cNvPicPr>
          <p:nvPr/>
        </p:nvPicPr>
        <p:blipFill>
          <a:blip r:embed="rId2" cstate="print"/>
          <a:srcRect/>
          <a:stretch>
            <a:fillRect/>
          </a:stretch>
        </p:blipFill>
        <p:spPr bwMode="auto">
          <a:xfrm>
            <a:off x="2286000" y="1714500"/>
            <a:ext cx="4572000" cy="3429000"/>
          </a:xfrm>
          <a:prstGeom prst="rect">
            <a:avLst/>
          </a:prstGeom>
          <a:noFill/>
          <a:ln w="9525">
            <a:noFill/>
            <a:miter lim="800000"/>
            <a:headEnd/>
            <a:tailEnd/>
          </a:ln>
          <a:effectLst/>
        </p:spPr>
      </p:pic>
      <p:pic>
        <p:nvPicPr>
          <p:cNvPr id="4" name="Picture 3"/>
          <p:cNvPicPr>
            <a:picLocks noChangeAspect="1" noChangeArrowheads="1"/>
          </p:cNvPicPr>
          <p:nvPr/>
        </p:nvPicPr>
        <p:blipFill>
          <a:blip r:embed="rId2" cstate="print"/>
          <a:srcRect/>
          <a:stretch>
            <a:fillRect/>
          </a:stretch>
        </p:blipFill>
        <p:spPr bwMode="auto">
          <a:xfrm>
            <a:off x="2286000" y="1714500"/>
            <a:ext cx="4572000" cy="3429000"/>
          </a:xfrm>
          <a:prstGeom prst="rect">
            <a:avLst/>
          </a:prstGeom>
          <a:noFill/>
          <a:ln w="9525">
            <a:noFill/>
            <a:miter lim="800000"/>
            <a:headEnd/>
            <a:tailEnd/>
          </a:ln>
          <a:effectLst/>
        </p:spPr>
      </p:pic>
      <p:pic>
        <p:nvPicPr>
          <p:cNvPr id="5" name="Picture 4"/>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p:spPr>
      </p:pic>
    </p:spTree>
    <p:extLst>
      <p:ext uri="{BB962C8B-B14F-4D97-AF65-F5344CB8AC3E}">
        <p14:creationId xmlns:p14="http://schemas.microsoft.com/office/powerpoint/2010/main" val="36672299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267" y="762000"/>
            <a:ext cx="8229600" cy="1143000"/>
          </a:xfrm>
        </p:spPr>
        <p:style>
          <a:lnRef idx="1">
            <a:schemeClr val="accent6"/>
          </a:lnRef>
          <a:fillRef idx="2">
            <a:schemeClr val="accent6"/>
          </a:fillRef>
          <a:effectRef idx="1">
            <a:schemeClr val="accent6"/>
          </a:effectRef>
          <a:fontRef idx="minor">
            <a:schemeClr val="dk1"/>
          </a:fontRef>
        </p:style>
        <p:txBody>
          <a:bodyPr/>
          <a:lstStyle/>
          <a:p>
            <a:r>
              <a:rPr lang="en-US" dirty="0" smtClean="0"/>
              <a:t>Online Template and Materials</a:t>
            </a:r>
            <a:endParaRPr lang="en-US" dirty="0"/>
          </a:p>
        </p:txBody>
      </p:sp>
      <p:sp>
        <p:nvSpPr>
          <p:cNvPr id="3" name="Title 1"/>
          <p:cNvSpPr txBox="1">
            <a:spLocks/>
          </p:cNvSpPr>
          <p:nvPr/>
        </p:nvSpPr>
        <p:spPr>
          <a:xfrm>
            <a:off x="431800" y="2667000"/>
            <a:ext cx="8229600" cy="1143000"/>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dirty="0"/>
              <a:t>r</a:t>
            </a:r>
            <a:r>
              <a:rPr lang="en-US" dirty="0" smtClean="0"/>
              <a:t>ia2001.org</a:t>
            </a:r>
            <a:endParaRPr lang="en-US" dirty="0"/>
          </a:p>
        </p:txBody>
      </p:sp>
      <p:sp>
        <p:nvSpPr>
          <p:cNvPr id="4" name="Title 1"/>
          <p:cNvSpPr txBox="1">
            <a:spLocks/>
          </p:cNvSpPr>
          <p:nvPr/>
        </p:nvSpPr>
        <p:spPr>
          <a:xfrm>
            <a:off x="381000" y="4572000"/>
            <a:ext cx="8229600" cy="11430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dirty="0" smtClean="0"/>
              <a:t>Note the Helpdesk Mouse-overs</a:t>
            </a:r>
            <a:endParaRPr lang="en-US" dirty="0"/>
          </a:p>
        </p:txBody>
      </p:sp>
    </p:spTree>
    <p:extLst>
      <p:ext uri="{BB962C8B-B14F-4D97-AF65-F5344CB8AC3E}">
        <p14:creationId xmlns:p14="http://schemas.microsoft.com/office/powerpoint/2010/main" val="5501942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lue 50% bottom banner"/>
          <p:cNvPicPr>
            <a:picLocks noChangeAspect="1" noChangeArrowheads="1"/>
          </p:cNvPicPr>
          <p:nvPr/>
        </p:nvPicPr>
        <p:blipFill>
          <a:blip r:embed="rId2" cstate="print"/>
          <a:srcRect/>
          <a:stretch>
            <a:fillRect/>
          </a:stretch>
        </p:blipFill>
        <p:spPr bwMode="auto">
          <a:xfrm>
            <a:off x="457200" y="6097587"/>
            <a:ext cx="8229600" cy="377825"/>
          </a:xfrm>
          <a:prstGeom prst="rect">
            <a:avLst/>
          </a:prstGeom>
          <a:noFill/>
          <a:ln w="9525">
            <a:noFill/>
            <a:miter lim="800000"/>
            <a:headEnd/>
            <a:tailEnd/>
          </a:ln>
        </p:spPr>
      </p:pic>
      <p:grpSp>
        <p:nvGrpSpPr>
          <p:cNvPr id="3" name="Group 2"/>
          <p:cNvGrpSpPr/>
          <p:nvPr/>
        </p:nvGrpSpPr>
        <p:grpSpPr>
          <a:xfrm>
            <a:off x="446088" y="382587"/>
            <a:ext cx="8240712" cy="660400"/>
            <a:chOff x="446088" y="381000"/>
            <a:chExt cx="8240712" cy="660400"/>
          </a:xfrm>
        </p:grpSpPr>
        <p:pic>
          <p:nvPicPr>
            <p:cNvPr id="11" name="Picture 10" descr="Education logo banner"/>
            <p:cNvPicPr>
              <a:picLocks noChangeAspect="1" noChangeArrowheads="1"/>
            </p:cNvPicPr>
            <p:nvPr/>
          </p:nvPicPr>
          <p:blipFill>
            <a:blip r:embed="rId3" cstate="print"/>
            <a:srcRect/>
            <a:stretch>
              <a:fillRect/>
            </a:stretch>
          </p:blipFill>
          <p:spPr bwMode="auto">
            <a:xfrm>
              <a:off x="446088" y="381000"/>
              <a:ext cx="8240712" cy="660400"/>
            </a:xfrm>
            <a:prstGeom prst="rect">
              <a:avLst/>
            </a:prstGeom>
            <a:noFill/>
            <a:ln w="9525">
              <a:noFill/>
              <a:miter lim="800000"/>
              <a:headEnd/>
              <a:tailEnd/>
            </a:ln>
          </p:spPr>
        </p:pic>
        <p:sp>
          <p:nvSpPr>
            <p:cNvPr id="12" name="TextBox 11"/>
            <p:cNvSpPr txBox="1">
              <a:spLocks noChangeArrowheads="1"/>
            </p:cNvSpPr>
            <p:nvPr/>
          </p:nvSpPr>
          <p:spPr>
            <a:xfrm>
              <a:off x="457200" y="457200"/>
              <a:ext cx="5791200" cy="381000"/>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solidFill>
                    <a:schemeClr val="bg1"/>
                  </a:solidFill>
                  <a:latin typeface="Verdana" pitchFamily="34" charset="0"/>
                </a:rPr>
                <a:t>Educator Effectiveness: SLO</a:t>
              </a:r>
            </a:p>
          </p:txBody>
        </p:sp>
      </p:grpSp>
      <p:sp>
        <p:nvSpPr>
          <p:cNvPr id="4" name="Rectangle 3"/>
          <p:cNvSpPr/>
          <p:nvPr/>
        </p:nvSpPr>
        <p:spPr>
          <a:xfrm>
            <a:off x="0" y="1328129"/>
            <a:ext cx="9144000" cy="70788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000" u="sng" dirty="0" smtClean="0">
                <a:solidFill>
                  <a:schemeClr val="accent1">
                    <a:lumMod val="75000"/>
                  </a:schemeClr>
                </a:solidFill>
              </a:rPr>
              <a:t>SLO Resources</a:t>
            </a:r>
            <a:endParaRPr lang="en-US" sz="4000" dirty="0"/>
          </a:p>
        </p:txBody>
      </p:sp>
      <p:sp>
        <p:nvSpPr>
          <p:cNvPr id="5" name="Rectangle 4"/>
          <p:cNvSpPr/>
          <p:nvPr/>
        </p:nvSpPr>
        <p:spPr>
          <a:xfrm>
            <a:off x="489149" y="2059098"/>
            <a:ext cx="8229600" cy="3693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hlinkClick r:id="rId4"/>
              </a:rPr>
              <a:t>http://nassauboces.org/Page/1667</a:t>
            </a:r>
            <a:endParaRPr lang="en-US" dirty="0" smtClean="0"/>
          </a:p>
        </p:txBody>
      </p:sp>
      <p:sp>
        <p:nvSpPr>
          <p:cNvPr id="6" name="Rectangle 5"/>
          <p:cNvSpPr/>
          <p:nvPr/>
        </p:nvSpPr>
        <p:spPr>
          <a:xfrm>
            <a:off x="485274" y="2639782"/>
            <a:ext cx="8305800" cy="64633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hlinkClick r:id="rId5"/>
              </a:rPr>
              <a:t>http://www.riseindiana.org/sites/default/files/files/RISE%201.0/Student%20Learning%20Objectives%20Handbook%201%200%20FINAL.pdf</a:t>
            </a:r>
            <a:endParaRPr lang="en-US" dirty="0" smtClean="0"/>
          </a:p>
        </p:txBody>
      </p:sp>
      <p:sp>
        <p:nvSpPr>
          <p:cNvPr id="7" name="Rectangle 6"/>
          <p:cNvSpPr/>
          <p:nvPr/>
        </p:nvSpPr>
        <p:spPr>
          <a:xfrm>
            <a:off x="446088" y="3735387"/>
            <a:ext cx="8229600" cy="3693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hlinkClick r:id="rId6"/>
              </a:rPr>
              <a:t>http://www.ride.ri.gov/EducatorQuality/EducatorEvaluation/SLO.aspx</a:t>
            </a:r>
            <a:endParaRPr lang="en-US" dirty="0" smtClean="0"/>
          </a:p>
        </p:txBody>
      </p:sp>
      <p:sp>
        <p:nvSpPr>
          <p:cNvPr id="8" name="Rectangle 7"/>
          <p:cNvSpPr/>
          <p:nvPr/>
        </p:nvSpPr>
        <p:spPr>
          <a:xfrm>
            <a:off x="457200" y="4264322"/>
            <a:ext cx="8229600" cy="64633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hlinkClick r:id="rId7"/>
              </a:rPr>
              <a:t>http://www.gadoe.org/School-Improvement/Teacher-and-Leader-Effectiveness/Documents/SLO%20Manual.pdf</a:t>
            </a:r>
            <a:endParaRPr lang="en-US" dirty="0" smtClean="0"/>
          </a:p>
        </p:txBody>
      </p:sp>
      <p:sp>
        <p:nvSpPr>
          <p:cNvPr id="9" name="Rectangle 8"/>
          <p:cNvSpPr/>
          <p:nvPr/>
        </p:nvSpPr>
        <p:spPr>
          <a:xfrm>
            <a:off x="561474" y="5071256"/>
            <a:ext cx="8229600" cy="64633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Assessment Development Resource:</a:t>
            </a:r>
          </a:p>
          <a:p>
            <a:pPr algn="ctr"/>
            <a:r>
              <a:rPr lang="en-US" dirty="0" smtClean="0"/>
              <a:t>beta.ctcurriculum.org</a:t>
            </a:r>
            <a:endParaRPr lang="en-US" dirty="0"/>
          </a:p>
        </p:txBody>
      </p:sp>
      <p:sp>
        <p:nvSpPr>
          <p:cNvPr id="10" name="TextBox 11"/>
          <p:cNvSpPr txBox="1"/>
          <p:nvPr/>
        </p:nvSpPr>
        <p:spPr>
          <a:xfrm>
            <a:off x="440410" y="3291213"/>
            <a:ext cx="6934912"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hlinkClick r:id="rId8"/>
              </a:rPr>
              <a:t>http://www.louisianaschools.net/compass/student_learning_goals.html</a:t>
            </a:r>
            <a:endParaRPr lang="en-US" dirty="0" smtClean="0"/>
          </a:p>
          <a:p>
            <a:endParaRPr lang="en-US" dirty="0" smtClean="0"/>
          </a:p>
        </p:txBody>
      </p:sp>
    </p:spTree>
    <p:extLst>
      <p:ext uri="{BB962C8B-B14F-4D97-AF65-F5344CB8AC3E}">
        <p14:creationId xmlns:p14="http://schemas.microsoft.com/office/powerpoint/2010/main" val="22749396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David\AppData\Local\Microsoft\Windows\Temporary Internet Files\Content.IE5\QR25DZUJ\MC9000786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066800"/>
            <a:ext cx="1857375" cy="545623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David\AppData\Local\Microsoft\Windows\Temporary Internet Files\Content.IE5\WW07PLC3\MC90005396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0756" y="1752600"/>
            <a:ext cx="3418113" cy="3352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David\AppData\Local\Microsoft\Windows\Temporary Internet Files\Content.IE5\XH8HMBJS\MC90007871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152400"/>
            <a:ext cx="1622066"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18746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David\AppData\Local\Microsoft\Windows\Temporary Internet Files\Content.IE5\QR25DZUJ\MC900105222[1].wmf"/>
          <p:cNvPicPr>
            <a:picLocks noGrp="1" noChangeAspect="1" noChangeArrowheads="1"/>
          </p:cNvPicPr>
          <p:nvPr/>
        </p:nvPicPr>
        <p:blipFill>
          <a:blip r:embed="rId2" cstate="print"/>
          <a:srcRect/>
          <a:stretch>
            <a:fillRect/>
          </a:stretch>
        </p:blipFill>
        <p:spPr bwMode="auto">
          <a:xfrm>
            <a:off x="962360" y="719435"/>
            <a:ext cx="7219277" cy="3886199"/>
          </a:xfrm>
          <a:prstGeom prst="rect">
            <a:avLst/>
          </a:prstGeom>
          <a:noFill/>
        </p:spPr>
      </p:pic>
      <p:sp>
        <p:nvSpPr>
          <p:cNvPr id="4" name="TextBox 4"/>
          <p:cNvSpPr txBox="1"/>
          <p:nvPr/>
        </p:nvSpPr>
        <p:spPr>
          <a:xfrm>
            <a:off x="3629361" y="5215235"/>
            <a:ext cx="2236894" cy="92333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O David </a:t>
            </a:r>
            <a:r>
              <a:rPr lang="en-US" dirty="0" err="1" smtClean="0"/>
              <a:t>Deitz</a:t>
            </a:r>
            <a:endParaRPr lang="en-US" dirty="0" smtClean="0"/>
          </a:p>
          <a:p>
            <a:pPr algn="ctr"/>
            <a:r>
              <a:rPr lang="en-US" dirty="0" smtClean="0"/>
              <a:t>Consultant, PDE</a:t>
            </a:r>
          </a:p>
          <a:p>
            <a:pPr algn="ctr"/>
            <a:r>
              <a:rPr lang="en-US" dirty="0" smtClean="0"/>
              <a:t>oddeitz@comcast.net</a:t>
            </a:r>
            <a:endParaRPr lang="en-US" dirty="0"/>
          </a:p>
        </p:txBody>
      </p:sp>
    </p:spTree>
    <p:extLst>
      <p:ext uri="{BB962C8B-B14F-4D97-AF65-F5344CB8AC3E}">
        <p14:creationId xmlns:p14="http://schemas.microsoft.com/office/powerpoint/2010/main" val="665247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685800" y="152400"/>
            <a:ext cx="7772400" cy="1470025"/>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800" dirty="0" smtClean="0"/>
              <a:t>Observation/Evidence (50%)</a:t>
            </a:r>
            <a:endParaRPr lang="en-US" sz="4800" dirty="0"/>
          </a:p>
        </p:txBody>
      </p:sp>
      <p:sp>
        <p:nvSpPr>
          <p:cNvPr id="3" name="Subtitle 2"/>
          <p:cNvSpPr>
            <a:spLocks noGrp="1"/>
          </p:cNvSpPr>
          <p:nvPr/>
        </p:nvSpPr>
        <p:spPr>
          <a:xfrm>
            <a:off x="762000" y="1371600"/>
            <a:ext cx="5143500" cy="3505200"/>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400" dirty="0" smtClean="0">
                <a:solidFill>
                  <a:srgbClr val="C00000"/>
                </a:solidFill>
              </a:rPr>
              <a:t>Charlotte Danielson’s</a:t>
            </a:r>
          </a:p>
          <a:p>
            <a:r>
              <a:rPr lang="en-US" sz="5400" dirty="0" smtClean="0">
                <a:solidFill>
                  <a:srgbClr val="C00000"/>
                </a:solidFill>
              </a:rPr>
              <a:t>Framework for Teaching</a:t>
            </a:r>
            <a:endParaRPr lang="en-US" sz="5400" dirty="0">
              <a:solidFill>
                <a:srgbClr val="C00000"/>
              </a:solidFill>
            </a:endParaRPr>
          </a:p>
        </p:txBody>
      </p:sp>
      <p:sp>
        <p:nvSpPr>
          <p:cNvPr id="4" name="Title 1"/>
          <p:cNvSpPr txBox="1">
            <a:spLocks/>
          </p:cNvSpPr>
          <p:nvPr/>
        </p:nvSpPr>
        <p:spPr>
          <a:xfrm>
            <a:off x="685800" y="4953000"/>
            <a:ext cx="7772400" cy="1470025"/>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4 Domains, 22 Components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Principal/Evaluator Observes</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5" name="Picture 4" descr="C:\Users\David\AppData\Local\Microsoft\Windows\Temporary Internet Files\Content.IE5\XH8HMBJS\MC900250392[1].wmf"/>
          <p:cNvPicPr>
            <a:picLocks noChangeAspect="1" noChangeArrowheads="1"/>
          </p:cNvPicPr>
          <p:nvPr/>
        </p:nvPicPr>
        <p:blipFill>
          <a:blip r:embed="rId2" cstate="print"/>
          <a:srcRect/>
          <a:stretch>
            <a:fillRect/>
          </a:stretch>
        </p:blipFill>
        <p:spPr bwMode="auto">
          <a:xfrm>
            <a:off x="6019800" y="1905000"/>
            <a:ext cx="2322214" cy="2622487"/>
          </a:xfrm>
          <a:prstGeom prst="rect">
            <a:avLst/>
          </a:prstGeom>
          <a:noFill/>
        </p:spPr>
      </p:pic>
    </p:spTree>
    <p:extLst>
      <p:ext uri="{BB962C8B-B14F-4D97-AF65-F5344CB8AC3E}">
        <p14:creationId xmlns:p14="http://schemas.microsoft.com/office/powerpoint/2010/main" val="897737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nvSpPr>
        <p:spPr>
          <a:xfrm>
            <a:off x="399256" y="6157912"/>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eaLnBrk="1" hangingPunct="1"/>
            <a:fld id="{6B745C48-9E40-43FE-A7F8-496F7683B286}" type="slidenum">
              <a:rPr lang="en-US" smtClean="0"/>
              <a:pPr algn="l" eaLnBrk="1" hangingPunct="1"/>
              <a:t>7</a:t>
            </a:fld>
            <a:endParaRPr lang="en-US" smtClean="0"/>
          </a:p>
        </p:txBody>
      </p:sp>
      <p:sp>
        <p:nvSpPr>
          <p:cNvPr id="3" name="Title 1"/>
          <p:cNvSpPr>
            <a:spLocks noGrp="1"/>
          </p:cNvSpPr>
          <p:nvPr/>
        </p:nvSpPr>
        <p:spPr>
          <a:xfrm>
            <a:off x="399256" y="187325"/>
            <a:ext cx="8229600" cy="1143000"/>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Domain Focus— </a:t>
            </a:r>
            <a:br>
              <a:rPr lang="en-US" dirty="0" smtClean="0"/>
            </a:br>
            <a:r>
              <a:rPr lang="en-US" sz="1800" dirty="0" smtClean="0"/>
              <a:t>Adapted from Danielson’s </a:t>
            </a:r>
            <a:r>
              <a:rPr lang="en-US" sz="1800" i="1" dirty="0" smtClean="0"/>
              <a:t>Framework for Teaching</a:t>
            </a:r>
            <a:endParaRPr lang="en-US" sz="1800" dirty="0" smtClean="0"/>
          </a:p>
        </p:txBody>
      </p:sp>
      <p:sp>
        <p:nvSpPr>
          <p:cNvPr id="4" name="Slide Number Placeholder 3"/>
          <p:cNvSpPr txBox="1">
            <a:spLocks noGrp="1"/>
          </p:cNvSpPr>
          <p:nvPr/>
        </p:nvSpPr>
        <p:spPr bwMode="auto">
          <a:xfrm>
            <a:off x="7982744" y="6442075"/>
            <a:ext cx="99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28C139-D7A7-4503-82E6-6AB149F44539}" type="slidenum">
              <a:rPr lang="en-US" sz="1200" b="1">
                <a:solidFill>
                  <a:srgbClr val="FFFFFF"/>
                </a:solidFill>
                <a:latin typeface="Gill Sans"/>
                <a:ea typeface="MS PGothic" pitchFamily="34" charset="-128"/>
                <a:sym typeface="Gill Sans"/>
              </a:rPr>
              <a:pPr algn="r"/>
              <a:t>7</a:t>
            </a:fld>
            <a:endParaRPr lang="en-US" sz="1400" b="1">
              <a:solidFill>
                <a:srgbClr val="FFFFFF"/>
              </a:solidFill>
              <a:latin typeface="Gill Sans"/>
              <a:ea typeface="MS PGothic" pitchFamily="34" charset="-128"/>
              <a:sym typeface="Gill Sans"/>
            </a:endParaRPr>
          </a:p>
        </p:txBody>
      </p:sp>
      <p:pic>
        <p:nvPicPr>
          <p:cNvPr id="5" name="Picture 4" descr="D:\Documents and Settings\mdickar\Local Settings\Temporary Internet Files\Content.IE5\G1LJDDHY\MC900013091[1].wmf"/>
          <p:cNvPicPr>
            <a:picLocks noGrp="1"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551656" y="2351087"/>
            <a:ext cx="1255713" cy="1692275"/>
          </a:xfrm>
          <a:prstGeom prst="rect">
            <a:avLst/>
          </a:prstGeom>
        </p:spPr>
      </p:pic>
      <p:pic>
        <p:nvPicPr>
          <p:cNvPr id="6" name="Picture 5" descr="D:\Documents and Settings\mdickar\Local Settings\Temporary Internet Files\Content.IE5\G1LJDDHY\MC90001309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9056" y="2884487"/>
            <a:ext cx="1255713"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D:\Documents and Settings\mdickar\Local Settings\Temporary Internet Files\Content.IE5\G1LJDDHY\MC90001309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1256" y="3036887"/>
            <a:ext cx="1255713"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D:\Documents and Settings\mdickar\Local Settings\Temporary Internet Files\Content.IE5\G1LJDDHY\MC90001309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8656" y="2198687"/>
            <a:ext cx="1255713"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246856" y="1360487"/>
            <a:ext cx="2133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r>
              <a:rPr lang="en-US" sz="2400">
                <a:solidFill>
                  <a:srgbClr val="00B050"/>
                </a:solidFill>
                <a:latin typeface="Gill Sans"/>
                <a:ea typeface="ヒラギノ角ゴ ProN W3"/>
                <a:cs typeface="ヒラギノ角ゴ ProN W3"/>
                <a:sym typeface="Gill Sans"/>
              </a:rPr>
              <a:t>Planning and Preparation</a:t>
            </a:r>
          </a:p>
        </p:txBody>
      </p:sp>
      <p:sp>
        <p:nvSpPr>
          <p:cNvPr id="10" name="Rectangle 9"/>
          <p:cNvSpPr>
            <a:spLocks noChangeArrowheads="1"/>
          </p:cNvSpPr>
          <p:nvPr/>
        </p:nvSpPr>
        <p:spPr bwMode="auto">
          <a:xfrm>
            <a:off x="2228056" y="1970087"/>
            <a:ext cx="1981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2400" dirty="0">
                <a:solidFill>
                  <a:schemeClr val="accent4">
                    <a:lumMod val="75000"/>
                  </a:schemeClr>
                </a:solidFill>
                <a:latin typeface="Gill Sans"/>
                <a:ea typeface="ヒラギノ角ゴ ProN W3"/>
                <a:cs typeface="ヒラギノ角ゴ ProN W3"/>
                <a:sym typeface="Gill Sans"/>
              </a:rPr>
              <a:t>Classroom </a:t>
            </a:r>
          </a:p>
          <a:p>
            <a:pPr>
              <a:defRPr/>
            </a:pPr>
            <a:r>
              <a:rPr lang="en-US" sz="2400" dirty="0">
                <a:solidFill>
                  <a:schemeClr val="accent4">
                    <a:lumMod val="75000"/>
                  </a:schemeClr>
                </a:solidFill>
                <a:latin typeface="Gill Sans"/>
                <a:ea typeface="ヒラギノ角ゴ ProN W3"/>
                <a:cs typeface="ヒラギノ角ゴ ProN W3"/>
                <a:sym typeface="Gill Sans"/>
              </a:rPr>
              <a:t>Environment</a:t>
            </a:r>
          </a:p>
        </p:txBody>
      </p:sp>
      <p:sp>
        <p:nvSpPr>
          <p:cNvPr id="11" name="Rectangle 10"/>
          <p:cNvSpPr>
            <a:spLocks noChangeArrowheads="1"/>
          </p:cNvSpPr>
          <p:nvPr/>
        </p:nvSpPr>
        <p:spPr bwMode="auto">
          <a:xfrm>
            <a:off x="4818856" y="2427287"/>
            <a:ext cx="16049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a:solidFill>
                  <a:srgbClr val="D60093"/>
                </a:solidFill>
                <a:latin typeface="Gill Sans"/>
                <a:ea typeface="ヒラギノ角ゴ ProN W3"/>
                <a:cs typeface="ヒラギノ角ゴ ProN W3"/>
                <a:sym typeface="Gill Sans"/>
              </a:rPr>
              <a:t>Instruction</a:t>
            </a:r>
          </a:p>
        </p:txBody>
      </p:sp>
      <p:sp>
        <p:nvSpPr>
          <p:cNvPr id="12" name="Rectangle 11"/>
          <p:cNvSpPr>
            <a:spLocks noChangeArrowheads="1"/>
          </p:cNvSpPr>
          <p:nvPr/>
        </p:nvSpPr>
        <p:spPr bwMode="auto">
          <a:xfrm>
            <a:off x="6495256" y="1436687"/>
            <a:ext cx="2362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a:solidFill>
                  <a:srgbClr val="C00000"/>
                </a:solidFill>
                <a:latin typeface="Gill Sans"/>
                <a:ea typeface="ヒラギノ角ゴ ProN W3"/>
                <a:cs typeface="ヒラギノ角ゴ ProN W3"/>
                <a:sym typeface="Gill Sans"/>
              </a:rPr>
              <a:t>Professional</a:t>
            </a:r>
          </a:p>
          <a:p>
            <a:r>
              <a:rPr lang="en-US" sz="2400">
                <a:solidFill>
                  <a:srgbClr val="C00000"/>
                </a:solidFill>
                <a:latin typeface="Gill Sans"/>
                <a:ea typeface="ヒラギノ角ゴ ProN W3"/>
                <a:cs typeface="ヒラギノ角ゴ ProN W3"/>
                <a:sym typeface="Gill Sans"/>
              </a:rPr>
              <a:t>Responsibilities</a:t>
            </a:r>
          </a:p>
        </p:txBody>
      </p:sp>
      <p:sp>
        <p:nvSpPr>
          <p:cNvPr id="13" name="TextBox 33"/>
          <p:cNvSpPr txBox="1"/>
          <p:nvPr/>
        </p:nvSpPr>
        <p:spPr>
          <a:xfrm>
            <a:off x="170656" y="4027487"/>
            <a:ext cx="2209800" cy="1200150"/>
          </a:xfrm>
          <a:prstGeom prst="rect">
            <a:avLst/>
          </a:prstGeom>
          <a:no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dirty="0">
                <a:solidFill>
                  <a:srgbClr val="00B050"/>
                </a:solidFill>
                <a:latin typeface="+mn-lt"/>
                <a:ea typeface="ヒラギノ角ゴ ProN W3" pitchFamily="1" charset="-128"/>
                <a:cs typeface="ヒラギノ角ゴ ProN W3"/>
                <a:sym typeface="Gill Sans" pitchFamily="1" charset="0"/>
              </a:rPr>
              <a:t>What a teacher knows and does in preparation for teaching.</a:t>
            </a:r>
          </a:p>
        </p:txBody>
      </p:sp>
      <p:sp>
        <p:nvSpPr>
          <p:cNvPr id="14" name="Rectangle 13"/>
          <p:cNvSpPr/>
          <p:nvPr/>
        </p:nvSpPr>
        <p:spPr>
          <a:xfrm>
            <a:off x="2380456" y="4713287"/>
            <a:ext cx="1981200" cy="1477963"/>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dirty="0">
                <a:solidFill>
                  <a:schemeClr val="accent4">
                    <a:lumMod val="75000"/>
                  </a:schemeClr>
                </a:solidFill>
                <a:latin typeface="+mn-lt"/>
                <a:ea typeface="ヒラギノ角ゴ ProN W3"/>
                <a:cs typeface="ヒラギノ角ゴ ProN W3"/>
                <a:sym typeface="Gill Sans"/>
              </a:rPr>
              <a:t>All aspects of teaching that lead to a culture for learning in the classroom.</a:t>
            </a:r>
          </a:p>
        </p:txBody>
      </p:sp>
      <p:sp>
        <p:nvSpPr>
          <p:cNvPr id="15" name="Rectangle 14"/>
          <p:cNvSpPr/>
          <p:nvPr/>
        </p:nvSpPr>
        <p:spPr>
          <a:xfrm>
            <a:off x="6723856" y="3798887"/>
            <a:ext cx="2133600" cy="163195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2000" dirty="0">
                <a:solidFill>
                  <a:srgbClr val="C00000"/>
                </a:solidFill>
                <a:latin typeface="+mn-lt"/>
                <a:ea typeface="ヒラギノ角ゴ ProN W3"/>
                <a:cs typeface="ヒラギノ角ゴ ProN W3"/>
                <a:sym typeface="Gill Sans"/>
              </a:rPr>
              <a:t>Professional responsibilities and behavior in and out of the classroom</a:t>
            </a:r>
            <a:r>
              <a:rPr lang="en-US" sz="2000" b="1" dirty="0">
                <a:solidFill>
                  <a:srgbClr val="C00000"/>
                </a:solidFill>
                <a:latin typeface="+mn-lt"/>
                <a:ea typeface="ヒラギノ角ゴ ProN W3"/>
                <a:cs typeface="ヒラギノ角ゴ ProN W3"/>
                <a:sym typeface="Gill Sans"/>
              </a:rPr>
              <a:t>.</a:t>
            </a:r>
          </a:p>
        </p:txBody>
      </p:sp>
      <p:sp>
        <p:nvSpPr>
          <p:cNvPr id="16" name="Rectangle 15"/>
          <p:cNvSpPr/>
          <p:nvPr/>
        </p:nvSpPr>
        <p:spPr>
          <a:xfrm>
            <a:off x="4437856" y="4865687"/>
            <a:ext cx="2514600" cy="101600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2000" dirty="0">
                <a:solidFill>
                  <a:srgbClr val="D60093"/>
                </a:solidFill>
                <a:latin typeface="+mn-lt"/>
                <a:ea typeface="ヒラギノ角ゴ ProN W3"/>
                <a:cs typeface="ヒラギノ角ゴ ProN W3"/>
                <a:sym typeface="Gill Sans"/>
              </a:rPr>
              <a:t>What a teacher does to engage students in learning.</a:t>
            </a:r>
          </a:p>
        </p:txBody>
      </p:sp>
    </p:spTree>
    <p:extLst>
      <p:ext uri="{BB962C8B-B14F-4D97-AF65-F5344CB8AC3E}">
        <p14:creationId xmlns:p14="http://schemas.microsoft.com/office/powerpoint/2010/main" val="3328677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457200" y="304800"/>
            <a:ext cx="8229600" cy="16002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rmAutofit fontScale="25000" lnSpcReduction="20000"/>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
            </a:r>
            <a:br>
              <a:rPr lang="en-US" dirty="0" smtClean="0"/>
            </a:br>
            <a:r>
              <a:rPr lang="en-US" sz="14400" dirty="0" smtClean="0"/>
              <a:t>Multiple Measures of </a:t>
            </a:r>
          </a:p>
          <a:p>
            <a:pPr algn="ctr"/>
            <a:r>
              <a:rPr lang="en-US" sz="14400" dirty="0" smtClean="0"/>
              <a:t/>
            </a:r>
            <a:br>
              <a:rPr lang="en-US" sz="14400" dirty="0" smtClean="0"/>
            </a:br>
            <a:r>
              <a:rPr lang="en-US" sz="14400" dirty="0" smtClean="0">
                <a:latin typeface="Budmo Jiggler" pitchFamily="2" charset="0"/>
              </a:rPr>
              <a:t>Student Achievement</a:t>
            </a:r>
            <a:r>
              <a:rPr lang="en-US" sz="14400" dirty="0" smtClean="0"/>
              <a:t/>
            </a:r>
            <a:br>
              <a:rPr lang="en-US" sz="14400" dirty="0" smtClean="0"/>
            </a:br>
            <a:endParaRPr lang="en-US" sz="14400" dirty="0"/>
          </a:p>
        </p:txBody>
      </p:sp>
      <p:sp>
        <p:nvSpPr>
          <p:cNvPr id="3" name="Content Placeholder 2"/>
          <p:cNvSpPr>
            <a:spLocks noGrp="1"/>
          </p:cNvSpPr>
          <p:nvPr/>
        </p:nvSpPr>
        <p:spPr>
          <a:xfrm>
            <a:off x="457200" y="2209800"/>
            <a:ext cx="8229600" cy="3891820"/>
          </a:xfrm>
          <a:prstGeom prst="rect">
            <a:avLst/>
          </a:prstGeom>
        </p:spPr>
        <p:txBody>
          <a:bodyPr vert="horz" lIns="91440" tIns="45720" rIns="91440" bIns="45720" rtlCol="0">
            <a:normAutofit lnSpcReduction="1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514350" indent="-514350">
              <a:buAutoNum type="arabicPeriod"/>
            </a:pPr>
            <a:r>
              <a:rPr lang="en-US" sz="2800" b="1" dirty="0" smtClean="0"/>
              <a:t>Building Level Data (School Performance Profile)</a:t>
            </a:r>
          </a:p>
          <a:p>
            <a:pPr marL="914400" lvl="1" indent="-514350">
              <a:buNone/>
            </a:pPr>
            <a:r>
              <a:rPr lang="en-US" sz="2800" i="1" dirty="0" smtClean="0"/>
              <a:t>Academic Achievement, Graduation/Promotion Rate, Attendance, AP-IB Courses offered, PSAT, Building Level PSSA and Keystone Assessment Data</a:t>
            </a:r>
          </a:p>
          <a:p>
            <a:pPr marL="914400" lvl="1" indent="-514350">
              <a:buNone/>
            </a:pPr>
            <a:endParaRPr lang="en-US" sz="2800" i="1" dirty="0" smtClean="0"/>
          </a:p>
          <a:p>
            <a:pPr marL="514350" indent="-514350">
              <a:buAutoNum type="arabicPeriod"/>
            </a:pPr>
            <a:r>
              <a:rPr lang="en-US" sz="2800" b="1" dirty="0" smtClean="0"/>
              <a:t>Correlation Data Based on Teacher Level Measures</a:t>
            </a:r>
          </a:p>
          <a:p>
            <a:pPr marL="514350" indent="-514350">
              <a:buNone/>
            </a:pPr>
            <a:r>
              <a:rPr lang="en-US" sz="2800" dirty="0" smtClean="0"/>
              <a:t>	</a:t>
            </a:r>
            <a:r>
              <a:rPr lang="en-US" sz="2800" i="1" dirty="0" smtClean="0"/>
              <a:t>PSSA, Keystone Data</a:t>
            </a:r>
          </a:p>
          <a:p>
            <a:pPr marL="514350" indent="-514350">
              <a:buNone/>
            </a:pPr>
            <a:endParaRPr lang="en-US" sz="2800" dirty="0" smtClean="0"/>
          </a:p>
          <a:p>
            <a:pPr marL="514350" indent="-514350">
              <a:buNone/>
            </a:pPr>
            <a:r>
              <a:rPr lang="en-US" sz="2800" dirty="0" smtClean="0"/>
              <a:t>3.   </a:t>
            </a:r>
            <a:r>
              <a:rPr lang="en-US" sz="2800" b="1" dirty="0" smtClean="0"/>
              <a:t>Elective Data (SLOs)  </a:t>
            </a:r>
          </a:p>
          <a:p>
            <a:pPr>
              <a:buNone/>
            </a:pPr>
            <a:endParaRPr lang="en-US" dirty="0"/>
          </a:p>
        </p:txBody>
      </p:sp>
      <p:sp>
        <p:nvSpPr>
          <p:cNvPr id="4" name="Bent Arrow 3"/>
          <p:cNvSpPr/>
          <p:nvPr/>
        </p:nvSpPr>
        <p:spPr>
          <a:xfrm rot="5400000">
            <a:off x="4572000" y="5766657"/>
            <a:ext cx="813816" cy="86868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148265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507927" y="148432"/>
            <a:ext cx="8229600" cy="11430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92500" lnSpcReduction="10000"/>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4000" b="1" dirty="0" smtClean="0">
                <a:solidFill>
                  <a:schemeClr val="tx2"/>
                </a:solidFill>
                <a:latin typeface="Tahoma" pitchFamily="34" charset="0"/>
                <a:ea typeface="Tahoma" pitchFamily="34" charset="0"/>
                <a:cs typeface="Tahoma" pitchFamily="34" charset="0"/>
              </a:rPr>
              <a:t>What is a SLO?</a:t>
            </a:r>
          </a:p>
          <a:p>
            <a:pPr algn="ctr"/>
            <a:r>
              <a:rPr lang="en-US" sz="4000" b="1" dirty="0" smtClean="0">
                <a:solidFill>
                  <a:srgbClr val="C00000"/>
                </a:solidFill>
                <a:latin typeface="Tahoma" pitchFamily="34" charset="0"/>
                <a:ea typeface="Tahoma" pitchFamily="34" charset="0"/>
                <a:cs typeface="Tahoma" pitchFamily="34" charset="0"/>
              </a:rPr>
              <a:t>(Student Learning Objective)</a:t>
            </a:r>
            <a:endParaRPr lang="en-US" sz="4000" b="1" dirty="0">
              <a:solidFill>
                <a:srgbClr val="C00000"/>
              </a:solidFill>
              <a:latin typeface="Tahoma" pitchFamily="34" charset="0"/>
              <a:ea typeface="Tahoma" pitchFamily="34" charset="0"/>
              <a:cs typeface="Tahoma" pitchFamily="34" charset="0"/>
            </a:endParaRPr>
          </a:p>
        </p:txBody>
      </p:sp>
      <p:sp>
        <p:nvSpPr>
          <p:cNvPr id="3" name="Content Placeholder 2"/>
          <p:cNvSpPr>
            <a:spLocks noGrp="1"/>
          </p:cNvSpPr>
          <p:nvPr/>
        </p:nvSpPr>
        <p:spPr>
          <a:xfrm>
            <a:off x="0" y="1680369"/>
            <a:ext cx="9144000" cy="50292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lgn="ctr">
              <a:buNone/>
            </a:pPr>
            <a:r>
              <a:rPr lang="en-US" sz="4400" dirty="0" smtClean="0">
                <a:latin typeface="Tahoma" pitchFamily="34" charset="0"/>
                <a:ea typeface="Tahoma" pitchFamily="34" charset="0"/>
                <a:cs typeface="Tahoma" pitchFamily="34" charset="0"/>
              </a:rPr>
              <a:t>A </a:t>
            </a:r>
            <a:r>
              <a:rPr lang="en-US" sz="4400" dirty="0" smtClean="0">
                <a:solidFill>
                  <a:schemeClr val="accent1">
                    <a:lumMod val="20000"/>
                    <a:lumOff val="80000"/>
                  </a:schemeClr>
                </a:solidFill>
                <a:latin typeface="Tahoma" pitchFamily="34" charset="0"/>
                <a:ea typeface="Tahoma" pitchFamily="34" charset="0"/>
                <a:cs typeface="Tahoma" pitchFamily="34" charset="0"/>
              </a:rPr>
              <a:t>(5)</a:t>
            </a:r>
            <a:r>
              <a:rPr lang="en-US" sz="4400" b="1" dirty="0" smtClean="0">
                <a:solidFill>
                  <a:srgbClr val="00B0F0"/>
                </a:solidFill>
                <a:latin typeface="Tahoma" pitchFamily="34" charset="0"/>
                <a:ea typeface="Tahoma" pitchFamily="34" charset="0"/>
                <a:cs typeface="Tahoma" pitchFamily="34" charset="0"/>
              </a:rPr>
              <a:t>process</a:t>
            </a:r>
            <a:r>
              <a:rPr lang="en-US" sz="4400" dirty="0" smtClean="0">
                <a:latin typeface="Tahoma" pitchFamily="34" charset="0"/>
                <a:ea typeface="Tahoma" pitchFamily="34" charset="0"/>
                <a:cs typeface="Tahoma" pitchFamily="34" charset="0"/>
              </a:rPr>
              <a:t> to </a:t>
            </a:r>
          </a:p>
          <a:p>
            <a:pPr marL="0" lvl="1" indent="0" algn="ctr">
              <a:buNone/>
            </a:pPr>
            <a:r>
              <a:rPr lang="en-US" sz="4400" dirty="0" smtClean="0">
                <a:solidFill>
                  <a:schemeClr val="accent1">
                    <a:lumMod val="20000"/>
                    <a:lumOff val="80000"/>
                  </a:schemeClr>
                </a:solidFill>
                <a:latin typeface="Tahoma" pitchFamily="34" charset="0"/>
                <a:ea typeface="Tahoma" pitchFamily="34" charset="0"/>
                <a:cs typeface="Tahoma" pitchFamily="34" charset="0"/>
              </a:rPr>
              <a:t>(4)</a:t>
            </a:r>
            <a:r>
              <a:rPr lang="en-US" sz="4400" dirty="0" smtClean="0">
                <a:latin typeface="Tahoma" pitchFamily="34" charset="0"/>
                <a:ea typeface="Tahoma" pitchFamily="34" charset="0"/>
                <a:cs typeface="Tahoma" pitchFamily="34" charset="0"/>
              </a:rPr>
              <a:t> document a </a:t>
            </a:r>
          </a:p>
          <a:p>
            <a:pPr marL="0" lvl="1" indent="0" algn="ctr">
              <a:buNone/>
            </a:pPr>
            <a:r>
              <a:rPr lang="en-US" sz="4400" dirty="0" smtClean="0">
                <a:solidFill>
                  <a:schemeClr val="accent1">
                    <a:lumMod val="20000"/>
                    <a:lumOff val="80000"/>
                  </a:schemeClr>
                </a:solidFill>
                <a:latin typeface="Tahoma" pitchFamily="34" charset="0"/>
                <a:ea typeface="Tahoma" pitchFamily="34" charset="0"/>
                <a:cs typeface="Tahoma" pitchFamily="34" charset="0"/>
              </a:rPr>
              <a:t>(3)</a:t>
            </a:r>
            <a:r>
              <a:rPr lang="en-US" sz="4400" dirty="0" smtClean="0">
                <a:latin typeface="Tahoma" pitchFamily="34" charset="0"/>
                <a:ea typeface="Tahoma" pitchFamily="34" charset="0"/>
                <a:cs typeface="Tahoma" pitchFamily="34" charset="0"/>
              </a:rPr>
              <a:t> measure of educator effectiveness </a:t>
            </a:r>
          </a:p>
          <a:p>
            <a:pPr marL="0" lvl="1" indent="0" algn="ctr">
              <a:buNone/>
            </a:pPr>
            <a:r>
              <a:rPr lang="en-US" sz="4400" dirty="0" smtClean="0">
                <a:latin typeface="Tahoma" pitchFamily="34" charset="0"/>
                <a:ea typeface="Tahoma" pitchFamily="34" charset="0"/>
                <a:cs typeface="Tahoma" pitchFamily="34" charset="0"/>
              </a:rPr>
              <a:t>based on </a:t>
            </a:r>
            <a:r>
              <a:rPr lang="en-US" sz="4400" dirty="0" smtClean="0">
                <a:solidFill>
                  <a:schemeClr val="accent1">
                    <a:lumMod val="20000"/>
                    <a:lumOff val="80000"/>
                  </a:schemeClr>
                </a:solidFill>
                <a:latin typeface="Tahoma" pitchFamily="34" charset="0"/>
                <a:ea typeface="Tahoma" pitchFamily="34" charset="0"/>
                <a:cs typeface="Tahoma" pitchFamily="34" charset="0"/>
              </a:rPr>
              <a:t>(2)</a:t>
            </a:r>
            <a:r>
              <a:rPr lang="en-US" sz="4400" dirty="0" smtClean="0">
                <a:latin typeface="Tahoma" pitchFamily="34" charset="0"/>
                <a:ea typeface="Tahoma" pitchFamily="34" charset="0"/>
                <a:cs typeface="Tahoma" pitchFamily="34" charset="0"/>
              </a:rPr>
              <a:t>student achievement of </a:t>
            </a:r>
            <a:r>
              <a:rPr lang="en-US" sz="4400" dirty="0" smtClean="0">
                <a:solidFill>
                  <a:schemeClr val="accent1">
                    <a:lumMod val="20000"/>
                    <a:lumOff val="80000"/>
                  </a:schemeClr>
                </a:solidFill>
                <a:latin typeface="Tahoma" pitchFamily="34" charset="0"/>
                <a:ea typeface="Tahoma" pitchFamily="34" charset="0"/>
                <a:cs typeface="Tahoma" pitchFamily="34" charset="0"/>
              </a:rPr>
              <a:t>(1)</a:t>
            </a:r>
            <a:r>
              <a:rPr lang="en-US" sz="4400" dirty="0" smtClean="0">
                <a:latin typeface="Tahoma" pitchFamily="34" charset="0"/>
                <a:ea typeface="Tahoma" pitchFamily="34" charset="0"/>
                <a:cs typeface="Tahoma" pitchFamily="34" charset="0"/>
              </a:rPr>
              <a:t>content standards.</a:t>
            </a:r>
          </a:p>
          <a:p>
            <a:pPr marL="0" indent="0" algn="ctr">
              <a:buNone/>
            </a:pPr>
            <a:endParaRPr lang="en-US" sz="4400" dirty="0"/>
          </a:p>
        </p:txBody>
      </p:sp>
      <p:sp>
        <p:nvSpPr>
          <p:cNvPr id="4" name="Slide Number Placeholder 3"/>
          <p:cNvSpPr>
            <a:spLocks noGrp="1"/>
          </p:cNvSpPr>
          <p:nvPr/>
        </p:nvSpPr>
        <p:spPr>
          <a:xfrm>
            <a:off x="6527727" y="6047582"/>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32760E4-E15F-4226-A417-F645F59E93F2}" type="slidenum">
              <a:rPr kumimoji="0" lang="en-US" smtClean="0"/>
              <a:pPr/>
              <a:t>9</a:t>
            </a:fld>
            <a:endParaRPr kumimoji="0" lang="en-US" dirty="0"/>
          </a:p>
        </p:txBody>
      </p:sp>
    </p:spTree>
    <p:extLst>
      <p:ext uri="{BB962C8B-B14F-4D97-AF65-F5344CB8AC3E}">
        <p14:creationId xmlns:p14="http://schemas.microsoft.com/office/powerpoint/2010/main" val="1123040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TotalTime>
  <Words>2311</Words>
  <Application>Microsoft Office PowerPoint</Application>
  <PresentationFormat>On-screen Show (4:3)</PresentationFormat>
  <Paragraphs>468</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PowerPoint Presentation</vt:lpstr>
      <vt:lpstr>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(Helpdesk Statements will be available at the PMEA Website)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Section 4 is important. Performance Measures (Tests) aren’t easy to construct</vt:lpstr>
      <vt:lpstr>What does achievement look like in music  Like this…….</vt:lpstr>
      <vt:lpstr>or like this?</vt:lpstr>
      <vt:lpstr>Building Performance Measures </vt:lpstr>
      <vt:lpstr>Many things must be considered when building quality assessments.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Once performance measures are built, quality review processes help to ensure that measure’s validity.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Online Template and Materials</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O David Deitz</cp:lastModifiedBy>
  <cp:revision>75</cp:revision>
  <dcterms:created xsi:type="dcterms:W3CDTF">2013-06-09T19:07:07Z</dcterms:created>
  <dcterms:modified xsi:type="dcterms:W3CDTF">2013-07-23T04:12:14Z</dcterms:modified>
</cp:coreProperties>
</file>